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41ABA-1F4F-4386-9696-E00E1504F1C9}" v="21" dt="2020-03-01T19:09:19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5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9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8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6AF854-0F65-42C8-98B3-AA366CEFF2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lgerian" panose="04020705040A02060702" pitchFamily="82" charset="0"/>
              </a:rPr>
              <a:t>TIM QUINN</a:t>
            </a:r>
            <a:br>
              <a:rPr lang="en-US" sz="24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2400" dirty="0">
                <a:solidFill>
                  <a:srgbClr val="FF0000"/>
                </a:solidFill>
                <a:latin typeface="Algerian" panose="04020705040A02060702" pitchFamily="82" charset="0"/>
              </a:rPr>
              <a:t>Stanford University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EA7C5-32C3-4CF4-AFF7-E4DEF7C2D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6" y="1091678"/>
            <a:ext cx="8229600" cy="3394472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MAGIC WAND PANEL</a:t>
            </a: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5" descr="A picture containing indoor, oven, kitchen, stove&#10;&#10;Description automatically generated">
            <a:extLst>
              <a:ext uri="{FF2B5EF4-FFF2-40B4-BE49-F238E27FC236}">
                <a16:creationId xmlns:a16="http://schemas.microsoft.com/office/drawing/2014/main" id="{1CCB8FDB-DCB9-4D93-AB05-E93C5F913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97" y="1906378"/>
            <a:ext cx="2701156" cy="1885817"/>
          </a:xfrm>
          <a:prstGeom prst="rect">
            <a:avLst/>
          </a:prstGeom>
        </p:spPr>
      </p:pic>
      <p:pic>
        <p:nvPicPr>
          <p:cNvPr id="13" name="Picture 1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7BE16C9-03BD-4D3E-A588-F7BEE6428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19" y="1631761"/>
            <a:ext cx="1847850" cy="2466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B7E45F-76EC-4A47-83D9-636B99ED225E}"/>
              </a:ext>
            </a:extLst>
          </p:cNvPr>
          <p:cNvSpPr txBox="1"/>
          <p:nvPr/>
        </p:nvSpPr>
        <p:spPr>
          <a:xfrm>
            <a:off x="2209800" y="4125859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Harry Potter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C79297-2A08-4E79-95C4-A185C3511A02}"/>
              </a:ext>
            </a:extLst>
          </p:cNvPr>
          <p:cNvSpPr txBox="1"/>
          <p:nvPr/>
        </p:nvSpPr>
        <p:spPr>
          <a:xfrm>
            <a:off x="4624675" y="3811938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. . . And His Magic Wands</a:t>
            </a:r>
          </a:p>
        </p:txBody>
      </p:sp>
    </p:spTree>
    <p:extLst>
      <p:ext uri="{BB962C8B-B14F-4D97-AF65-F5344CB8AC3E}">
        <p14:creationId xmlns:p14="http://schemas.microsoft.com/office/powerpoint/2010/main" val="344615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FCD25F-A810-40DC-9863-968D9E9DB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2000" y="1045156"/>
            <a:ext cx="3853138" cy="1983794"/>
          </a:xfrm>
          <a:prstGeom prst="rect">
            <a:avLst/>
          </a:prstGeom>
        </p:spPr>
      </p:pic>
      <p:pic>
        <p:nvPicPr>
          <p:cNvPr id="5" name="Picture 4" descr="R:\PubTemp\Monterey\KWB Looking Westb2.jpg">
            <a:extLst>
              <a:ext uri="{FF2B5EF4-FFF2-40B4-BE49-F238E27FC236}">
                <a16:creationId xmlns:a16="http://schemas.microsoft.com/office/drawing/2014/main" id="{0EA6C98A-FBFC-4EC4-B4DB-EAFA9E3B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571750"/>
            <a:ext cx="3209470" cy="2071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60C089-4C61-4D11-AE4C-F2AB21B3CD05}"/>
              </a:ext>
            </a:extLst>
          </p:cNvPr>
          <p:cNvSpPr txBox="1"/>
          <p:nvPr/>
        </p:nvSpPr>
        <p:spPr>
          <a:xfrm>
            <a:off x="1828800" y="228021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What is the Right Governance Model?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50607-E4F7-4F74-B289-458D53404E6D}"/>
              </a:ext>
            </a:extLst>
          </p:cNvPr>
          <p:cNvSpPr txBox="1"/>
          <p:nvPr/>
        </p:nvSpPr>
        <p:spPr>
          <a:xfrm>
            <a:off x="6019800" y="1428750"/>
            <a:ext cx="286153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Question:  How do you connect Atmospheric Rivers to Groundwater Basins?</a:t>
            </a:r>
          </a:p>
          <a:p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5A6C3-C35E-4E12-9D62-F13AE5EC8A63}"/>
              </a:ext>
            </a:extLst>
          </p:cNvPr>
          <p:cNvSpPr txBox="1"/>
          <p:nvPr/>
        </p:nvSpPr>
        <p:spPr>
          <a:xfrm>
            <a:off x="6019800" y="2770600"/>
            <a:ext cx="2861532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Answer: By using a collaborative governance model</a:t>
            </a:r>
          </a:p>
          <a:p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8D4EB40-0587-401A-AC9D-9D54DA4C7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1" y="1212945"/>
            <a:ext cx="3581400" cy="2767248"/>
          </a:xfrm>
          <a:prstGeom prst="rect">
            <a:avLst/>
          </a:prstGeom>
        </p:spPr>
      </p:pic>
      <p:pic>
        <p:nvPicPr>
          <p:cNvPr id="6" name="Picture 5" descr="A close up of an animal&#10;&#10;Description automatically generated">
            <a:extLst>
              <a:ext uri="{FF2B5EF4-FFF2-40B4-BE49-F238E27FC236}">
                <a16:creationId xmlns:a16="http://schemas.microsoft.com/office/drawing/2014/main" id="{8A607DE1-B44C-4542-A303-7B49A2434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12" y="1445151"/>
            <a:ext cx="2143125" cy="2143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C0066E-874E-49A5-9FE3-F50B1AB2B4DB}"/>
              </a:ext>
            </a:extLst>
          </p:cNvPr>
          <p:cNvSpPr txBox="1"/>
          <p:nvPr/>
        </p:nvSpPr>
        <p:spPr>
          <a:xfrm>
            <a:off x="1295400" y="43815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Kern County Lessons in Collaboration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DA2821-DFB6-4693-87A8-0493CECEDEC5}"/>
              </a:ext>
            </a:extLst>
          </p:cNvPr>
          <p:cNvSpPr txBox="1"/>
          <p:nvPr/>
        </p:nvSpPr>
        <p:spPr>
          <a:xfrm>
            <a:off x="1101346" y="4012345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Tom Clark and Tim Quinn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E0E9C-920B-4100-A896-D6EA1BD58436}"/>
              </a:ext>
            </a:extLst>
          </p:cNvPr>
          <p:cNvSpPr txBox="1"/>
          <p:nvPr/>
        </p:nvSpPr>
        <p:spPr>
          <a:xfrm>
            <a:off x="5439060" y="3600220"/>
            <a:ext cx="2143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The Cowbell Clark Was Going to Tie to Quinn’s MWD Car</a:t>
            </a:r>
          </a:p>
        </p:txBody>
      </p:sp>
    </p:spTree>
    <p:extLst>
      <p:ext uri="{BB962C8B-B14F-4D97-AF65-F5344CB8AC3E}">
        <p14:creationId xmlns:p14="http://schemas.microsoft.com/office/powerpoint/2010/main" val="25124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77924BF-E4E2-4884-9DC8-3C70312A0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361950"/>
            <a:ext cx="1171575" cy="1171575"/>
          </a:xfrm>
          <a:prstGeom prst="rect">
            <a:avLst/>
          </a:prstGeom>
        </p:spPr>
      </p:pic>
      <p:pic>
        <p:nvPicPr>
          <p:cNvPr id="13" name="Picture 12" descr="A sign on the side of a road&#10;&#10;Description automatically generated">
            <a:extLst>
              <a:ext uri="{FF2B5EF4-FFF2-40B4-BE49-F238E27FC236}">
                <a16:creationId xmlns:a16="http://schemas.microsoft.com/office/drawing/2014/main" id="{622398DF-09C7-466C-BBCD-2153975BD3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14275" r="16061" b="41487"/>
          <a:stretch/>
        </p:blipFill>
        <p:spPr>
          <a:xfrm>
            <a:off x="609600" y="1885950"/>
            <a:ext cx="1188720" cy="914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D10315-BEF4-4CD9-B644-09113DB5A22C}"/>
              </a:ext>
            </a:extLst>
          </p:cNvPr>
          <p:cNvSpPr txBox="1"/>
          <p:nvPr/>
        </p:nvSpPr>
        <p:spPr>
          <a:xfrm>
            <a:off x="609600" y="3562350"/>
            <a:ext cx="1188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 descr="A picture containing sitting, small, water, mountain&#10;&#10;Description automatically generated">
            <a:extLst>
              <a:ext uri="{FF2B5EF4-FFF2-40B4-BE49-F238E27FC236}">
                <a16:creationId xmlns:a16="http://schemas.microsoft.com/office/drawing/2014/main" id="{3F140E49-422E-4DAC-A42D-663E44146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" y="3330823"/>
            <a:ext cx="1752600" cy="7068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9F479D-71DE-471D-BCDC-C570A1DB000D}"/>
              </a:ext>
            </a:extLst>
          </p:cNvPr>
          <p:cNvSpPr txBox="1"/>
          <p:nvPr/>
        </p:nvSpPr>
        <p:spPr>
          <a:xfrm>
            <a:off x="304195" y="3578241"/>
            <a:ext cx="1776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Kern Delta Water District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39DB89-EB98-4773-AED0-7B4D7B93269A}"/>
              </a:ext>
            </a:extLst>
          </p:cNvPr>
          <p:cNvSpPr txBox="1"/>
          <p:nvPr/>
        </p:nvSpPr>
        <p:spPr>
          <a:xfrm>
            <a:off x="3048000" y="361950"/>
            <a:ext cx="5627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Water Storage Partnerships in Kern County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2A2A61-5E7E-421A-A02F-A8B56691699A}"/>
              </a:ext>
            </a:extLst>
          </p:cNvPr>
          <p:cNvSpPr txBox="1"/>
          <p:nvPr/>
        </p:nvSpPr>
        <p:spPr>
          <a:xfrm>
            <a:off x="3276600" y="1232173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 Truly Collaborative Process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</a:rPr>
              <a:t>Sitting down especially with those who oppose you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</a:rPr>
              <a:t>Listening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</a:rPr>
              <a:t>Changing the project to build a coalition of support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C04917-686F-493A-8B56-1C630C820A04}"/>
              </a:ext>
            </a:extLst>
          </p:cNvPr>
          <p:cNvSpPr txBox="1"/>
          <p:nvPr/>
        </p:nvSpPr>
        <p:spPr>
          <a:xfrm>
            <a:off x="3276600" y="2431019"/>
            <a:ext cx="53989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Leads to Impressive Results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</a:rPr>
              <a:t> 430,000 AF to MWD during 2012-2016 drought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</a:rPr>
              <a:t>Significantly improved drought supply for local growers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8475EA-2782-42E3-8715-CA1A199BD1F1}"/>
              </a:ext>
            </a:extLst>
          </p:cNvPr>
          <p:cNvSpPr txBox="1"/>
          <p:nvPr/>
        </p:nvSpPr>
        <p:spPr>
          <a:xfrm>
            <a:off x="3285194" y="3780319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 Collaborative Process Works Where an Adversarial Process Will Fail</a:t>
            </a:r>
          </a:p>
        </p:txBody>
      </p:sp>
    </p:spTree>
    <p:extLst>
      <p:ext uri="{BB962C8B-B14F-4D97-AF65-F5344CB8AC3E}">
        <p14:creationId xmlns:p14="http://schemas.microsoft.com/office/powerpoint/2010/main" val="13897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F61DBBB-F321-41B8-929A-53A484EAE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34" y="1100218"/>
            <a:ext cx="1120854" cy="866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34455" y="4836378"/>
            <a:ext cx="5410200" cy="17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pic>
        <p:nvPicPr>
          <p:cNvPr id="4" name="Picture 3" descr="A group of people on a sidewalk&#10;&#10;Description automatically generated">
            <a:extLst>
              <a:ext uri="{FF2B5EF4-FFF2-40B4-BE49-F238E27FC236}">
                <a16:creationId xmlns:a16="http://schemas.microsoft.com/office/drawing/2014/main" id="{0A7DF8B5-21D4-41C8-9767-E2CAB61974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1" y="652199"/>
            <a:ext cx="2514600" cy="1760220"/>
          </a:xfrm>
          <a:prstGeom prst="rect">
            <a:avLst/>
          </a:prstGeom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724C92A0-D44B-4518-8289-813AE523D5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78" y="709016"/>
            <a:ext cx="1034955" cy="1510094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DBDC51B-5AED-43B5-AC4D-989ED3D09B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61" y="715530"/>
            <a:ext cx="2971519" cy="163355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65DFE8F-63FC-4EEF-8C0F-20AF8A9F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86" y="2790862"/>
            <a:ext cx="1709407" cy="140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\\acwaredirect.acwaad.domain\redirect\mattv\Desktop\Brown 2014 Bond.jpg">
            <a:extLst>
              <a:ext uri="{FF2B5EF4-FFF2-40B4-BE49-F238E27FC236}">
                <a16:creationId xmlns:a16="http://schemas.microsoft.com/office/drawing/2014/main" id="{CE2F7022-DA76-4744-9666-96F6E29D5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23" y="2799411"/>
            <a:ext cx="2743275" cy="13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C27D0F-22CC-4893-BDDC-48B3AD587E70}"/>
              </a:ext>
            </a:extLst>
          </p:cNvPr>
          <p:cNvSpPr txBox="1"/>
          <p:nvPr/>
        </p:nvSpPr>
        <p:spPr>
          <a:xfrm>
            <a:off x="1447800" y="8512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COLLABORATION AT WORK IN CALIFORNIA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FB3BD2-2C12-43EE-BBE2-D48421B5BBC6}"/>
              </a:ext>
            </a:extLst>
          </p:cNvPr>
          <p:cNvSpPr txBox="1"/>
          <p:nvPr/>
        </p:nvSpPr>
        <p:spPr>
          <a:xfrm>
            <a:off x="681517" y="2412419"/>
            <a:ext cx="2101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1990 Urban BMPs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946BA7-DED8-49C9-B08B-6D180440F582}"/>
              </a:ext>
            </a:extLst>
          </p:cNvPr>
          <p:cNvSpPr txBox="1"/>
          <p:nvPr/>
        </p:nvSpPr>
        <p:spPr>
          <a:xfrm>
            <a:off x="3284257" y="2419580"/>
            <a:ext cx="2101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1991 Drought Water Bank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A5A118-E4F2-44D3-9FE6-EAA628A70521}"/>
              </a:ext>
            </a:extLst>
          </p:cNvPr>
          <p:cNvSpPr txBox="1"/>
          <p:nvPr/>
        </p:nvSpPr>
        <p:spPr>
          <a:xfrm>
            <a:off x="6248400" y="2419580"/>
            <a:ext cx="2101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1994 Bay-Delta Accord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A20088-8277-4839-91F3-8B5859ADD993}"/>
              </a:ext>
            </a:extLst>
          </p:cNvPr>
          <p:cNvSpPr txBox="1"/>
          <p:nvPr/>
        </p:nvSpPr>
        <p:spPr>
          <a:xfrm>
            <a:off x="770348" y="4205198"/>
            <a:ext cx="2022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1994 Monterey Agreement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C8EEC0-871D-45D5-81A9-70D4740359DA}"/>
              </a:ext>
            </a:extLst>
          </p:cNvPr>
          <p:cNvSpPr txBox="1"/>
          <p:nvPr/>
        </p:nvSpPr>
        <p:spPr>
          <a:xfrm>
            <a:off x="3322078" y="4172874"/>
            <a:ext cx="2101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2014 SGMA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480A25-5051-42E8-9170-1F8D01FC04CB}"/>
              </a:ext>
            </a:extLst>
          </p:cNvPr>
          <p:cNvSpPr txBox="1"/>
          <p:nvPr/>
        </p:nvSpPr>
        <p:spPr>
          <a:xfrm>
            <a:off x="6164314" y="4140104"/>
            <a:ext cx="2101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2014 Proposition 1</a:t>
            </a:r>
          </a:p>
        </p:txBody>
      </p:sp>
      <p:pic>
        <p:nvPicPr>
          <p:cNvPr id="34" name="Picture 4" descr="R:\PubTemp\Monterey\KWB Looking Westb2.jpg">
            <a:extLst>
              <a:ext uri="{FF2B5EF4-FFF2-40B4-BE49-F238E27FC236}">
                <a16:creationId xmlns:a16="http://schemas.microsoft.com/office/drawing/2014/main" id="{52465B3D-5554-4984-90F9-C626D91A4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r="17285"/>
          <a:stretch/>
        </p:blipFill>
        <p:spPr bwMode="auto">
          <a:xfrm>
            <a:off x="381000" y="2786162"/>
            <a:ext cx="1367630" cy="1120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35" descr="A group of people sitting in front of a body of water&#10;&#10;Description automatically generated">
            <a:extLst>
              <a:ext uri="{FF2B5EF4-FFF2-40B4-BE49-F238E27FC236}">
                <a16:creationId xmlns:a16="http://schemas.microsoft.com/office/drawing/2014/main" id="{F252ECA8-7C83-4FC0-97EE-7B2E897441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30" y="3063133"/>
            <a:ext cx="1279228" cy="11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8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7911F-4D24-4DD6-AB29-9AEF838FA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01" t="4586" r="32624" b="13376"/>
          <a:stretch/>
        </p:blipFill>
        <p:spPr>
          <a:xfrm>
            <a:off x="3874684" y="1363841"/>
            <a:ext cx="1764115" cy="24948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2F703-7498-442A-9470-BCD959FFA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01" t="4586" r="32624" b="13376"/>
          <a:stretch/>
        </p:blipFill>
        <p:spPr>
          <a:xfrm>
            <a:off x="6072969" y="1352980"/>
            <a:ext cx="1764114" cy="24948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D60B7E-7053-49BA-82F1-8835B28A8389}"/>
              </a:ext>
            </a:extLst>
          </p:cNvPr>
          <p:cNvSpPr txBox="1"/>
          <p:nvPr/>
        </p:nvSpPr>
        <p:spPr>
          <a:xfrm>
            <a:off x="1371600" y="43815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Collaboration at Work in SGMA?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213EC4-4600-48CF-BCCC-2D1F4674E473}"/>
              </a:ext>
            </a:extLst>
          </p:cNvPr>
          <p:cNvSpPr txBox="1"/>
          <p:nvPr/>
        </p:nvSpPr>
        <p:spPr>
          <a:xfrm>
            <a:off x="381000" y="1596451"/>
            <a:ext cx="3048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SGMA has revolutionized governance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Decision-making is much more participative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2B14C6-BE2B-47E6-ACD7-5EFE11C872AD}"/>
              </a:ext>
            </a:extLst>
          </p:cNvPr>
          <p:cNvSpPr txBox="1"/>
          <p:nvPr/>
        </p:nvSpPr>
        <p:spPr>
          <a:xfrm>
            <a:off x="381000" y="2944413"/>
            <a:ext cx="3048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But we are still making important decisions in silos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1A6812-40FC-4428-B3D6-3DB89D2ED84F}"/>
              </a:ext>
            </a:extLst>
          </p:cNvPr>
          <p:cNvSpPr txBox="1"/>
          <p:nvPr/>
        </p:nvSpPr>
        <p:spPr>
          <a:xfrm>
            <a:off x="4070941" y="248837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The Ag Silo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F96D34-1C97-4961-A0A0-B3C5C0B02BBA}"/>
              </a:ext>
            </a:extLst>
          </p:cNvPr>
          <p:cNvSpPr txBox="1"/>
          <p:nvPr/>
        </p:nvSpPr>
        <p:spPr>
          <a:xfrm>
            <a:off x="6231126" y="2549927"/>
            <a:ext cx="1447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The Enviro Silo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EF5D8D-1834-4CF4-9A33-B9E385FD212F}"/>
              </a:ext>
            </a:extLst>
          </p:cNvPr>
          <p:cNvSpPr txBox="1"/>
          <p:nvPr/>
        </p:nvSpPr>
        <p:spPr>
          <a:xfrm>
            <a:off x="3874685" y="4020611"/>
            <a:ext cx="176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All Replenishment</a:t>
            </a:r>
          </a:p>
          <a:p>
            <a:pPr algn="ctr"/>
            <a:r>
              <a:rPr lang="en-US" sz="1200" b="1" dirty="0"/>
              <a:t>No Pumping Restrictions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17B3F1-1F87-493D-83D0-0FC843E8D059}"/>
              </a:ext>
            </a:extLst>
          </p:cNvPr>
          <p:cNvSpPr txBox="1"/>
          <p:nvPr/>
        </p:nvSpPr>
        <p:spPr>
          <a:xfrm>
            <a:off x="6072968" y="4020611"/>
            <a:ext cx="176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 Replenishment</a:t>
            </a:r>
          </a:p>
          <a:p>
            <a:pPr algn="ctr"/>
            <a:r>
              <a:rPr lang="en-US" sz="1200" b="1" dirty="0"/>
              <a:t>All Pumping Restrictions</a:t>
            </a:r>
          </a:p>
        </p:txBody>
      </p:sp>
    </p:spTree>
    <p:extLst>
      <p:ext uri="{BB962C8B-B14F-4D97-AF65-F5344CB8AC3E}">
        <p14:creationId xmlns:p14="http://schemas.microsoft.com/office/powerpoint/2010/main" val="382688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pic>
        <p:nvPicPr>
          <p:cNvPr id="9" name="Picture 8" descr="A person on a court&#10;&#10;Description automatically generated">
            <a:extLst>
              <a:ext uri="{FF2B5EF4-FFF2-40B4-BE49-F238E27FC236}">
                <a16:creationId xmlns:a16="http://schemas.microsoft.com/office/drawing/2014/main" id="{22339A7D-3302-448C-950A-815A4FB898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9" y="936623"/>
            <a:ext cx="3355868" cy="2263389"/>
          </a:xfrm>
          <a:prstGeom prst="rect">
            <a:avLst/>
          </a:prstGeom>
        </p:spPr>
      </p:pic>
      <p:pic>
        <p:nvPicPr>
          <p:cNvPr id="4" name="Picture 3" descr="A picture containing outdoor, man, riding, hill&#10;&#10;Description automatically generated">
            <a:extLst>
              <a:ext uri="{FF2B5EF4-FFF2-40B4-BE49-F238E27FC236}">
                <a16:creationId xmlns:a16="http://schemas.microsoft.com/office/drawing/2014/main" id="{E2F6A9BA-ABD8-4BA5-BBC9-3C3905953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60535"/>
            <a:ext cx="3705225" cy="2470150"/>
          </a:xfrm>
          <a:prstGeom prst="rect">
            <a:avLst/>
          </a:prstGeom>
        </p:spPr>
      </p:pic>
      <p:pic>
        <p:nvPicPr>
          <p:cNvPr id="12" name="Picture 1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C28987A-D07E-409F-87C5-6AC6CB700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581150"/>
            <a:ext cx="1847850" cy="2466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9DF6FF-DF84-4308-A64A-33C61704D7BE}"/>
              </a:ext>
            </a:extLst>
          </p:cNvPr>
          <p:cNvSpPr txBox="1"/>
          <p:nvPr/>
        </p:nvSpPr>
        <p:spPr>
          <a:xfrm>
            <a:off x="762000" y="164561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Magical Change #1: Warriors </a:t>
            </a:r>
            <a:r>
              <a:rPr lang="en-US" sz="2400" b="1">
                <a:solidFill>
                  <a:srgbClr val="FF0000"/>
                </a:solidFill>
              </a:rPr>
              <a:t>Become Collaborationists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17C67-660D-4A23-8F1B-99761BE59BF3}"/>
              </a:ext>
            </a:extLst>
          </p:cNvPr>
          <p:cNvSpPr txBox="1"/>
          <p:nvPr/>
        </p:nvSpPr>
        <p:spPr>
          <a:xfrm>
            <a:off x="3962400" y="1224671"/>
            <a:ext cx="2286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Warriors want to put their adversaries on the mat.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758ABB-28EC-4E48-96A9-91DE6667E00A}"/>
              </a:ext>
            </a:extLst>
          </p:cNvPr>
          <p:cNvSpPr txBox="1"/>
          <p:nvPr/>
        </p:nvSpPr>
        <p:spPr>
          <a:xfrm>
            <a:off x="381000" y="3714750"/>
            <a:ext cx="2667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Collaborationists help each other to the top of the mountain</a:t>
            </a:r>
          </a:p>
        </p:txBody>
      </p:sp>
    </p:spTree>
    <p:extLst>
      <p:ext uri="{BB962C8B-B14F-4D97-AF65-F5344CB8AC3E}">
        <p14:creationId xmlns:p14="http://schemas.microsoft.com/office/powerpoint/2010/main" val="15861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B821A49-FBDD-4F35-B310-0E954953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66" y="1657350"/>
            <a:ext cx="1615977" cy="2157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416DC403-2813-4D89-BDCE-9044DD8E6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29" y="1327124"/>
            <a:ext cx="2895600" cy="1609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75F29E-B127-4C12-9F0C-5598E01433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01" t="4586" r="32624" b="13376"/>
          <a:stretch/>
        </p:blipFill>
        <p:spPr>
          <a:xfrm>
            <a:off x="695482" y="1327124"/>
            <a:ext cx="1462487" cy="261622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F66DA39-F70E-484C-9DC2-EDBFF1114472}"/>
              </a:ext>
            </a:extLst>
          </p:cNvPr>
          <p:cNvSpPr/>
          <p:nvPr/>
        </p:nvSpPr>
        <p:spPr>
          <a:xfrm>
            <a:off x="943030" y="2056621"/>
            <a:ext cx="966074" cy="9189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4F6F0B-BEDE-4106-8580-B7BE272D95CF}"/>
              </a:ext>
            </a:extLst>
          </p:cNvPr>
          <p:cNvCxnSpPr>
            <a:cxnSpLocks/>
          </p:cNvCxnSpPr>
          <p:nvPr/>
        </p:nvCxnSpPr>
        <p:spPr>
          <a:xfrm>
            <a:off x="1068026" y="2257773"/>
            <a:ext cx="776524" cy="5467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CF1DFA0-6EFD-4DC8-8073-5FCBF756EA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01" t="4586" r="32624" b="13376"/>
          <a:stretch/>
        </p:blipFill>
        <p:spPr>
          <a:xfrm>
            <a:off x="2667000" y="1347744"/>
            <a:ext cx="1462487" cy="261622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42C1FBA-637A-4B16-9099-B76CDF889154}"/>
              </a:ext>
            </a:extLst>
          </p:cNvPr>
          <p:cNvSpPr/>
          <p:nvPr/>
        </p:nvSpPr>
        <p:spPr>
          <a:xfrm>
            <a:off x="2935956" y="2036379"/>
            <a:ext cx="924574" cy="93919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719AF6-9CE3-4641-819B-DC3C9A5A9226}"/>
              </a:ext>
            </a:extLst>
          </p:cNvPr>
          <p:cNvCxnSpPr>
            <a:cxnSpLocks/>
          </p:cNvCxnSpPr>
          <p:nvPr/>
        </p:nvCxnSpPr>
        <p:spPr>
          <a:xfrm>
            <a:off x="3018448" y="2281747"/>
            <a:ext cx="776524" cy="54673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DD283D8-3758-41B0-99DF-AA99D7097B66}"/>
              </a:ext>
            </a:extLst>
          </p:cNvPr>
          <p:cNvSpPr txBox="1"/>
          <p:nvPr/>
        </p:nvSpPr>
        <p:spPr>
          <a:xfrm>
            <a:off x="609600" y="36195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Magical Change # 2: Knock Down the Silos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E683A7-EBFA-4DB3-941B-D9D3C5B062BE}"/>
              </a:ext>
            </a:extLst>
          </p:cNvPr>
          <p:cNvSpPr txBox="1"/>
          <p:nvPr/>
        </p:nvSpPr>
        <p:spPr>
          <a:xfrm>
            <a:off x="740925" y="304968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The Ag Silo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107089-C30E-4B8D-AA5A-D1D8CD5CE866}"/>
              </a:ext>
            </a:extLst>
          </p:cNvPr>
          <p:cNvSpPr txBox="1"/>
          <p:nvPr/>
        </p:nvSpPr>
        <p:spPr>
          <a:xfrm>
            <a:off x="2681688" y="3049686"/>
            <a:ext cx="1447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The Enviro Silo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43CEF1-C02C-41F6-B65B-B24DDE1B6C3A}"/>
              </a:ext>
            </a:extLst>
          </p:cNvPr>
          <p:cNvSpPr txBox="1"/>
          <p:nvPr/>
        </p:nvSpPr>
        <p:spPr>
          <a:xfrm>
            <a:off x="4271143" y="3049686"/>
            <a:ext cx="2943772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</a:rPr>
              <a:t>Invite Enviros to become a part of a truly collaborative process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</a:rPr>
              <a:t>Sit down and listen to each other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02060"/>
                </a:solidFill>
              </a:rPr>
              <a:t>Be prepared to change to build a broad support coalition</a:t>
            </a:r>
          </a:p>
        </p:txBody>
      </p:sp>
    </p:spTree>
    <p:extLst>
      <p:ext uri="{BB962C8B-B14F-4D97-AF65-F5344CB8AC3E}">
        <p14:creationId xmlns:p14="http://schemas.microsoft.com/office/powerpoint/2010/main" val="102496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yriad Pro" pitchFamily="34" charset="0"/>
              </a:rPr>
              <a:t>Presented by the Water Association of Kern County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7DEFC9AC-A43B-49F3-95E7-13CDECA2B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11741"/>
            <a:ext cx="3614945" cy="220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AF1D0E-587F-40BF-A238-8A33443853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9" t="16012" r="6822" b="11111"/>
          <a:stretch/>
        </p:blipFill>
        <p:spPr>
          <a:xfrm>
            <a:off x="710623" y="895350"/>
            <a:ext cx="3469800" cy="1869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892383-232D-4B74-BDA4-A7329F48D9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71"/>
          <a:stretch/>
        </p:blipFill>
        <p:spPr>
          <a:xfrm>
            <a:off x="710623" y="2819547"/>
            <a:ext cx="3469800" cy="16361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9C4217-ED14-47C6-8DE2-8F38968CAC5F}"/>
              </a:ext>
            </a:extLst>
          </p:cNvPr>
          <p:cNvSpPr txBox="1"/>
          <p:nvPr/>
        </p:nvSpPr>
        <p:spPr>
          <a:xfrm>
            <a:off x="4325983" y="2070209"/>
            <a:ext cx="2835524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“War is easy.  </a:t>
            </a:r>
          </a:p>
          <a:p>
            <a:r>
              <a:rPr lang="en-US" sz="1600" b="1" dirty="0"/>
              <a:t>Collaboration is hell.” </a:t>
            </a:r>
          </a:p>
          <a:p>
            <a:r>
              <a:rPr lang="en-US" sz="1600" b="1" dirty="0"/>
              <a:t>Tim Quinn, Water Manager</a:t>
            </a:r>
          </a:p>
        </p:txBody>
      </p:sp>
      <p:pic>
        <p:nvPicPr>
          <p:cNvPr id="12" name="Picture 1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441544E-A104-4B22-9CC2-7CE9B6FA5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675" y="1611741"/>
            <a:ext cx="1615977" cy="2157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B4BBF2-99CB-4891-B3CB-D20F746E997C}"/>
              </a:ext>
            </a:extLst>
          </p:cNvPr>
          <p:cNvSpPr txBox="1"/>
          <p:nvPr/>
        </p:nvSpPr>
        <p:spPr>
          <a:xfrm>
            <a:off x="685800" y="196549"/>
            <a:ext cx="805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Magical Change #3:  Stick With 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8FE6CE-E251-48C3-80CB-AF644A19D5C5}"/>
              </a:ext>
            </a:extLst>
          </p:cNvPr>
          <p:cNvSpPr txBox="1"/>
          <p:nvPr/>
        </p:nvSpPr>
        <p:spPr>
          <a:xfrm>
            <a:off x="4419599" y="4056958"/>
            <a:ext cx="361494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But it’s also the only way to solve the “wicked” problems of California water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6029F6-4EBA-4A19-8726-7F4DC27751B0}"/>
              </a:ext>
            </a:extLst>
          </p:cNvPr>
          <p:cNvSpPr txBox="1"/>
          <p:nvPr/>
        </p:nvSpPr>
        <p:spPr>
          <a:xfrm>
            <a:off x="1066800" y="211455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You’ll need a big tent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C64108-53EA-405A-A857-1D24A15CF24A}"/>
              </a:ext>
            </a:extLst>
          </p:cNvPr>
          <p:cNvSpPr txBox="1"/>
          <p:nvPr/>
        </p:nvSpPr>
        <p:spPr>
          <a:xfrm>
            <a:off x="4343400" y="3028950"/>
            <a:ext cx="270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You have to listen to angry people</a:t>
            </a:r>
          </a:p>
        </p:txBody>
      </p:sp>
    </p:spTree>
    <p:extLst>
      <p:ext uri="{BB962C8B-B14F-4D97-AF65-F5344CB8AC3E}">
        <p14:creationId xmlns:p14="http://schemas.microsoft.com/office/powerpoint/2010/main" val="81192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water summi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summit template</Template>
  <TotalTime>1447</TotalTime>
  <Words>382</Words>
  <Application>Microsoft Office PowerPoint</Application>
  <PresentationFormat>On-screen Show (16:9)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water summit template</vt:lpstr>
      <vt:lpstr>TIM QUINN Stanford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Pandol</dc:creator>
  <cp:lastModifiedBy> </cp:lastModifiedBy>
  <cp:revision>30</cp:revision>
  <dcterms:created xsi:type="dcterms:W3CDTF">2018-01-18T04:46:30Z</dcterms:created>
  <dcterms:modified xsi:type="dcterms:W3CDTF">2020-03-01T19:48:07Z</dcterms:modified>
</cp:coreProperties>
</file>