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5" r:id="rId5"/>
    <p:sldId id="266" r:id="rId6"/>
    <p:sldId id="267" r:id="rId7"/>
    <p:sldId id="270" r:id="rId8"/>
    <p:sldId id="271" r:id="rId9"/>
    <p:sldId id="272" r:id="rId10"/>
    <p:sldId id="268" r:id="rId11"/>
    <p:sldId id="269" r:id="rId12"/>
    <p:sldId id="274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26" y="14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94FB11-5334-4ED4-8792-972C707831E1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09CEF-3C7B-4630-94E4-ECE3EFF82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09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8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7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7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5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8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D314A-0B4D-46AB-A53B-831BABDA7A8E}" type="datetimeFigureOut">
              <a:rPr lang="en-US" smtClean="0"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91358-8387-45F0-AFFD-D4BBE4EC3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438150"/>
            <a:ext cx="9144000" cy="3011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102B63"/>
                </a:solidFill>
              </a:rPr>
              <a:t>A New Decade: </a:t>
            </a:r>
            <a:endParaRPr lang="en-US" sz="4800" b="1" dirty="0" smtClean="0">
              <a:solidFill>
                <a:srgbClr val="102B63"/>
              </a:solidFill>
            </a:endParaRPr>
          </a:p>
          <a:p>
            <a:r>
              <a:rPr lang="en-US" sz="4000" b="1" dirty="0" smtClean="0">
                <a:solidFill>
                  <a:srgbClr val="102B63"/>
                </a:solidFill>
              </a:rPr>
              <a:t>More </a:t>
            </a:r>
            <a:r>
              <a:rPr lang="en-US" sz="4000" b="1" dirty="0">
                <a:solidFill>
                  <a:srgbClr val="102B63"/>
                </a:solidFill>
              </a:rPr>
              <a:t>of the Same </a:t>
            </a:r>
            <a:r>
              <a:rPr lang="en-US" sz="4000" b="1" dirty="0" smtClean="0">
                <a:solidFill>
                  <a:srgbClr val="102B63"/>
                </a:solidFill>
              </a:rPr>
              <a:t>for Water </a:t>
            </a:r>
            <a:r>
              <a:rPr lang="en-US" sz="4000" b="1" dirty="0">
                <a:solidFill>
                  <a:srgbClr val="102B63"/>
                </a:solidFill>
              </a:rPr>
              <a:t>Suppliers</a:t>
            </a:r>
            <a:r>
              <a:rPr lang="en-US" sz="4000" b="1" dirty="0" smtClean="0">
                <a:solidFill>
                  <a:srgbClr val="102B63"/>
                </a:solidFill>
              </a:rPr>
              <a:t>?</a:t>
            </a:r>
          </a:p>
          <a:p>
            <a:endParaRPr lang="en-US" sz="2000" b="1" dirty="0">
              <a:solidFill>
                <a:srgbClr val="102B63"/>
              </a:solidFill>
            </a:endParaRPr>
          </a:p>
          <a:p>
            <a:r>
              <a:rPr lang="en-US" sz="3200" b="1" i="1" dirty="0" smtClean="0">
                <a:solidFill>
                  <a:srgbClr val="102B63"/>
                </a:solidFill>
              </a:rPr>
              <a:t>Justin Skarb</a:t>
            </a:r>
          </a:p>
          <a:p>
            <a:r>
              <a:rPr lang="en-US" sz="2400" i="1" dirty="0" smtClean="0">
                <a:solidFill>
                  <a:srgbClr val="102B63"/>
                </a:solidFill>
              </a:rPr>
              <a:t>Director of Community Affairs</a:t>
            </a:r>
          </a:p>
          <a:p>
            <a:r>
              <a:rPr lang="en-US" sz="2400" i="1" dirty="0" smtClean="0">
                <a:solidFill>
                  <a:srgbClr val="102B63"/>
                </a:solidFill>
              </a:rPr>
              <a:t>&amp; Government Relations</a:t>
            </a:r>
            <a:endParaRPr lang="en-US" sz="3600" i="1" dirty="0">
              <a:solidFill>
                <a:srgbClr val="102B6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704" y="3638550"/>
            <a:ext cx="1007060" cy="1029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719720"/>
            <a:ext cx="1616700" cy="1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Wildfires &amp; Liability: Proliferation of Lawsuits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918728"/>
            <a:ext cx="4457661" cy="2152250"/>
          </a:xfrm>
          <a:prstGeom prst="rect">
            <a:avLst/>
          </a:prstGeom>
        </p:spPr>
      </p:pic>
      <p:sp>
        <p:nvSpPr>
          <p:cNvPr id="24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258649" y="1248797"/>
            <a:ext cx="409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cap="small" dirty="0" smtClean="0">
                <a:solidFill>
                  <a:srgbClr val="0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Some Fire Hydrants Didn’t Work Because Of Power Outages, Firefighters Say</a:t>
            </a:r>
            <a:endParaRPr lang="en-US" sz="2000" b="1" cap="small" dirty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350" y="2427190"/>
            <a:ext cx="1942950" cy="2443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86261" y="2945790"/>
            <a:ext cx="4376683" cy="1954965"/>
          </a:xfrm>
          <a:prstGeom prst="rect">
            <a:avLst/>
          </a:prstGeom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4825947" y="3219984"/>
            <a:ext cx="409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small" dirty="0" smtClean="0">
                <a:solidFill>
                  <a:srgbClr val="000000"/>
                </a:solidFill>
                <a:latin typeface="Century Schoolbook" panose="02040604050505020304" pitchFamily="18" charset="0"/>
              </a:rPr>
              <a:t>Residents Sue Utilities, City Of Ventura Over Damage Caused By The Thomas Fire</a:t>
            </a:r>
            <a:endParaRPr lang="en-US" b="1" cap="small" dirty="0">
              <a:solidFill>
                <a:srgbClr val="00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64" y="4357261"/>
            <a:ext cx="1942950" cy="24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3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Wildfires &amp; Liability: What’s at Stake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895350"/>
            <a:ext cx="8843818" cy="4004442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486860" y="1581150"/>
            <a:ext cx="812373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The current interpretation of inverse condemnation,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holding utilities strictly liable for any wildfire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caused by utility equipment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regardless of standard of care or negligence, imperils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the viability of the state’s utilities,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customers’ access to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affordable energy and </a:t>
            </a:r>
            <a:r>
              <a:rPr lang="en-US" sz="24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clean water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and the state’s climate and clean energy goals; it also, does not equitably socialize the costs of utility-caused wildfires.</a:t>
            </a:r>
            <a:endParaRPr lang="en-US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365" y="3684654"/>
            <a:ext cx="3344552" cy="66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Wildfires &amp; Liability: Legislative Fix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9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57" y="1497640"/>
            <a:ext cx="4495800" cy="22436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文本框 66">
            <a:extLst>
              <a:ext uri="{FF2B5EF4-FFF2-40B4-BE49-F238E27FC236}">
                <a16:creationId xmlns:a16="http://schemas.microsoft.com/office/drawing/2014/main" id="{2732A106-3D07-F148-8C72-44B8B8DD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1149816"/>
            <a:ext cx="39624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Public drinking water systems should not be blamed and held liable for fires they don’t start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Without common sense reforms, lawsuits for wildfire damages could drain millions of dollars needed to build and maintain water infrastructure – putting clean, safe drinking water at risk for Californians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3157" y="3794621"/>
            <a:ext cx="4495800" cy="6059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bg1"/>
                </a:solidFill>
                <a:latin typeface="Whitney Book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bg1"/>
                </a:solidFill>
                <a:latin typeface="Whitney Book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bg1"/>
                </a:solidFill>
                <a:latin typeface="Whitney Book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Whitney Book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bg1"/>
                </a:solidFill>
                <a:latin typeface="Whitney Book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102B63"/>
                </a:solidFill>
                <a:latin typeface="+mj-lt"/>
                <a:ea typeface="+mj-ea"/>
                <a:cs typeface="+mj-cs"/>
              </a:rPr>
              <a:t>www.firesafecalifornia.org</a:t>
            </a:r>
          </a:p>
        </p:txBody>
      </p:sp>
    </p:spTree>
    <p:extLst>
      <p:ext uri="{BB962C8B-B14F-4D97-AF65-F5344CB8AC3E}">
        <p14:creationId xmlns:p14="http://schemas.microsoft.com/office/powerpoint/2010/main" val="353776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hq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AFFB41-EC1D-9A48-8C4E-D0688C70C618}"/>
              </a:ext>
            </a:extLst>
          </p:cNvPr>
          <p:cNvSpPr/>
          <p:nvPr/>
        </p:nvSpPr>
        <p:spPr>
          <a:xfrm>
            <a:off x="0" y="819150"/>
            <a:ext cx="4495800" cy="302866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427588C5-9DAD-6445-86E5-8783560A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1551"/>
            <a:ext cx="4495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4000" b="1" dirty="0" smtClean="0">
                <a:solidFill>
                  <a:srgbClr val="102B63"/>
                </a:solidFill>
                <a:latin typeface="+mj-lt"/>
                <a:ea typeface="+mj-ea"/>
                <a:cs typeface="+mj-cs"/>
              </a:rPr>
              <a:t>Questions</a:t>
            </a:r>
            <a:endParaRPr lang="zh-CN" altLang="en-US" sz="4000" b="1" dirty="0">
              <a:solidFill>
                <a:srgbClr val="102B6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AE418-AF21-704D-894F-2EE4113EA9E0}"/>
              </a:ext>
            </a:extLst>
          </p:cNvPr>
          <p:cNvSpPr>
            <a:spLocks/>
          </p:cNvSpPr>
          <p:nvPr/>
        </p:nvSpPr>
        <p:spPr>
          <a:xfrm>
            <a:off x="-8165" y="3847818"/>
            <a:ext cx="4503964" cy="45720"/>
          </a:xfrm>
          <a:prstGeom prst="rect">
            <a:avLst/>
          </a:prstGeom>
          <a:solidFill>
            <a:srgbClr val="EEB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901031"/>
            <a:ext cx="1311860" cy="1340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97" y="3287586"/>
            <a:ext cx="2540466" cy="30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 cstate="hqprint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AFFB41-EC1D-9A48-8C4E-D0688C70C618}"/>
              </a:ext>
            </a:extLst>
          </p:cNvPr>
          <p:cNvSpPr/>
          <p:nvPr/>
        </p:nvSpPr>
        <p:spPr>
          <a:xfrm>
            <a:off x="0" y="819150"/>
            <a:ext cx="4495800" cy="302866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427588C5-9DAD-6445-86E5-8783560A8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71551"/>
            <a:ext cx="44957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altLang="zh-CN" sz="2800" b="1" dirty="0">
                <a:solidFill>
                  <a:srgbClr val="102B63"/>
                </a:solidFill>
                <a:latin typeface="+mj-lt"/>
                <a:ea typeface="+mj-ea"/>
                <a:cs typeface="+mj-cs"/>
              </a:rPr>
              <a:t>What We’ll Cover</a:t>
            </a:r>
            <a:endParaRPr lang="zh-CN" altLang="en-US" sz="2800" b="1" dirty="0">
              <a:solidFill>
                <a:srgbClr val="102B63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765372-C585-3743-B4EC-3523BBF5BAD2}"/>
              </a:ext>
            </a:extLst>
          </p:cNvPr>
          <p:cNvSpPr txBox="1"/>
          <p:nvPr/>
        </p:nvSpPr>
        <p:spPr>
          <a:xfrm>
            <a:off x="80446" y="1558437"/>
            <a:ext cx="44153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77BB"/>
                </a:solidFill>
              </a:rPr>
              <a:t>Overview of Cal Water</a:t>
            </a:r>
          </a:p>
          <a:p>
            <a:endParaRPr lang="en-US" sz="1200" dirty="0">
              <a:solidFill>
                <a:srgbClr val="1B77BB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77BB"/>
                </a:solidFill>
              </a:rPr>
              <a:t>Water Conservation Regulations</a:t>
            </a:r>
          </a:p>
          <a:p>
            <a:endParaRPr lang="en-US" sz="1200" dirty="0">
              <a:solidFill>
                <a:srgbClr val="1B77BB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77BB"/>
                </a:solidFill>
              </a:rPr>
              <a:t>Wildfires &amp; PSPS</a:t>
            </a:r>
          </a:p>
          <a:p>
            <a:endParaRPr lang="en-US" sz="1200" dirty="0">
              <a:solidFill>
                <a:srgbClr val="1B77BB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1B77BB"/>
                </a:solidFill>
              </a:rPr>
              <a:t>Questions</a:t>
            </a:r>
            <a:endParaRPr lang="en-US" sz="2400" dirty="0">
              <a:solidFill>
                <a:srgbClr val="1B77BB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1AE418-AF21-704D-894F-2EE4113EA9E0}"/>
              </a:ext>
            </a:extLst>
          </p:cNvPr>
          <p:cNvSpPr>
            <a:spLocks/>
          </p:cNvSpPr>
          <p:nvPr/>
        </p:nvSpPr>
        <p:spPr>
          <a:xfrm>
            <a:off x="-8165" y="3847818"/>
            <a:ext cx="4503964" cy="45720"/>
          </a:xfrm>
          <a:prstGeom prst="rect">
            <a:avLst/>
          </a:prstGeom>
          <a:solidFill>
            <a:srgbClr val="EEB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642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39FAAFA-8F2D-4543-ADE3-6F8CC3D87245}"/>
              </a:ext>
            </a:extLst>
          </p:cNvPr>
          <p:cNvGrpSpPr/>
          <p:nvPr/>
        </p:nvGrpSpPr>
        <p:grpSpPr>
          <a:xfrm rot="5400000">
            <a:off x="4824417" y="642935"/>
            <a:ext cx="3615445" cy="4272678"/>
            <a:chOff x="0" y="2936449"/>
            <a:chExt cx="12192000" cy="26266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B3D355-13BF-0B43-846D-22EC6818090E}"/>
                </a:ext>
              </a:extLst>
            </p:cNvPr>
            <p:cNvSpPr/>
            <p:nvPr/>
          </p:nvSpPr>
          <p:spPr>
            <a:xfrm>
              <a:off x="177800" y="2936449"/>
              <a:ext cx="11823700" cy="244190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solidFill>
                  <a:srgbClr val="616B70"/>
                </a:solidFill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F7921F-AEE4-1B42-8258-250C3629A1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3661351"/>
              <a:ext cx="12192000" cy="19017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8600" y="819150"/>
            <a:ext cx="8610600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57150"/>
            <a:ext cx="8610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California Water Service (Cal Water)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612" y="1100991"/>
            <a:ext cx="3049590" cy="3352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48" y="1191754"/>
            <a:ext cx="839153" cy="857686"/>
          </a:xfrm>
          <a:prstGeom prst="rect">
            <a:avLst/>
          </a:prstGeom>
        </p:spPr>
      </p:pic>
      <p:sp>
        <p:nvSpPr>
          <p:cNvPr id="14" name="文本框 66">
            <a:extLst>
              <a:ext uri="{FF2B5EF4-FFF2-40B4-BE49-F238E27FC236}">
                <a16:creationId xmlns:a16="http://schemas.microsoft.com/office/drawing/2014/main" id="{2732A106-3D07-F148-8C72-44B8B8DD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07" y="1453923"/>
            <a:ext cx="4176452" cy="27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2nd Largest Water Utility in </a:t>
            </a:r>
            <a:r>
              <a:rPr lang="en-US" altLang="zh-CN" sz="2400" dirty="0" smtClean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California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sz="1200" dirty="0">
              <a:solidFill>
                <a:srgbClr val="1B77BB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Largest Water Utility Regulated by the </a:t>
            </a:r>
            <a:r>
              <a:rPr lang="en-US" altLang="zh-CN" sz="2400" dirty="0" smtClean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California Public Utilities Commission</a:t>
            </a:r>
          </a:p>
          <a:p>
            <a:pPr defTabSz="457200">
              <a:lnSpc>
                <a:spcPct val="90000"/>
              </a:lnSpc>
              <a:spcBef>
                <a:spcPts val="600"/>
              </a:spcBef>
              <a:defRPr/>
            </a:pPr>
            <a:endParaRPr lang="en-US" altLang="zh-CN" sz="1200" dirty="0">
              <a:solidFill>
                <a:srgbClr val="1B77BB"/>
              </a:solidFill>
              <a:latin typeface="+mn-lt"/>
              <a:ea typeface="+mn-ea"/>
              <a:cs typeface="+mn-cs"/>
            </a:endParaRP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Serve </a:t>
            </a: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Population of 2 </a:t>
            </a:r>
            <a:r>
              <a:rPr lang="en-US" altLang="zh-CN" sz="2400" dirty="0" smtClean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Million</a:t>
            </a:r>
            <a:endParaRPr lang="zh-CN" altLang="en-US" sz="2400" b="1" spc="225" dirty="0">
              <a:solidFill>
                <a:srgbClr val="204187"/>
              </a:solidFill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D0F081-95A3-6A4A-B031-81C9D09328DE}"/>
              </a:ext>
            </a:extLst>
          </p:cNvPr>
          <p:cNvSpPr>
            <a:spLocks/>
          </p:cNvSpPr>
          <p:nvPr/>
        </p:nvSpPr>
        <p:spPr>
          <a:xfrm>
            <a:off x="4796336" y="4530506"/>
            <a:ext cx="3972142" cy="45720"/>
          </a:xfrm>
          <a:prstGeom prst="rect">
            <a:avLst/>
          </a:prstGeom>
          <a:solidFill>
            <a:srgbClr val="EEB7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476" y="2075802"/>
            <a:ext cx="1251869" cy="1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57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Water Conservation (Becomes Political)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800743"/>
            <a:ext cx="7696200" cy="4014852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1443563" y="1605608"/>
            <a:ext cx="617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California Has Effectively Banned Showering And Doing Laundry On The Same Day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Image result for the federalis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205404"/>
            <a:ext cx="2815163" cy="88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V="1">
            <a:off x="990600" y="1305331"/>
            <a:ext cx="0" cy="2834640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65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51" y="819141"/>
            <a:ext cx="4057649" cy="2116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Water Conservation (Becomes Political)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32991"/>
            <a:ext cx="4419600" cy="2305559"/>
          </a:xfrm>
          <a:prstGeom prst="rect">
            <a:avLst/>
          </a:prstGeom>
        </p:spPr>
      </p:pic>
      <p:sp>
        <p:nvSpPr>
          <p:cNvPr id="13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381000" y="175130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No, it's not illegal in California to do laundry and shower in the same </a:t>
            </a:r>
            <a:r>
              <a:rPr lang="en-US" sz="2400" b="1" dirty="0" smtClean="0"/>
              <a:t>day</a:t>
            </a:r>
            <a:endParaRPr lang="en-US" sz="2400" b="1" dirty="0"/>
          </a:p>
        </p:txBody>
      </p:sp>
      <p:pic>
        <p:nvPicPr>
          <p:cNvPr id="2050" name="Picture 2" descr="https://www.abc10.com/content/logos/mobile/kxt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2857875"/>
            <a:ext cx="2133600" cy="5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191000" y="2704591"/>
            <a:ext cx="4419600" cy="230555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4495800" y="3061605"/>
            <a:ext cx="3936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You won't be fined $1,000 if you shower and do laundry on same </a:t>
            </a:r>
            <a:r>
              <a:rPr lang="en-US" sz="2400" b="1" dirty="0" smtClean="0"/>
              <a:t>day</a:t>
            </a:r>
            <a:endParaRPr lang="en-US" sz="2400" b="1" dirty="0"/>
          </a:p>
        </p:txBody>
      </p:sp>
      <p:pic>
        <p:nvPicPr>
          <p:cNvPr id="2052" name="Picture 4" descr="https://www.gannett-cdn.com/sites/vcstar/images/site-nav-logo-dark@2x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4081844"/>
            <a:ext cx="1750434" cy="5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5083630" y="1131779"/>
            <a:ext cx="3780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believe California has same-day laundry and shower limits? No, you can’t.</a:t>
            </a:r>
          </a:p>
        </p:txBody>
      </p:sp>
      <p:pic>
        <p:nvPicPr>
          <p:cNvPr id="2054" name="Picture 6" descr="https://ca-times.brightspotcdn.com/dims4/default/e82d79f/2147483647/strip/true/crop/1244x120+0+0/resize/1244x120!/quality/90/?url=https%3A%2F%2Fcalifornia-times-brightspot.s3.amazonaws.com%2Ff8%2F73%2F81abbf5b42368becddfaae316e13%2Fsdut-black-2x.png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622" y="2195231"/>
            <a:ext cx="2426009" cy="23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0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26527" y="819150"/>
            <a:ext cx="7806272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26527" y="57150"/>
            <a:ext cx="7806272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102B63"/>
                </a:solidFill>
              </a:rPr>
              <a:t>Water Conservation (Becomes Political)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1123950"/>
            <a:ext cx="8429714" cy="306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0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8600" y="819150"/>
            <a:ext cx="8610600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57150"/>
            <a:ext cx="8610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2B63"/>
                </a:solidFill>
              </a:rPr>
              <a:t>Wildfires &amp; </a:t>
            </a:r>
            <a:r>
              <a:rPr lang="en-US" sz="3600" b="1" dirty="0" smtClean="0">
                <a:solidFill>
                  <a:srgbClr val="102B63"/>
                </a:solidFill>
              </a:rPr>
              <a:t>Liability: 2008 Freeway Complex Fire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2732A106-3D07-F148-8C72-44B8B8DD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92880"/>
            <a:ext cx="4176452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Ignited by a vehicle’s catalytic converter along the 91 Freeway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314 homes destroyed, including 112 in Yorba </a:t>
            </a:r>
            <a:r>
              <a:rPr lang="en-US" altLang="zh-CN" sz="2400" dirty="0" smtClean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Linda</a:t>
            </a:r>
            <a:endParaRPr lang="en-US" altLang="zh-CN" sz="2400" dirty="0">
              <a:solidFill>
                <a:srgbClr val="1B77BB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E562E3-FBC2-49E4-A315-64221E40D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542439"/>
            <a:ext cx="4018587" cy="2332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8600" y="819150"/>
            <a:ext cx="8610600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57150"/>
            <a:ext cx="8610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2B63"/>
                </a:solidFill>
              </a:rPr>
              <a:t>Wildfires &amp; </a:t>
            </a:r>
            <a:r>
              <a:rPr lang="en-US" sz="3600" b="1" dirty="0" smtClean="0">
                <a:solidFill>
                  <a:srgbClr val="102B63"/>
                </a:solidFill>
              </a:rPr>
              <a:t>Liability: 2008 Freeway Complex Fire</a:t>
            </a:r>
            <a:endParaRPr lang="en-US" sz="3600" b="1" dirty="0">
              <a:solidFill>
                <a:srgbClr val="102B63"/>
              </a:solidFill>
            </a:endParaRPr>
          </a:p>
        </p:txBody>
      </p:sp>
      <p:sp>
        <p:nvSpPr>
          <p:cNvPr id="14" name="文本框 66">
            <a:extLst>
              <a:ext uri="{FF2B5EF4-FFF2-40B4-BE49-F238E27FC236}">
                <a16:creationId xmlns:a16="http://schemas.microsoft.com/office/drawing/2014/main" id="{2732A106-3D07-F148-8C72-44B8B8DDD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032269"/>
            <a:ext cx="4176452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eaLnBrk="1" hangingPunct="1">
              <a:defRPr sz="4400">
                <a:latin typeface="Simply City Light" panose="020B0303020202080204" pitchFamily="34" charset="0"/>
                <a:ea typeface="SimSun-ExtB" panose="02010609060101010101" pitchFamily="49" charset="-122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defTabSz="685800" fontAlgn="base">
              <a:spcBef>
                <a:spcPct val="0"/>
              </a:spcBef>
              <a:spcAft>
                <a:spcPct val="0"/>
              </a:spcAft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</a:lvl9pPr>
          </a:lstStyle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Fire damaged Yorba Linda Water District’s facilities, including pump station that supplies water to one neighborhood at a higher elevation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Damage to water system caused fire hydrants to fail</a:t>
            </a:r>
          </a:p>
          <a:p>
            <a:pPr marL="342900" indent="-342900" defTabSz="4572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400" dirty="0">
                <a:solidFill>
                  <a:srgbClr val="1B77BB"/>
                </a:solidFill>
                <a:latin typeface="+mn-lt"/>
                <a:ea typeface="+mn-ea"/>
                <a:cs typeface="+mn-cs"/>
              </a:rPr>
              <a:t>Lawsuit filed for a failure to protect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303106"/>
            <a:ext cx="3949573" cy="2634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209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81559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Myriad Pro" pitchFamily="34" charset="0"/>
              </a:rPr>
              <a:t>Presented by the Water Association of Kern County</a:t>
            </a:r>
            <a:endParaRPr lang="en-US" sz="1100" dirty="0"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47818"/>
            <a:ext cx="914400" cy="11970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8600" y="819150"/>
            <a:ext cx="8610600" cy="0"/>
          </a:xfrm>
          <a:prstGeom prst="line">
            <a:avLst/>
          </a:prstGeom>
          <a:ln w="28575" cmpd="sng">
            <a:solidFill>
              <a:srgbClr val="102B6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8600" y="57150"/>
            <a:ext cx="8610600" cy="685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102B63"/>
                </a:solidFill>
              </a:rPr>
              <a:t>Wildfires &amp; </a:t>
            </a:r>
            <a:r>
              <a:rPr lang="en-US" sz="3600" b="1" dirty="0" smtClean="0">
                <a:solidFill>
                  <a:srgbClr val="102B63"/>
                </a:solidFill>
              </a:rPr>
              <a:t>Liability: 2008 Freeway Complex Fire</a:t>
            </a:r>
            <a:endParaRPr lang="en-US" sz="3600" b="1" dirty="0">
              <a:solidFill>
                <a:srgbClr val="102B6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D1E1E44-DE28-7C4C-BF11-EB4B3B2AD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848054"/>
            <a:ext cx="7443788" cy="3883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075106-70D9-484A-957F-BF92B30FD899}"/>
              </a:ext>
            </a:extLst>
          </p:cNvPr>
          <p:cNvSpPr txBox="1"/>
          <p:nvPr/>
        </p:nvSpPr>
        <p:spPr>
          <a:xfrm>
            <a:off x="912446" y="1317443"/>
            <a:ext cx="6786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Fire Victims Awarded $70 Million</a:t>
            </a:r>
            <a:endParaRPr 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03" b="32848"/>
          <a:stretch/>
        </p:blipFill>
        <p:spPr>
          <a:xfrm>
            <a:off x="4563119" y="3299711"/>
            <a:ext cx="3283100" cy="80651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1228792" y="1317443"/>
            <a:ext cx="0" cy="2788785"/>
          </a:xfrm>
          <a:prstGeom prst="line">
            <a:avLst/>
          </a:prstGeom>
          <a:ln w="57150" cmpd="thickThin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summi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 summit template</Template>
  <TotalTime>275</TotalTime>
  <Words>495</Words>
  <Application>Microsoft Office PowerPoint</Application>
  <PresentationFormat>On-screen Show (16:9)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宋体</vt:lpstr>
      <vt:lpstr>SimSun-ExtB</vt:lpstr>
      <vt:lpstr>Arial</vt:lpstr>
      <vt:lpstr>Calibri</vt:lpstr>
      <vt:lpstr>Century Schoolbook</vt:lpstr>
      <vt:lpstr>Constantia</vt:lpstr>
      <vt:lpstr>Myriad Pro</vt:lpstr>
      <vt:lpstr>Times New Roman</vt:lpstr>
      <vt:lpstr>water summit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Pandol</dc:creator>
  <cp:lastModifiedBy>Skarb, Justin</cp:lastModifiedBy>
  <cp:revision>20</cp:revision>
  <dcterms:created xsi:type="dcterms:W3CDTF">2018-01-18T04:46:30Z</dcterms:created>
  <dcterms:modified xsi:type="dcterms:W3CDTF">2020-03-02T05:05:11Z</dcterms:modified>
</cp:coreProperties>
</file>