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handoutMasterIdLst>
    <p:handoutMasterId r:id="rId23"/>
  </p:handoutMasterIdLst>
  <p:sldIdLst>
    <p:sldId id="329" r:id="rId2"/>
    <p:sldId id="1234" r:id="rId3"/>
    <p:sldId id="586" r:id="rId4"/>
    <p:sldId id="622" r:id="rId5"/>
    <p:sldId id="1235" r:id="rId6"/>
    <p:sldId id="1237" r:id="rId7"/>
    <p:sldId id="1232" r:id="rId8"/>
    <p:sldId id="959" r:id="rId9"/>
    <p:sldId id="1233" r:id="rId10"/>
    <p:sldId id="628" r:id="rId11"/>
    <p:sldId id="1236" r:id="rId12"/>
    <p:sldId id="641" r:id="rId13"/>
    <p:sldId id="640" r:id="rId14"/>
    <p:sldId id="950" r:id="rId15"/>
    <p:sldId id="728" r:id="rId16"/>
    <p:sldId id="726" r:id="rId17"/>
    <p:sldId id="964" r:id="rId18"/>
    <p:sldId id="1238" r:id="rId19"/>
    <p:sldId id="1239" r:id="rId20"/>
    <p:sldId id="1231"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4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75301" autoAdjust="0"/>
  </p:normalViewPr>
  <p:slideViewPr>
    <p:cSldViewPr>
      <p:cViewPr varScale="1">
        <p:scale>
          <a:sx n="85" d="100"/>
          <a:sy n="85" d="100"/>
        </p:scale>
        <p:origin x="3296" y="168"/>
      </p:cViewPr>
      <p:guideLst>
        <p:guide orient="horz" pos="2160"/>
        <p:guide pos="2880"/>
      </p:guideLst>
    </p:cSldViewPr>
  </p:slideViewPr>
  <p:notesTextViewPr>
    <p:cViewPr>
      <p:scale>
        <a:sx n="60" d="100"/>
        <a:sy n="60" d="100"/>
      </p:scale>
      <p:origin x="0" y="0"/>
    </p:cViewPr>
  </p:notesTextViewPr>
  <p:sorterViewPr>
    <p:cViewPr varScale="1">
      <p:scale>
        <a:sx n="100" d="100"/>
        <a:sy n="100" d="100"/>
      </p:scale>
      <p:origin x="0" y="0"/>
    </p:cViewPr>
  </p:sorterViewPr>
  <p:notesViewPr>
    <p:cSldViewPr>
      <p:cViewPr varScale="1">
        <p:scale>
          <a:sx n="81" d="100"/>
          <a:sy n="81" d="100"/>
        </p:scale>
        <p:origin x="-139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8E0BE6D-A0C8-411F-A7A0-F91CB9F4098D}" type="datetimeFigureOut">
              <a:rPr lang="en-US" smtClean="0"/>
              <a:t>3/2/20</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1783EA0-FD59-4AEB-83BB-FD381C23B8F7}" type="slidenum">
              <a:rPr lang="en-US" smtClean="0"/>
              <a:t>‹#›</a:t>
            </a:fld>
            <a:endParaRPr lang="en-US" dirty="0"/>
          </a:p>
        </p:txBody>
      </p:sp>
    </p:spTree>
    <p:extLst>
      <p:ext uri="{BB962C8B-B14F-4D97-AF65-F5344CB8AC3E}">
        <p14:creationId xmlns:p14="http://schemas.microsoft.com/office/powerpoint/2010/main" val="3372916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4D04B0F-410B-409B-9BB0-F721D615C865}" type="datetimeFigureOut">
              <a:rPr lang="en-US" smtClean="0"/>
              <a:t>3/2/20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C9DE48D-4FF0-459F-B899-695877545BED}" type="slidenum">
              <a:rPr lang="en-US" smtClean="0"/>
              <a:t>‹#›</a:t>
            </a:fld>
            <a:endParaRPr lang="en-US" dirty="0"/>
          </a:p>
        </p:txBody>
      </p:sp>
    </p:spTree>
    <p:extLst>
      <p:ext uri="{BB962C8B-B14F-4D97-AF65-F5344CB8AC3E}">
        <p14:creationId xmlns:p14="http://schemas.microsoft.com/office/powerpoint/2010/main" val="143190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kern="1200" dirty="0">
              <a:solidFill>
                <a:schemeClr val="tx1"/>
              </a:solidFill>
              <a:effectLst/>
              <a:latin typeface="+mn-lt"/>
              <a:ea typeface="+mn-ea"/>
              <a:cs typeface="+mn-cs"/>
            </a:endParaRPr>
          </a:p>
          <a:p>
            <a:endParaRPr lang="en-US" sz="800" kern="1200" dirty="0">
              <a:solidFill>
                <a:schemeClr val="tx1"/>
              </a:solidFill>
              <a:effectLst/>
              <a:latin typeface="+mn-lt"/>
              <a:ea typeface="+mn-ea"/>
              <a:cs typeface="+mn-cs"/>
            </a:endParaRPr>
          </a:p>
          <a:p>
            <a:r>
              <a:rPr lang="en-US" sz="800" kern="1200" dirty="0">
                <a:solidFill>
                  <a:schemeClr val="tx1"/>
                </a:solidFill>
                <a:effectLst/>
                <a:latin typeface="+mn-lt"/>
                <a:ea typeface="+mn-ea"/>
                <a:cs typeface="+mn-cs"/>
              </a:rPr>
              <a:t>.  </a:t>
            </a:r>
            <a:endParaRPr lang="en-US" sz="8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9DE48D-4FF0-459F-B899-695877545BED}" type="slidenum">
              <a:rPr lang="en-US" smtClean="0"/>
              <a:t>1</a:t>
            </a:fld>
            <a:endParaRPr lang="en-US" dirty="0"/>
          </a:p>
        </p:txBody>
      </p:sp>
    </p:spTree>
    <p:extLst>
      <p:ext uri="{BB962C8B-B14F-4D97-AF65-F5344CB8AC3E}">
        <p14:creationId xmlns:p14="http://schemas.microsoft.com/office/powerpoint/2010/main" val="1533164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cannot talk about drought without talking about groundwater.  </a:t>
            </a:r>
            <a:r>
              <a:rPr lang="en-US" dirty="0"/>
              <a:t>In March of this year, work by Jay </a:t>
            </a:r>
            <a:r>
              <a:rPr lang="en-US" dirty="0" err="1"/>
              <a:t>Famiglietti</a:t>
            </a:r>
            <a:r>
              <a:rPr lang="en-US" dirty="0"/>
              <a:t> – a water scientist at NASA and current Board Member of the Santa Ana Regional Water Board depicted the </a:t>
            </a:r>
            <a:r>
              <a:rPr lang="en-US" dirty="0" err="1"/>
              <a:t>dramattic</a:t>
            </a:r>
            <a:r>
              <a:rPr lang="en-US" dirty="0"/>
              <a:t> decline of groundwater levels across much of California as both municipalities and agriculture have increased their reliance on groundwater as surface water supplies have been drying up.</a:t>
            </a:r>
          </a:p>
          <a:p>
            <a:endParaRPr lang="en-US" dirty="0"/>
          </a:p>
          <a:p>
            <a:r>
              <a:rPr lang="en-US" dirty="0"/>
              <a:t>In 2014, all combined water sources (snow, rivers, reservoirs, and groundwater) in the Sacramento and San Joaquin river basins amounted to a volume that was 34 million acre-feet below normal levels.[2] According to </a:t>
            </a:r>
            <a:r>
              <a:rPr lang="en-US" dirty="0" err="1"/>
              <a:t>Famiglietti</a:t>
            </a:r>
            <a:r>
              <a:rPr lang="en-US" dirty="0"/>
              <a:t>, California has lost approximately 12 million acre-feet of stored water every year since 2011. </a:t>
            </a:r>
          </a:p>
          <a:p>
            <a:endParaRPr lang="en-US" dirty="0"/>
          </a:p>
          <a:p>
            <a:r>
              <a:rPr lang="en-US" dirty="0"/>
              <a:t>Average 2MAF/</a:t>
            </a:r>
            <a:r>
              <a:rPr lang="en-US" dirty="0" err="1"/>
              <a:t>yr</a:t>
            </a:r>
            <a:r>
              <a:rPr lang="en-US" dirty="0"/>
              <a:t> overdraft</a:t>
            </a:r>
          </a:p>
          <a:p>
            <a:endParaRPr lang="en-US" dirty="0"/>
          </a:p>
          <a:p>
            <a:r>
              <a:rPr lang="en-US" dirty="0"/>
              <a:t>Flip side is that our groundwater basins are the only things big enough to store as much water as we will lose in snowpack for storage.</a:t>
            </a:r>
          </a:p>
          <a:p>
            <a:endParaRPr lang="en-US" dirty="0"/>
          </a:p>
          <a:p>
            <a:r>
              <a:rPr lang="en-US" dirty="0"/>
              <a:t>Just at symposium at Berkeley last week on “managed aquifer recovery” where folks working hard to get more water into </a:t>
            </a:r>
            <a:r>
              <a:rPr lang="en-US" dirty="0" err="1"/>
              <a:t>gvroundwater</a:t>
            </a:r>
            <a:r>
              <a:rPr lang="en-US" dirty="0"/>
              <a:t> storage.</a:t>
            </a:r>
          </a:p>
          <a:p>
            <a:endParaRPr lang="en-US" dirty="0"/>
          </a:p>
          <a:p>
            <a:endParaRPr lang="en-US" dirty="0"/>
          </a:p>
          <a:p>
            <a:r>
              <a:rPr lang="en-US" dirty="0"/>
              <a:t>Another story for another day.</a:t>
            </a:r>
          </a:p>
        </p:txBody>
      </p:sp>
      <p:sp>
        <p:nvSpPr>
          <p:cNvPr id="4" name="Slide Number Placeholder 3"/>
          <p:cNvSpPr>
            <a:spLocks noGrp="1"/>
          </p:cNvSpPr>
          <p:nvPr>
            <p:ph type="sldNum" sz="quarter" idx="10"/>
          </p:nvPr>
        </p:nvSpPr>
        <p:spPr/>
        <p:txBody>
          <a:bodyPr/>
          <a:lstStyle/>
          <a:p>
            <a:fld id="{8603D9FE-7FA4-4C79-926D-985B48C82EA8}" type="slidenum">
              <a:rPr lang="en-US" smtClean="0"/>
              <a:t>15</a:t>
            </a:fld>
            <a:endParaRPr lang="en-US"/>
          </a:p>
        </p:txBody>
      </p:sp>
    </p:spTree>
    <p:extLst>
      <p:ext uri="{BB962C8B-B14F-4D97-AF65-F5344CB8AC3E}">
        <p14:creationId xmlns:p14="http://schemas.microsoft.com/office/powerpoint/2010/main" val="1401904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Floodplains:  Rice, fish flood</a:t>
            </a:r>
          </a:p>
        </p:txBody>
      </p:sp>
      <p:sp>
        <p:nvSpPr>
          <p:cNvPr id="4" name="Slide Number Placeholder 3"/>
          <p:cNvSpPr>
            <a:spLocks noGrp="1"/>
          </p:cNvSpPr>
          <p:nvPr>
            <p:ph type="sldNum" sz="quarter" idx="5"/>
          </p:nvPr>
        </p:nvSpPr>
        <p:spPr/>
        <p:txBody>
          <a:bodyPr/>
          <a:lstStyle/>
          <a:p>
            <a:fld id="{7C9DE48D-4FF0-459F-B899-695877545BED}" type="slidenum">
              <a:rPr lang="en-US" smtClean="0"/>
              <a:t>16</a:t>
            </a:fld>
            <a:endParaRPr lang="en-US" dirty="0"/>
          </a:p>
        </p:txBody>
      </p:sp>
    </p:spTree>
    <p:extLst>
      <p:ext uri="{BB962C8B-B14F-4D97-AF65-F5344CB8AC3E}">
        <p14:creationId xmlns:p14="http://schemas.microsoft.com/office/powerpoint/2010/main" val="386856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in So. Ca</a:t>
            </a:r>
          </a:p>
          <a:p>
            <a:r>
              <a:rPr lang="en-US" dirty="0"/>
              <a:t>How they answered the call</a:t>
            </a:r>
          </a:p>
          <a:p>
            <a:r>
              <a:rPr lang="en-US" dirty="0"/>
              <a:t>What Met did</a:t>
            </a:r>
          </a:p>
          <a:p>
            <a:r>
              <a:rPr lang="en-US" dirty="0"/>
              <a:t>Why they did it-not $ for drop saved ROI, but to seize the moment for a paradigm shift and to respond to their customers demands </a:t>
            </a:r>
          </a:p>
          <a:p>
            <a:r>
              <a:rPr lang="en-US" dirty="0"/>
              <a:t>Over half a billion snapped up</a:t>
            </a:r>
          </a:p>
          <a:p>
            <a:endParaRPr lang="en-US" dirty="0"/>
          </a:p>
          <a:p>
            <a:r>
              <a:rPr lang="en-US" dirty="0"/>
              <a:t>Don’t always agree on everything with Met, but on this they deserve laurels</a:t>
            </a:r>
          </a:p>
        </p:txBody>
      </p:sp>
      <p:sp>
        <p:nvSpPr>
          <p:cNvPr id="4" name="Slide Number Placeholder 3"/>
          <p:cNvSpPr>
            <a:spLocks noGrp="1"/>
          </p:cNvSpPr>
          <p:nvPr>
            <p:ph type="sldNum" sz="quarter" idx="5"/>
          </p:nvPr>
        </p:nvSpPr>
        <p:spPr/>
        <p:txBody>
          <a:bodyPr/>
          <a:lstStyle/>
          <a:p>
            <a:fld id="{7C9DE48D-4FF0-459F-B899-695877545BED}" type="slidenum">
              <a:rPr lang="en-US" smtClean="0"/>
              <a:t>17</a:t>
            </a:fld>
            <a:endParaRPr lang="en-US" dirty="0"/>
          </a:p>
        </p:txBody>
      </p:sp>
    </p:spTree>
    <p:extLst>
      <p:ext uri="{BB962C8B-B14F-4D97-AF65-F5344CB8AC3E}">
        <p14:creationId xmlns:p14="http://schemas.microsoft.com/office/powerpoint/2010/main" val="234613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DE48D-4FF0-459F-B899-695877545BED}" type="slidenum">
              <a:rPr lang="en-US" smtClean="0"/>
              <a:t>19</a:t>
            </a:fld>
            <a:endParaRPr lang="en-US" dirty="0"/>
          </a:p>
        </p:txBody>
      </p:sp>
    </p:spTree>
    <p:extLst>
      <p:ext uri="{BB962C8B-B14F-4D97-AF65-F5344CB8AC3E}">
        <p14:creationId xmlns:p14="http://schemas.microsoft.com/office/powerpoint/2010/main" val="189984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aseline="0" dirty="0"/>
              <a:t>Most </a:t>
            </a:r>
            <a:r>
              <a:rPr lang="en-US" sz="800" baseline="0" dirty="0" err="1"/>
              <a:t>importat</a:t>
            </a:r>
            <a:r>
              <a:rPr lang="en-US" sz="800" baseline="0" dirty="0"/>
              <a:t> slide I have.  It’s our future we need to be thinking about rather than the past as roadmap.</a:t>
            </a:r>
          </a:p>
          <a:p>
            <a:r>
              <a:rPr lang="en-US" sz="800" baseline="0" dirty="0"/>
              <a:t>This is our future under climate change—WATER IS BLEEDING EDGE OF CLIMATE ADAPTATION; AND, CAN BE A  MORE EFFECTIVE TOOL TO ILLUSTRATE THE NEED TO MITIGATE THAN LOFTY WORDS.  Note Peter </a:t>
            </a:r>
            <a:r>
              <a:rPr lang="en-US" sz="800" baseline="0" dirty="0" err="1"/>
              <a:t>Gleick</a:t>
            </a:r>
            <a:r>
              <a:rPr lang="en-US" sz="800" baseline="0" dirty="0"/>
              <a:t>.</a:t>
            </a:r>
          </a:p>
          <a:p>
            <a:r>
              <a:rPr lang="en-US" sz="800" b="1" dirty="0">
                <a:solidFill>
                  <a:srgbClr val="008000"/>
                </a:solidFill>
              </a:rPr>
              <a:t>Challenges, e.g.,</a:t>
            </a:r>
          </a:p>
          <a:p>
            <a:pPr lvl="1"/>
            <a:r>
              <a:rPr lang="en-US" sz="800" dirty="0"/>
              <a:t>Climate change</a:t>
            </a:r>
            <a:r>
              <a:rPr lang="en-US" sz="800" dirty="0">
                <a:sym typeface="Wingdings"/>
              </a:rPr>
              <a:t> particularly loss of snowpack</a:t>
            </a:r>
            <a:endParaRPr lang="en-US" sz="800" dirty="0"/>
          </a:p>
          <a:p>
            <a:pPr lvl="1"/>
            <a:r>
              <a:rPr lang="en-US" sz="800" dirty="0"/>
              <a:t>Population growth</a:t>
            </a:r>
          </a:p>
          <a:p>
            <a:pPr lvl="1"/>
            <a:r>
              <a:rPr lang="en-US" sz="800" dirty="0"/>
              <a:t>Aging infrastructure even in a “newer” state</a:t>
            </a:r>
          </a:p>
          <a:p>
            <a:pPr lvl="1"/>
            <a:r>
              <a:rPr lang="en-US" sz="800" dirty="0"/>
              <a:t>Food security</a:t>
            </a:r>
          </a:p>
          <a:p>
            <a:pPr lvl="1"/>
            <a:r>
              <a:rPr lang="en-US" sz="800" dirty="0"/>
              <a:t>Disadvantaged community issues finally a high priority</a:t>
            </a:r>
          </a:p>
          <a:p>
            <a:r>
              <a:rPr lang="en-US" sz="800" b="1" dirty="0">
                <a:solidFill>
                  <a:srgbClr val="008000"/>
                </a:solidFill>
              </a:rPr>
              <a:t>Selected issues:</a:t>
            </a:r>
          </a:p>
          <a:p>
            <a:pPr lvl="1"/>
            <a:r>
              <a:rPr lang="en-US" sz="800" dirty="0"/>
              <a:t>Financing enormous need and disparate types</a:t>
            </a:r>
          </a:p>
          <a:p>
            <a:pPr lvl="1"/>
            <a:r>
              <a:rPr lang="en-US" sz="800" dirty="0"/>
              <a:t>Going for 21</a:t>
            </a:r>
            <a:r>
              <a:rPr lang="en-US" sz="800" baseline="30000" dirty="0"/>
              <a:t>st</a:t>
            </a:r>
            <a:r>
              <a:rPr lang="en-US" sz="800" dirty="0"/>
              <a:t> century infrastructure vs. rebuilding the old—e.g., how to make integrated water management the norm</a:t>
            </a:r>
          </a:p>
          <a:p>
            <a:pPr lvl="1"/>
            <a:r>
              <a:rPr lang="en-US" sz="800" dirty="0"/>
              <a:t>Dysfunction of the dialogue in a political milieu</a:t>
            </a:r>
          </a:p>
        </p:txBody>
      </p:sp>
      <p:sp>
        <p:nvSpPr>
          <p:cNvPr id="4" name="Slide Number Placeholder 3"/>
          <p:cNvSpPr>
            <a:spLocks noGrp="1"/>
          </p:cNvSpPr>
          <p:nvPr>
            <p:ph type="sldNum" sz="quarter" idx="10"/>
          </p:nvPr>
        </p:nvSpPr>
        <p:spPr/>
        <p:txBody>
          <a:bodyPr/>
          <a:lstStyle/>
          <a:p>
            <a:fld id="{A71A7859-9C23-9C48-97CD-ED8002B0B02A}" type="slidenum">
              <a:rPr lang="en-US" smtClean="0"/>
              <a:t>3</a:t>
            </a:fld>
            <a:endParaRPr lang="en-US"/>
          </a:p>
        </p:txBody>
      </p:sp>
    </p:spTree>
    <p:extLst>
      <p:ext uri="{BB962C8B-B14F-4D97-AF65-F5344CB8AC3E}">
        <p14:creationId xmlns:p14="http://schemas.microsoft.com/office/powerpoint/2010/main" val="4056529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drivers that exacerbate</a:t>
            </a:r>
            <a:r>
              <a:rPr lang="en-US" baseline="0" dirty="0"/>
              <a:t> the issues we have now if we look only a few decades hence.</a:t>
            </a:r>
          </a:p>
          <a:p>
            <a:endParaRPr lang="en-US" baseline="0" dirty="0"/>
          </a:p>
          <a:p>
            <a:r>
              <a:rPr lang="en-US" baseline="0" dirty="0"/>
              <a:t>Loss of snowpack and sea level rise have profound implications for California.  You don’t have to be a genius to see it and yet many don’t acknowledge it as it is inconvenient and requires a shift.  Others are adapting, adjusting, and admitting that we have to think differently.</a:t>
            </a:r>
          </a:p>
          <a:p>
            <a:endParaRPr lang="en-US" baseline="0" dirty="0"/>
          </a:p>
          <a:p>
            <a:r>
              <a:rPr lang="en-US" dirty="0"/>
              <a:t>March of Folly</a:t>
            </a:r>
          </a:p>
          <a:p>
            <a:endParaRPr lang="en-US" dirty="0"/>
          </a:p>
          <a:p>
            <a:r>
              <a:rPr lang="en-US" dirty="0"/>
              <a:t>Shame on us if we do not.</a:t>
            </a:r>
          </a:p>
          <a:p>
            <a:endParaRPr lang="en-US" dirty="0"/>
          </a:p>
          <a:p>
            <a:endParaRPr lang="en-US" dirty="0"/>
          </a:p>
        </p:txBody>
      </p:sp>
      <p:sp>
        <p:nvSpPr>
          <p:cNvPr id="4" name="Slide Number Placeholder 3"/>
          <p:cNvSpPr>
            <a:spLocks noGrp="1"/>
          </p:cNvSpPr>
          <p:nvPr>
            <p:ph type="sldNum" sz="quarter" idx="10"/>
          </p:nvPr>
        </p:nvSpPr>
        <p:spPr/>
        <p:txBody>
          <a:bodyPr/>
          <a:lstStyle/>
          <a:p>
            <a:fld id="{7C9DE48D-4FF0-459F-B899-695877545BED}" type="slidenum">
              <a:rPr lang="en-US" smtClean="0"/>
              <a:t>4</a:t>
            </a:fld>
            <a:endParaRPr lang="en-US"/>
          </a:p>
        </p:txBody>
      </p:sp>
    </p:spTree>
    <p:extLst>
      <p:ext uri="{BB962C8B-B14F-4D97-AF65-F5344CB8AC3E}">
        <p14:creationId xmlns:p14="http://schemas.microsoft.com/office/powerpoint/2010/main" val="2158882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DE48D-4FF0-459F-B899-695877545BED}" type="slidenum">
              <a:rPr lang="en-US" smtClean="0"/>
              <a:t>7</a:t>
            </a:fld>
            <a:endParaRPr lang="en-US" dirty="0"/>
          </a:p>
        </p:txBody>
      </p:sp>
    </p:spTree>
    <p:extLst>
      <p:ext uri="{BB962C8B-B14F-4D97-AF65-F5344CB8AC3E}">
        <p14:creationId xmlns:p14="http://schemas.microsoft.com/office/powerpoint/2010/main" val="1274317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one thing to want to do this, but how do we do this?  Again, theory and practice.  In theory, this is all easy.  In practice, it is not.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one does this right all the time.  Maybe the Dalai Lama, but he’d be the last one to say he did, or feel he did.  Maybe Mr. Rogers.  Maybe Deanna </a:t>
            </a:r>
            <a:r>
              <a:rPr lang="en-US" sz="1200" kern="1200" dirty="0" err="1">
                <a:solidFill>
                  <a:schemeClr val="tx1"/>
                </a:solidFill>
                <a:effectLst/>
                <a:latin typeface="+mn-lt"/>
                <a:ea typeface="+mn-ea"/>
                <a:cs typeface="+mn-cs"/>
              </a:rPr>
              <a:t>Troi</a:t>
            </a:r>
            <a:r>
              <a:rPr lang="en-US" sz="1200" kern="1200" dirty="0">
                <a:solidFill>
                  <a:schemeClr val="tx1"/>
                </a:solidFill>
                <a:effectLst/>
                <a:latin typeface="+mn-lt"/>
                <a:ea typeface="+mn-ea"/>
                <a:cs typeface="+mn-cs"/>
              </a:rPr>
              <a:t>.  Maybe  Sandy Koufax.  Maybe your favorite teacher, religious leader, maybe Lou Gehrig.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think it requires working to remind yourself every day, in every encounter where it matters.  Again, no one can do this all of the time. Some people are better at it in their personal lives and not good at work.  Some are great at work, but stink at it with their friends and family.  Some can teach it but not do it, or certainly not do it all the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9CA025D-F57B-6149-871B-017BB84C8EB4}" type="slidenum">
              <a:rPr lang="en-US" smtClean="0"/>
              <a:t>8</a:t>
            </a:fld>
            <a:endParaRPr lang="en-US"/>
          </a:p>
        </p:txBody>
      </p:sp>
    </p:spTree>
    <p:extLst>
      <p:ext uri="{BB962C8B-B14F-4D97-AF65-F5344CB8AC3E}">
        <p14:creationId xmlns:p14="http://schemas.microsoft.com/office/powerpoint/2010/main" val="278292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就像一只鸡和一只鸭子说话</a:t>
            </a:r>
          </a:p>
          <a:p>
            <a:r>
              <a:rPr lang="en-US" sz="1400" b="0" i="0" u="none" strike="noStrike" kern="1200" dirty="0" err="1">
                <a:solidFill>
                  <a:schemeClr val="tx1"/>
                </a:solidFill>
                <a:effectLst/>
                <a:latin typeface="+mn-lt"/>
                <a:ea typeface="+mn-ea"/>
                <a:cs typeface="+mn-cs"/>
              </a:rPr>
              <a:t>Jiù</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xiàng</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yī</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zhǐ</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jī</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hé</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yī</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zhǐ</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yāzi</a:t>
            </a:r>
            <a:r>
              <a:rPr lang="en-US" sz="1400" b="0" i="0" u="none" strike="noStrike" kern="1200" dirty="0">
                <a:solidFill>
                  <a:schemeClr val="tx1"/>
                </a:solidFill>
                <a:effectLst/>
                <a:latin typeface="+mn-lt"/>
                <a:ea typeface="+mn-ea"/>
                <a:cs typeface="+mn-cs"/>
              </a:rPr>
              <a:t> </a:t>
            </a:r>
            <a:r>
              <a:rPr lang="en-US" sz="1400" b="0" i="0" u="none" strike="noStrike" kern="1200" dirty="0" err="1">
                <a:solidFill>
                  <a:schemeClr val="tx1"/>
                </a:solidFill>
                <a:effectLst/>
                <a:latin typeface="+mn-lt"/>
                <a:ea typeface="+mn-ea"/>
                <a:cs typeface="+mn-cs"/>
              </a:rPr>
              <a:t>shuōhuà</a:t>
            </a:r>
            <a:endParaRPr lang="en-US" sz="1400" b="0" i="0" u="none" strike="noStrike" kern="1200" dirty="0">
              <a:solidFill>
                <a:schemeClr val="tx1"/>
              </a:solidFill>
              <a:effectLst/>
              <a:latin typeface="+mn-lt"/>
              <a:ea typeface="+mn-ea"/>
              <a:cs typeface="+mn-cs"/>
            </a:endParaRPr>
          </a:p>
          <a:p>
            <a:endParaRPr lang="en-US" sz="1400" b="0" i="0" u="none" strike="noStrike" kern="1200" dirty="0">
              <a:solidFill>
                <a:schemeClr val="tx1"/>
              </a:solidFill>
              <a:effectLst/>
              <a:latin typeface="+mn-lt"/>
              <a:ea typeface="+mn-ea"/>
              <a:cs typeface="+mn-cs"/>
            </a:endParaRPr>
          </a:p>
          <a:p>
            <a:r>
              <a:rPr lang="en-US" sz="1400" b="0" i="0" u="none" strike="noStrike" kern="1200" dirty="0">
                <a:solidFill>
                  <a:schemeClr val="tx1"/>
                </a:solidFill>
                <a:effectLst/>
                <a:latin typeface="+mn-lt"/>
                <a:ea typeface="+mn-ea"/>
                <a:cs typeface="+mn-cs"/>
              </a:rPr>
              <a:t>Speaking different language.</a:t>
            </a:r>
          </a:p>
          <a:p>
            <a:r>
              <a:rPr lang="en-US" sz="1400" b="0" i="0" u="none" strike="noStrike" kern="1200" dirty="0" err="1">
                <a:solidFill>
                  <a:schemeClr val="tx1"/>
                </a:solidFill>
                <a:effectLst/>
                <a:latin typeface="+mn-lt"/>
                <a:ea typeface="+mn-ea"/>
                <a:cs typeface="+mn-cs"/>
              </a:rPr>
              <a:t>Farmers</a:t>
            </a:r>
            <a:r>
              <a:rPr lang="en-US" sz="1400" b="0" i="0" u="none" strike="noStrike" kern="1200" dirty="0" err="1">
                <a:solidFill>
                  <a:schemeClr val="tx1"/>
                </a:solidFill>
                <a:effectLst/>
                <a:latin typeface="+mn-lt"/>
                <a:ea typeface="+mn-ea"/>
                <a:cs typeface="+mn-cs"/>
                <a:sym typeface="Wingdings" pitchFamily="2" charset="2"/>
              </a:rPr>
              <a:t>environmentalists</a:t>
            </a:r>
            <a:endParaRPr lang="en-US" sz="1400" b="0" i="0" u="none" strike="noStrike" kern="1200" dirty="0">
              <a:solidFill>
                <a:schemeClr val="tx1"/>
              </a:solidFill>
              <a:effectLst/>
              <a:latin typeface="+mn-lt"/>
              <a:ea typeface="+mn-ea"/>
              <a:cs typeface="+mn-cs"/>
              <a:sym typeface="Wingdings" pitchFamily="2" charset="2"/>
            </a:endParaRPr>
          </a:p>
          <a:p>
            <a:r>
              <a:rPr lang="en-US" sz="1400" b="0" i="0" u="none" strike="noStrike" kern="1200" dirty="0" err="1">
                <a:solidFill>
                  <a:schemeClr val="tx1"/>
                </a:solidFill>
                <a:effectLst/>
                <a:latin typeface="+mn-lt"/>
                <a:ea typeface="+mn-ea"/>
                <a:cs typeface="+mn-cs"/>
                <a:sym typeface="Wingdings" pitchFamily="2" charset="2"/>
              </a:rPr>
              <a:t>Governmentnon</a:t>
            </a:r>
            <a:r>
              <a:rPr lang="en-US" sz="1400" b="0" i="0" u="none" strike="noStrike" kern="1200" dirty="0">
                <a:solidFill>
                  <a:schemeClr val="tx1"/>
                </a:solidFill>
                <a:effectLst/>
                <a:latin typeface="+mn-lt"/>
                <a:ea typeface="+mn-ea"/>
                <a:cs typeface="+mn-cs"/>
                <a:sym typeface="Wingdings" pitchFamily="2" charset="2"/>
              </a:rPr>
              <a:t> government</a:t>
            </a:r>
          </a:p>
          <a:p>
            <a:r>
              <a:rPr lang="en-US" sz="1400" b="0" i="0" u="none" strike="noStrike" kern="1200" dirty="0" err="1">
                <a:solidFill>
                  <a:schemeClr val="tx1"/>
                </a:solidFill>
                <a:effectLst/>
                <a:latin typeface="+mn-lt"/>
                <a:ea typeface="+mn-ea"/>
                <a:cs typeface="+mn-cs"/>
              </a:rPr>
              <a:t>Engineers</a:t>
            </a:r>
            <a:r>
              <a:rPr lang="en-US" sz="1400" b="0" i="0" u="none" strike="noStrike" kern="1200" dirty="0" err="1">
                <a:solidFill>
                  <a:schemeClr val="tx1"/>
                </a:solidFill>
                <a:effectLst/>
                <a:latin typeface="+mn-lt"/>
                <a:ea typeface="+mn-ea"/>
                <a:cs typeface="+mn-cs"/>
                <a:sym typeface="Wingdings" pitchFamily="2" charset="2"/>
              </a:rPr>
              <a:t>non-engineers</a:t>
            </a:r>
            <a:endParaRPr lang="en-US" sz="1400" b="0" i="0" u="none" strike="noStrike" kern="1200" dirty="0">
              <a:solidFill>
                <a:schemeClr val="tx1"/>
              </a:solidFill>
              <a:effectLst/>
              <a:latin typeface="+mn-lt"/>
              <a:ea typeface="+mn-ea"/>
              <a:cs typeface="+mn-cs"/>
              <a:sym typeface="Wingdings" pitchFamily="2" charset="2"/>
            </a:endParaRPr>
          </a:p>
          <a:p>
            <a:r>
              <a:rPr lang="en-US" sz="1400" b="0" i="0" u="none" strike="noStrike" kern="1200" dirty="0">
                <a:solidFill>
                  <a:schemeClr val="tx1"/>
                </a:solidFill>
                <a:effectLst/>
                <a:latin typeface="+mn-lt"/>
                <a:ea typeface="+mn-ea"/>
                <a:cs typeface="+mn-cs"/>
                <a:sym typeface="Wingdings" pitchFamily="2" charset="2"/>
              </a:rPr>
              <a:t>See it everywhere—a key problem</a:t>
            </a:r>
            <a:endParaRPr lang="en-US" sz="1400" b="0" i="0" u="none" strike="noStrike" kern="1200" dirty="0">
              <a:solidFill>
                <a:schemeClr val="tx1"/>
              </a:solidFill>
              <a:effectLst/>
              <a:latin typeface="+mn-lt"/>
              <a:ea typeface="+mn-ea"/>
              <a:cs typeface="+mn-cs"/>
            </a:endParaRPr>
          </a:p>
          <a:p>
            <a:endParaRPr lang="en-US" dirty="0"/>
          </a:p>
          <a:p>
            <a:r>
              <a:rPr lang="en-US" sz="800" dirty="0"/>
              <a:t>“</a:t>
            </a:r>
            <a:r>
              <a:rPr lang="en-US" sz="800" dirty="0" err="1"/>
              <a:t>Egosystem</a:t>
            </a:r>
            <a:r>
              <a:rPr lang="en-US" sz="800" dirty="0"/>
              <a:t>”</a:t>
            </a:r>
            <a:r>
              <a:rPr lang="en-US" sz="800" baseline="0" dirty="0"/>
              <a:t> management as our greatest challenge—not the tech, law,  story for another day too with examples.</a:t>
            </a:r>
          </a:p>
          <a:p>
            <a:endParaRPr lang="en-US" sz="800" baseline="0" dirty="0"/>
          </a:p>
          <a:p>
            <a:r>
              <a:rPr lang="en-US" sz="800" baseline="0" dirty="0"/>
              <a:t>Just two examples:</a:t>
            </a:r>
          </a:p>
          <a:p>
            <a:r>
              <a:rPr lang="en-US" sz="800" baseline="0" dirty="0"/>
              <a:t>Speak a different language</a:t>
            </a:r>
            <a:r>
              <a:rPr lang="en-US" sz="800" baseline="0" dirty="0">
                <a:sym typeface="Wingdings"/>
              </a:rPr>
              <a:t> Like a chicken talking to a duck--. Bob Horii story</a:t>
            </a:r>
          </a:p>
          <a:p>
            <a:r>
              <a:rPr lang="en-US" sz="800" baseline="0" dirty="0">
                <a:sym typeface="Wingdings"/>
              </a:rPr>
              <a:t>Hear what you expect to hear </a:t>
            </a:r>
            <a:r>
              <a:rPr lang="en-US" sz="800" baseline="0" dirty="0" err="1">
                <a:sym typeface="Wingdings"/>
              </a:rPr>
              <a:t>vs</a:t>
            </a:r>
            <a:r>
              <a:rPr lang="en-US" sz="800" baseline="0" dirty="0">
                <a:sym typeface="Wingdings"/>
              </a:rPr>
              <a:t> what is said:</a:t>
            </a:r>
          </a:p>
          <a:p>
            <a:pPr marL="171450" indent="-171450">
              <a:buFont typeface="Arial"/>
              <a:buChar char="•"/>
            </a:pPr>
            <a:r>
              <a:rPr lang="en-US" sz="800" baseline="0" dirty="0">
                <a:sym typeface="Wingdings"/>
              </a:rPr>
              <a:t>China story</a:t>
            </a:r>
          </a:p>
          <a:p>
            <a:pPr marL="171450" indent="-171450">
              <a:buFont typeface="Arial"/>
              <a:buChar char="•"/>
            </a:pPr>
            <a:r>
              <a:rPr lang="en-US" sz="800" baseline="0" dirty="0">
                <a:sym typeface="Wingdings"/>
              </a:rPr>
              <a:t>Smog Check story</a:t>
            </a:r>
          </a:p>
          <a:p>
            <a:pPr marL="171450" indent="-171450">
              <a:buFont typeface="Arial"/>
              <a:buChar char="•"/>
            </a:pPr>
            <a:r>
              <a:rPr lang="en-US" sz="800" baseline="0" dirty="0">
                <a:sym typeface="Wingdings"/>
              </a:rPr>
              <a:t>Women. Men with </a:t>
            </a:r>
            <a:r>
              <a:rPr lang="en-US" sz="800" baseline="0" dirty="0" err="1">
                <a:sym typeface="Wingdings"/>
              </a:rPr>
              <a:t>sourthern</a:t>
            </a:r>
            <a:r>
              <a:rPr lang="en-US" sz="800" baseline="0" dirty="0">
                <a:sym typeface="Wingdings"/>
              </a:rPr>
              <a:t> accents.</a:t>
            </a:r>
          </a:p>
          <a:p>
            <a:pPr marL="171450" indent="-171450">
              <a:buFont typeface="Arial"/>
              <a:buChar char="•"/>
            </a:pPr>
            <a:endParaRPr lang="en-US" sz="800" baseline="0" dirty="0">
              <a:sym typeface="Wingdings"/>
            </a:endParaRPr>
          </a:p>
          <a:p>
            <a:pPr marL="171450" indent="-171450">
              <a:buFont typeface="Arial"/>
              <a:buChar char="•"/>
            </a:pPr>
            <a:r>
              <a:rPr lang="en-US" sz="800" baseline="0" dirty="0">
                <a:sym typeface="Wingdings"/>
              </a:rPr>
              <a:t>My point here, is that we need to use our human skills, our </a:t>
            </a:r>
            <a:r>
              <a:rPr lang="en-US" sz="800" baseline="0" dirty="0" err="1">
                <a:sym typeface="Wingdings"/>
              </a:rPr>
              <a:t>egosystem</a:t>
            </a:r>
            <a:r>
              <a:rPr lang="en-US" sz="800" baseline="0" dirty="0">
                <a:sym typeface="Wingdings"/>
              </a:rPr>
              <a:t> management skills, to really connect with and try to find convergence in interests vs. looking at face value.  It’s about self awareness first, humility, and an awareness that change happens through myriad small acts of leadership, when folks focus on how to make progress with people, rather than being satisfied with being “right” and making others “wrong.”.  It is all about attitude.</a:t>
            </a:r>
          </a:p>
          <a:p>
            <a:endParaRPr lang="en-US" sz="800" b="1" i="1" kern="1200" dirty="0">
              <a:solidFill>
                <a:schemeClr val="tx1"/>
              </a:solidFill>
              <a:effectLst/>
              <a:latin typeface="+mn-lt"/>
              <a:ea typeface="+mn-ea"/>
              <a:cs typeface="+mn-cs"/>
            </a:endParaRPr>
          </a:p>
          <a:p>
            <a:r>
              <a:rPr lang="en-US" sz="800" b="1" i="1" kern="1200" dirty="0">
                <a:solidFill>
                  <a:schemeClr val="tx1"/>
                </a:solidFill>
                <a:effectLst/>
                <a:latin typeface="+mn-lt"/>
                <a:ea typeface="+mn-ea"/>
                <a:cs typeface="+mn-cs"/>
              </a:rPr>
              <a:t>The issues we are dealing with in this rapidly changing world are complex.  And require complex, diffuse, distributed solutions, relying on people to make behavior and other changes.  We need an attitude of “we’re all in this together” vs. blaming others.  It’s </a:t>
            </a:r>
            <a:r>
              <a:rPr lang="en-US" sz="800" b="1" i="1" kern="1200" dirty="0" err="1">
                <a:solidFill>
                  <a:schemeClr val="tx1"/>
                </a:solidFill>
                <a:effectLst/>
                <a:latin typeface="+mn-lt"/>
                <a:ea typeface="+mn-ea"/>
                <a:cs typeface="+mn-cs"/>
              </a:rPr>
              <a:t>gotta</a:t>
            </a:r>
            <a:r>
              <a:rPr lang="en-US" sz="800" b="1" i="1" kern="1200" dirty="0">
                <a:solidFill>
                  <a:schemeClr val="tx1"/>
                </a:solidFill>
                <a:effectLst/>
                <a:latin typeface="+mn-lt"/>
                <a:ea typeface="+mn-ea"/>
                <a:cs typeface="+mn-cs"/>
              </a:rPr>
              <a:t> be convergence over conflict or we won’t make it.  My point is that it will take all of our technical, legal, intellectual, economic and other professional skills to make it through what climate change will wreak, let alone trying to mute those impacts.  Let’s not overlook, and let’s elevate our human skills, rather than valuing just our expertise or advanced degrees, or overvaluing someone else’s expertise or advanced degrees.  We are all in this together, and we all have a role to play.  To my mind, devaluing our human skills is a cop out, and we do it at our peril, but we do it all the time.    </a:t>
            </a:r>
            <a:endParaRPr lang="en-US" sz="800" kern="1200" dirty="0">
              <a:solidFill>
                <a:schemeClr val="tx1"/>
              </a:solidFill>
              <a:effectLst/>
              <a:latin typeface="+mn-lt"/>
              <a:ea typeface="+mn-ea"/>
              <a:cs typeface="+mn-cs"/>
            </a:endParaRPr>
          </a:p>
          <a:p>
            <a:r>
              <a:rPr lang="en-US" sz="800" b="1" i="1" kern="1200" dirty="0">
                <a:solidFill>
                  <a:schemeClr val="tx1"/>
                </a:solidFill>
                <a:effectLst/>
                <a:latin typeface="+mn-lt"/>
                <a:ea typeface="+mn-ea"/>
                <a:cs typeface="+mn-cs"/>
              </a:rPr>
              <a:t> </a:t>
            </a:r>
            <a:endParaRPr lang="en-US" sz="800" kern="1200" dirty="0">
              <a:solidFill>
                <a:schemeClr val="tx1"/>
              </a:solidFill>
              <a:effectLst/>
              <a:latin typeface="+mn-lt"/>
              <a:ea typeface="+mn-ea"/>
              <a:cs typeface="+mn-cs"/>
            </a:endParaRPr>
          </a:p>
          <a:p>
            <a:r>
              <a:rPr lang="en-US" sz="800" b="1" i="1" kern="1200" dirty="0">
                <a:solidFill>
                  <a:schemeClr val="tx1"/>
                </a:solidFill>
                <a:effectLst/>
                <a:latin typeface="+mn-lt"/>
                <a:ea typeface="+mn-ea"/>
                <a:cs typeface="+mn-cs"/>
              </a:rPr>
              <a:t>Here:  lawyers litigate, advocates advocate, lobbyists </a:t>
            </a:r>
            <a:r>
              <a:rPr lang="en-US" sz="800" b="1" i="1" kern="1200" dirty="0" err="1">
                <a:solidFill>
                  <a:schemeClr val="tx1"/>
                </a:solidFill>
                <a:effectLst/>
                <a:latin typeface="+mn-lt"/>
                <a:ea typeface="+mn-ea"/>
                <a:cs typeface="+mn-cs"/>
              </a:rPr>
              <a:t>wanna</a:t>
            </a:r>
            <a:r>
              <a:rPr lang="en-US" sz="800" b="1" i="1" kern="1200" dirty="0">
                <a:solidFill>
                  <a:schemeClr val="tx1"/>
                </a:solidFill>
                <a:effectLst/>
                <a:latin typeface="+mn-lt"/>
                <a:ea typeface="+mn-ea"/>
                <a:cs typeface="+mn-cs"/>
              </a:rPr>
              <a:t> lobby or write legislation, politicians pontificate, engineers want to solve problems (note </a:t>
            </a:r>
            <a:r>
              <a:rPr lang="en-US" sz="800" b="1" i="1" kern="1200" dirty="0" err="1">
                <a:solidFill>
                  <a:schemeClr val="tx1"/>
                </a:solidFill>
                <a:effectLst/>
                <a:latin typeface="+mn-lt"/>
                <a:ea typeface="+mn-ea"/>
                <a:cs typeface="+mn-cs"/>
              </a:rPr>
              <a:t>cal</a:t>
            </a:r>
            <a:r>
              <a:rPr lang="en-US" sz="800" b="1" i="1" kern="1200" dirty="0">
                <a:solidFill>
                  <a:schemeClr val="tx1"/>
                </a:solidFill>
                <a:effectLst/>
                <a:latin typeface="+mn-lt"/>
                <a:ea typeface="+mn-ea"/>
                <a:cs typeface="+mn-cs"/>
              </a:rPr>
              <a:t> tech </a:t>
            </a:r>
            <a:r>
              <a:rPr lang="en-US" sz="800" b="1" i="1" kern="1200" dirty="0" err="1">
                <a:solidFill>
                  <a:schemeClr val="tx1"/>
                </a:solidFill>
                <a:effectLst/>
                <a:latin typeface="+mn-lt"/>
                <a:ea typeface="+mn-ea"/>
                <a:cs typeface="+mn-cs"/>
              </a:rPr>
              <a:t>tshirt</a:t>
            </a:r>
            <a:r>
              <a:rPr lang="en-US" sz="800" b="1" i="1" kern="1200" dirty="0">
                <a:solidFill>
                  <a:schemeClr val="tx1"/>
                </a:solidFill>
                <a:effectLst/>
                <a:latin typeface="+mn-lt"/>
                <a:ea typeface="+mn-ea"/>
                <a:cs typeface="+mn-cs"/>
              </a:rPr>
              <a:t>) and build things, etc.</a:t>
            </a:r>
            <a:endParaRPr lang="en-US" sz="800" kern="1200" dirty="0">
              <a:solidFill>
                <a:schemeClr val="tx1"/>
              </a:solidFill>
              <a:effectLst/>
              <a:latin typeface="+mn-lt"/>
              <a:ea typeface="+mn-ea"/>
              <a:cs typeface="+mn-cs"/>
            </a:endParaRPr>
          </a:p>
          <a:p>
            <a:pPr marL="171450" indent="-171450">
              <a:buFont typeface="Arial"/>
              <a:buChar char="•"/>
            </a:pPr>
            <a:endParaRPr lang="en-US" sz="800" dirty="0"/>
          </a:p>
        </p:txBody>
      </p:sp>
      <p:sp>
        <p:nvSpPr>
          <p:cNvPr id="4" name="Slide Number Placeholder 3"/>
          <p:cNvSpPr>
            <a:spLocks noGrp="1"/>
          </p:cNvSpPr>
          <p:nvPr>
            <p:ph type="sldNum" sz="quarter" idx="10"/>
          </p:nvPr>
        </p:nvSpPr>
        <p:spPr/>
        <p:txBody>
          <a:bodyPr/>
          <a:lstStyle/>
          <a:p>
            <a:fld id="{7C9DE48D-4FF0-459F-B899-695877545BED}" type="slidenum">
              <a:rPr lang="en-US" smtClean="0"/>
              <a:t>10</a:t>
            </a:fld>
            <a:endParaRPr lang="en-US" dirty="0"/>
          </a:p>
        </p:txBody>
      </p:sp>
    </p:spTree>
    <p:extLst>
      <p:ext uri="{BB962C8B-B14F-4D97-AF65-F5344CB8AC3E}">
        <p14:creationId xmlns:p14="http://schemas.microsoft.com/office/powerpoint/2010/main" val="3928083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 time, but this is a big deal so</a:t>
            </a:r>
            <a:r>
              <a:rPr lang="en-US" baseline="0" dirty="0"/>
              <a:t> couldn’t go without saying.  We have a huge quality problem too—from legacy and ongoing </a:t>
            </a:r>
            <a:r>
              <a:rPr lang="en-US" baseline="0" dirty="0" err="1"/>
              <a:t>ag</a:t>
            </a:r>
            <a:r>
              <a:rPr lang="en-US" baseline="0" dirty="0"/>
              <a:t> and industrial pollutants.  Just couldn’t not mention—not so much of a prob in urban areas, but hard on rural communities dependent upon shallow domestic wells.</a:t>
            </a:r>
          </a:p>
          <a:p>
            <a:endParaRPr lang="en-US" baseline="0" dirty="0"/>
          </a:p>
          <a:p>
            <a:r>
              <a:rPr lang="en-US" baseline="0" dirty="0"/>
              <a:t>2 reports; 98% of </a:t>
            </a:r>
            <a:r>
              <a:rPr lang="en-US" baseline="0" dirty="0" err="1"/>
              <a:t>califs</a:t>
            </a:r>
            <a:r>
              <a:rPr lang="en-US" baseline="0" dirty="0"/>
              <a:t> have consistent accept to DW that meets health standards.  Good news.  Bad is 2% of 38 million to be exposed or have uncertainty.  Big issue for us and </a:t>
            </a:r>
            <a:r>
              <a:rPr lang="en-US" baseline="0" dirty="0" err="1"/>
              <a:t>legis</a:t>
            </a:r>
            <a:r>
              <a:rPr lang="en-US" baseline="0" dirty="0"/>
              <a:t>:  DW consolidation; ILRP for </a:t>
            </a:r>
            <a:r>
              <a:rPr lang="en-US" baseline="0" dirty="0" err="1"/>
              <a:t>ag</a:t>
            </a:r>
            <a:r>
              <a:rPr lang="en-US" baseline="0" dirty="0"/>
              <a:t>; how to expedite for urban—this area a Superfund site, but entities like SGBWQA awesome.  Trying to replicate success.  </a:t>
            </a:r>
            <a:r>
              <a:rPr lang="en-US" baseline="0" dirty="0" err="1"/>
              <a:t>Inis</a:t>
            </a:r>
            <a:r>
              <a:rPr lang="en-US" baseline="0" dirty="0"/>
              <a:t> with EJ com and industry alike.  Good news is that this issue has captured the hearts and minds of Californians, with hundreds of </a:t>
            </a:r>
            <a:r>
              <a:rPr lang="en-US" baseline="0" dirty="0" err="1"/>
              <a:t>illions</a:t>
            </a:r>
            <a:r>
              <a:rPr lang="en-US" baseline="0" dirty="0"/>
              <a:t> of dollars in capital costs spent in the last few years, and just a few weeks ago,  we got funding to help </a:t>
            </a:r>
            <a:r>
              <a:rPr lang="en-US" baseline="0" dirty="0" err="1"/>
              <a:t>subsidize.operating</a:t>
            </a:r>
            <a:r>
              <a:rPr lang="en-US" baseline="0" dirty="0"/>
              <a:t> costs.</a:t>
            </a:r>
          </a:p>
          <a:p>
            <a:endParaRPr lang="en-US" baseline="0" dirty="0"/>
          </a:p>
          <a:p>
            <a:r>
              <a:rPr lang="en-US" baseline="0" dirty="0"/>
              <a:t>Another story for another day—but huge issue we’ve now gotten money to help solve for small communities.  </a:t>
            </a:r>
            <a:endParaRPr lang="en-US" dirty="0"/>
          </a:p>
        </p:txBody>
      </p:sp>
      <p:sp>
        <p:nvSpPr>
          <p:cNvPr id="4" name="Slide Number Placeholder 3"/>
          <p:cNvSpPr>
            <a:spLocks noGrp="1"/>
          </p:cNvSpPr>
          <p:nvPr>
            <p:ph type="sldNum" sz="quarter" idx="10"/>
          </p:nvPr>
        </p:nvSpPr>
        <p:spPr/>
        <p:txBody>
          <a:bodyPr/>
          <a:lstStyle/>
          <a:p>
            <a:fld id="{7C9DE48D-4FF0-459F-B899-695877545BED}" type="slidenum">
              <a:rPr lang="en-US" smtClean="0"/>
              <a:pPr/>
              <a:t>12</a:t>
            </a:fld>
            <a:endParaRPr lang="en-US"/>
          </a:p>
        </p:txBody>
      </p:sp>
    </p:spTree>
    <p:extLst>
      <p:ext uri="{BB962C8B-B14F-4D97-AF65-F5344CB8AC3E}">
        <p14:creationId xmlns:p14="http://schemas.microsoft.com/office/powerpoint/2010/main" val="170775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9DE48D-4FF0-459F-B899-695877545BED}" type="slidenum">
              <a:rPr lang="en-US" smtClean="0"/>
              <a:pPr/>
              <a:t>13</a:t>
            </a:fld>
            <a:endParaRPr lang="en-US"/>
          </a:p>
        </p:txBody>
      </p:sp>
    </p:spTree>
    <p:extLst>
      <p:ext uri="{BB962C8B-B14F-4D97-AF65-F5344CB8AC3E}">
        <p14:creationId xmlns:p14="http://schemas.microsoft.com/office/powerpoint/2010/main" val="636635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DE48D-4FF0-459F-B899-695877545BED}" type="slidenum">
              <a:rPr lang="en-US" smtClean="0"/>
              <a:t>14</a:t>
            </a:fld>
            <a:endParaRPr lang="en-US" dirty="0"/>
          </a:p>
        </p:txBody>
      </p:sp>
    </p:spTree>
    <p:extLst>
      <p:ext uri="{BB962C8B-B14F-4D97-AF65-F5344CB8AC3E}">
        <p14:creationId xmlns:p14="http://schemas.microsoft.com/office/powerpoint/2010/main" val="326574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DA173D4-81F8-4F1C-81D7-85920BEE308F}" type="datetimeFigureOut">
              <a:rPr lang="en-US" smtClean="0">
                <a:solidFill>
                  <a:srgbClr val="DBF5F9">
                    <a:shade val="90000"/>
                  </a:srgbClr>
                </a:solidFill>
              </a:rPr>
              <a:pPr/>
              <a:t>3/2/20</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B3DE6C9D-4AD3-4A50-981B-1B9EC42160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9488768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42285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14456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233039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DA173D4-81F8-4F1C-81D7-85920BEE308F}" type="datetimeFigureOut">
              <a:rPr lang="en-US" smtClean="0">
                <a:solidFill>
                  <a:srgbClr val="DBF5F9">
                    <a:shade val="90000"/>
                  </a:srgbClr>
                </a:solidFill>
              </a:rPr>
              <a:pPr/>
              <a:t>3/2/20</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B3DE6C9D-4AD3-4A50-981B-1B9EC42160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42133849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518562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59761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89742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35372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58862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100668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DA173D4-81F8-4F1C-81D7-85920BEE308F}" type="datetimeFigureOut">
              <a:rPr lang="en-US" smtClean="0">
                <a:solidFill>
                  <a:srgbClr val="04617B">
                    <a:shade val="90000"/>
                  </a:srgbClr>
                </a:solidFill>
              </a:rPr>
              <a:pPr/>
              <a:t>3/2/20</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DE6C9D-4AD3-4A50-981B-1B9EC4216098}"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4151546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var/folders/43/jtb2qdc11vd0r997w_w1bjfh0000gn/T/com.microsoft.Word/WebArchiveCopyPasteTempFiles/fairgodmother.gi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5.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7.tif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file:////var/folders/43/jtb2qdc11vd0r997w_w1bjfh0000gn/T/com.microsoft.Word/WebArchiveCopyPasteTempFiles/fairgodmother.gif" TargetMode="External"/><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br>
              <a:rPr lang="en-US" dirty="0"/>
            </a:br>
            <a:br>
              <a:rPr lang="en-US" dirty="0"/>
            </a:br>
            <a:r>
              <a:rPr lang="en-US" dirty="0"/>
              <a:t>	</a:t>
            </a:r>
            <a:br>
              <a:rPr lang="en-US" dirty="0"/>
            </a:br>
            <a:br>
              <a:rPr lang="en-US" dirty="0"/>
            </a:br>
            <a:br>
              <a:rPr lang="en-US" dirty="0"/>
            </a:br>
            <a:br>
              <a:rPr lang="en-US" dirty="0"/>
            </a:br>
            <a:br>
              <a:rPr lang="en-US" dirty="0"/>
            </a:br>
            <a:br>
              <a:rPr lang="en-US" sz="7200" i="1" dirty="0">
                <a:solidFill>
                  <a:srgbClr val="92D050"/>
                </a:solidFill>
              </a:rPr>
            </a:br>
            <a:br>
              <a:rPr lang="en-US" sz="7200" i="1" dirty="0">
                <a:solidFill>
                  <a:srgbClr val="92D050"/>
                </a:solidFill>
              </a:rPr>
            </a:br>
            <a:br>
              <a:rPr lang="en-US" sz="7200" dirty="0">
                <a:solidFill>
                  <a:srgbClr val="FF0066"/>
                </a:solidFill>
              </a:rPr>
            </a:br>
            <a:br>
              <a:rPr lang="en-US" sz="7200" i="1" dirty="0">
                <a:solidFill>
                  <a:srgbClr val="92D050"/>
                </a:solidFill>
              </a:rPr>
            </a:br>
            <a:br>
              <a:rPr lang="en-US" sz="7200" i="1" dirty="0">
                <a:solidFill>
                  <a:srgbClr val="92D050"/>
                </a:solidFill>
              </a:rPr>
            </a:br>
            <a:br>
              <a:rPr lang="en-US" sz="7200" i="1" dirty="0">
                <a:solidFill>
                  <a:srgbClr val="92D050"/>
                </a:solidFill>
              </a:rPr>
            </a:br>
            <a:br>
              <a:rPr lang="en-US" sz="7200" i="1" dirty="0">
                <a:solidFill>
                  <a:srgbClr val="92D050"/>
                </a:solidFill>
              </a:rPr>
            </a:br>
            <a:r>
              <a:rPr lang="en-US" sz="3600" i="1" dirty="0">
                <a:solidFill>
                  <a:schemeClr val="accent1">
                    <a:lumMod val="20000"/>
                    <a:lumOff val="80000"/>
                  </a:schemeClr>
                </a:solidFill>
              </a:rPr>
              <a:t>  </a:t>
            </a:r>
            <a:br>
              <a:rPr lang="en-US" sz="3600" i="1" dirty="0">
                <a:solidFill>
                  <a:schemeClr val="accent1">
                    <a:lumMod val="20000"/>
                    <a:lumOff val="80000"/>
                  </a:schemeClr>
                </a:solidFill>
              </a:rPr>
            </a:br>
            <a:endParaRPr lang="en-US" sz="3600" i="1" dirty="0">
              <a:solidFill>
                <a:schemeClr val="accent1">
                  <a:lumMod val="20000"/>
                  <a:lumOff val="80000"/>
                </a:schemeClr>
              </a:solidFill>
            </a:endParaRPr>
          </a:p>
        </p:txBody>
      </p:sp>
      <p:sp>
        <p:nvSpPr>
          <p:cNvPr id="4" name="Subtitle 3"/>
          <p:cNvSpPr>
            <a:spLocks noGrp="1"/>
          </p:cNvSpPr>
          <p:nvPr>
            <p:ph type="subTitle" idx="1"/>
          </p:nvPr>
        </p:nvSpPr>
        <p:spPr>
          <a:xfrm>
            <a:off x="3657600" y="3657601"/>
            <a:ext cx="5257800" cy="3200399"/>
          </a:xfrm>
        </p:spPr>
        <p:txBody>
          <a:bodyPr>
            <a:normAutofit/>
          </a:bodyPr>
          <a:lstStyle/>
          <a:p>
            <a:endParaRPr lang="en-US" dirty="0"/>
          </a:p>
          <a:p>
            <a:r>
              <a:rPr lang="en-US" sz="2000" b="1" dirty="0">
                <a:solidFill>
                  <a:schemeClr val="bg1"/>
                </a:solidFill>
              </a:rPr>
              <a:t>Felicia Marcus</a:t>
            </a:r>
          </a:p>
          <a:p>
            <a:r>
              <a:rPr lang="en-US" sz="2000" b="1" dirty="0" err="1">
                <a:solidFill>
                  <a:schemeClr val="bg1"/>
                </a:solidFill>
              </a:rPr>
              <a:t>Fmr</a:t>
            </a:r>
            <a:r>
              <a:rPr lang="en-US" sz="2000" b="1" dirty="0">
                <a:solidFill>
                  <a:schemeClr val="bg1"/>
                </a:solidFill>
              </a:rPr>
              <a:t>. Chair, State Water Resources Control Board</a:t>
            </a:r>
          </a:p>
          <a:p>
            <a:r>
              <a:rPr lang="en-US" sz="2000" b="1" dirty="0">
                <a:solidFill>
                  <a:schemeClr val="bg1"/>
                </a:solidFill>
              </a:rPr>
              <a:t>Consultant; Member, Water Policy Group</a:t>
            </a:r>
          </a:p>
          <a:p>
            <a:r>
              <a:rPr lang="en-US" sz="2000" b="1" dirty="0">
                <a:solidFill>
                  <a:schemeClr val="bg1"/>
                </a:solidFill>
              </a:rPr>
              <a:t>Kern Water Summit</a:t>
            </a:r>
          </a:p>
          <a:p>
            <a:r>
              <a:rPr lang="en-US" sz="2000" b="1" dirty="0">
                <a:solidFill>
                  <a:schemeClr val="bg1"/>
                </a:solidFill>
              </a:rPr>
              <a:t>March 4, 2020</a:t>
            </a:r>
          </a:p>
          <a:p>
            <a:r>
              <a:rPr lang="en-US" sz="2000" b="1" dirty="0" err="1">
                <a:solidFill>
                  <a:schemeClr val="bg1"/>
                </a:solidFill>
              </a:rPr>
              <a:t>feliciaamarcus@gmail.com</a:t>
            </a:r>
            <a:endParaRPr lang="en-US" sz="2000" b="1" dirty="0">
              <a:solidFill>
                <a:schemeClr val="bg1"/>
              </a:solidFill>
            </a:endParaRPr>
          </a:p>
          <a:p>
            <a:endParaRPr lang="en-US" sz="2000" b="1" dirty="0">
              <a:solidFill>
                <a:schemeClr val="bg1"/>
              </a:solidFill>
            </a:endParaRPr>
          </a:p>
        </p:txBody>
      </p:sp>
      <p:sp>
        <p:nvSpPr>
          <p:cNvPr id="3" name="TextBox 2"/>
          <p:cNvSpPr txBox="1"/>
          <p:nvPr/>
        </p:nvSpPr>
        <p:spPr>
          <a:xfrm>
            <a:off x="0" y="402424"/>
            <a:ext cx="9144000" cy="4154984"/>
          </a:xfrm>
          <a:prstGeom prst="rect">
            <a:avLst/>
          </a:prstGeom>
          <a:noFill/>
        </p:spPr>
        <p:txBody>
          <a:bodyPr wrap="square" rtlCol="0">
            <a:spAutoFit/>
          </a:bodyPr>
          <a:lstStyle/>
          <a:p>
            <a:pPr algn="ctr"/>
            <a:r>
              <a:rPr lang="en-US" sz="6000" b="1" i="1" u="sng" dirty="0">
                <a:ln w="22225">
                  <a:solidFill>
                    <a:schemeClr val="accent2"/>
                  </a:solidFill>
                  <a:prstDash val="solid"/>
                </a:ln>
                <a:solidFill>
                  <a:srgbClr val="FF0000"/>
                </a:solidFill>
                <a:latin typeface="Britannic Bold" panose="020B0903060703020204" pitchFamily="34" charset="77"/>
                <a:cs typeface="Bangla MN" panose="02000500020000000000" pitchFamily="2" charset="0"/>
              </a:rPr>
              <a:t>Oh, to have a Magic Wand</a:t>
            </a:r>
            <a:r>
              <a:rPr lang="en-US" sz="6000" b="1" i="1" dirty="0">
                <a:ln w="22225">
                  <a:solidFill>
                    <a:schemeClr val="accent2"/>
                  </a:solidFill>
                  <a:prstDash val="solid"/>
                </a:ln>
                <a:solidFill>
                  <a:srgbClr val="FF0000"/>
                </a:solidFill>
                <a:latin typeface="Britannic Bold" panose="020B0903060703020204" pitchFamily="34" charset="77"/>
                <a:cs typeface="Bangla MN" panose="02000500020000000000" pitchFamily="2" charset="0"/>
              </a:rPr>
              <a:t>:</a:t>
            </a:r>
            <a:endParaRPr lang="en-US" sz="3600" b="1" i="1" dirty="0">
              <a:ln w="22225">
                <a:solidFill>
                  <a:schemeClr val="accent2"/>
                </a:solidFill>
                <a:prstDash val="solid"/>
              </a:ln>
              <a:solidFill>
                <a:srgbClr val="FF0000"/>
              </a:solidFill>
              <a:latin typeface="Britannic Bold" panose="020B0903060703020204" pitchFamily="34" charset="77"/>
              <a:cs typeface="Bangla MN" panose="02000500020000000000" pitchFamily="2" charset="0"/>
            </a:endParaRPr>
          </a:p>
          <a:p>
            <a:pPr algn="r"/>
            <a:r>
              <a:rPr lang="en-US" sz="3200" dirty="0"/>
              <a:t>                       </a:t>
            </a:r>
          </a:p>
          <a:p>
            <a:pPr algn="r"/>
            <a:r>
              <a:rPr lang="en-US" sz="3200" dirty="0"/>
              <a:t>California Water Resilience: </a:t>
            </a:r>
          </a:p>
          <a:p>
            <a:pPr algn="r"/>
            <a:r>
              <a:rPr lang="en-US" sz="3200" dirty="0"/>
              <a:t>What Will It Take?</a:t>
            </a:r>
          </a:p>
          <a:p>
            <a:pPr algn="ctr"/>
            <a:endParaRPr lang="en-US" sz="5400" b="1" dirty="0">
              <a:ln w="22225">
                <a:solidFill>
                  <a:schemeClr val="accent2"/>
                </a:solidFill>
                <a:prstDash val="solid"/>
              </a:ln>
              <a:solidFill>
                <a:srgbClr val="FF0000"/>
              </a:solidFill>
              <a:latin typeface="+mj-lt"/>
            </a:endParaRPr>
          </a:p>
          <a:p>
            <a:pPr algn="ctr"/>
            <a:endParaRPr lang="en-US" sz="5400" b="1" dirty="0">
              <a:ln w="22225">
                <a:solidFill>
                  <a:schemeClr val="accent2"/>
                </a:solidFill>
                <a:prstDash val="solid"/>
              </a:ln>
              <a:solidFill>
                <a:srgbClr val="FF0000"/>
              </a:solidFill>
              <a:latin typeface="+mj-lt"/>
            </a:endParaRPr>
          </a:p>
        </p:txBody>
      </p:sp>
      <p:sp>
        <p:nvSpPr>
          <p:cNvPr id="7" name="Rectangle 4">
            <a:extLst>
              <a:ext uri="{FF2B5EF4-FFF2-40B4-BE49-F238E27FC236}">
                <a16:creationId xmlns:a16="http://schemas.microsoft.com/office/drawing/2014/main" id="{545C708E-CDE8-E745-84D8-3580176CEED2}"/>
              </a:ext>
            </a:extLst>
          </p:cNvPr>
          <p:cNvSpPr>
            <a:spLocks noChangeArrowheads="1"/>
          </p:cNvSpPr>
          <p:nvPr/>
        </p:nvSpPr>
        <p:spPr bwMode="auto">
          <a:xfrm flipV="1">
            <a:off x="1572438" y="-864282"/>
            <a:ext cx="53973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1" descr="/var/folders/43/jtb2qdc11vd0r997w_w1bjfh0000gn/T/com.microsoft.Word/WebArchiveCopyPasteTempFiles/fairgodmother.gif">
            <a:extLst>
              <a:ext uri="{FF2B5EF4-FFF2-40B4-BE49-F238E27FC236}">
                <a16:creationId xmlns:a16="http://schemas.microsoft.com/office/drawing/2014/main" id="{566732B5-B4AD-4C4D-96A0-3E6671E7AD1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493161">
            <a:off x="161270" y="1716425"/>
            <a:ext cx="3608073" cy="488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052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1962912"/>
          </a:xfrm>
        </p:spPr>
        <p:txBody>
          <a:bodyPr>
            <a:normAutofit fontScale="90000"/>
          </a:bodyPr>
          <a:lstStyle/>
          <a:p>
            <a:br>
              <a:rPr lang="en-US" b="1" i="1" dirty="0"/>
            </a:br>
            <a:br>
              <a:rPr lang="en-US" b="1" i="1" dirty="0"/>
            </a:br>
            <a:r>
              <a:rPr lang="en-US" b="1" i="1" dirty="0"/>
              <a:t>Like a chicken talking to a duck…</a:t>
            </a:r>
            <a:br>
              <a:rPr lang="en-US" b="1" i="1" dirty="0"/>
            </a:br>
            <a:r>
              <a:rPr lang="zh-CN" altLang="en-US" sz="5400" dirty="0">
                <a:solidFill>
                  <a:schemeClr val="tx1"/>
                </a:solidFill>
              </a:rPr>
              <a:t>就像一只鸡和一只鸭子说话</a:t>
            </a:r>
            <a:br>
              <a:rPr lang="zh-CN" altLang="en-US" sz="5400" dirty="0">
                <a:solidFill>
                  <a:schemeClr val="tx1"/>
                </a:solidFill>
              </a:rPr>
            </a:br>
            <a:endParaRPr lang="en-US" b="1" i="1" dirty="0"/>
          </a:p>
        </p:txBody>
      </p:sp>
      <p:sp>
        <p:nvSpPr>
          <p:cNvPr id="14" name="Content Placeholder 13"/>
          <p:cNvSpPr>
            <a:spLocks noGrp="1"/>
          </p:cNvSpPr>
          <p:nvPr>
            <p:ph idx="1"/>
          </p:nvPr>
        </p:nvSpPr>
        <p:spPr/>
        <p:txBody>
          <a:bodyPr/>
          <a:lstStyle/>
          <a:p>
            <a:endParaRPr lang="en-US"/>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8305800" cy="4648200"/>
          </a:xfrm>
          <a:prstGeom prst="rect">
            <a:avLst/>
          </a:prstGeom>
          <a:noFill/>
          <a:ln>
            <a:noFill/>
          </a:ln>
        </p:spPr>
      </p:pic>
    </p:spTree>
    <p:extLst>
      <p:ext uri="{BB962C8B-B14F-4D97-AF65-F5344CB8AC3E}">
        <p14:creationId xmlns:p14="http://schemas.microsoft.com/office/powerpoint/2010/main" val="1014068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84592-7E1B-BE42-B472-5A7CE165D947}"/>
              </a:ext>
            </a:extLst>
          </p:cNvPr>
          <p:cNvSpPr>
            <a:spLocks noGrp="1"/>
          </p:cNvSpPr>
          <p:nvPr>
            <p:ph type="ctrTitle"/>
          </p:nvPr>
        </p:nvSpPr>
        <p:spPr/>
        <p:txBody>
          <a:bodyPr/>
          <a:lstStyle/>
          <a:p>
            <a:r>
              <a:rPr lang="en-US" dirty="0"/>
              <a:t>The what</a:t>
            </a:r>
          </a:p>
        </p:txBody>
      </p:sp>
      <p:sp>
        <p:nvSpPr>
          <p:cNvPr id="5" name="Subtitle 4">
            <a:extLst>
              <a:ext uri="{FF2B5EF4-FFF2-40B4-BE49-F238E27FC236}">
                <a16:creationId xmlns:a16="http://schemas.microsoft.com/office/drawing/2014/main" id="{79167F29-7614-BB4D-8E3B-A99C325473CD}"/>
              </a:ext>
            </a:extLst>
          </p:cNvPr>
          <p:cNvSpPr>
            <a:spLocks noGrp="1"/>
          </p:cNvSpPr>
          <p:nvPr>
            <p:ph type="subTitle" idx="1"/>
          </p:nvPr>
        </p:nvSpPr>
        <p:spPr/>
        <p:txBody>
          <a:bodyPr/>
          <a:lstStyle/>
          <a:p>
            <a:r>
              <a:rPr lang="en-US" dirty="0"/>
              <a:t>At least a few…..</a:t>
            </a:r>
          </a:p>
        </p:txBody>
      </p:sp>
    </p:spTree>
    <p:extLst>
      <p:ext uri="{BB962C8B-B14F-4D97-AF65-F5344CB8AC3E}">
        <p14:creationId xmlns:p14="http://schemas.microsoft.com/office/powerpoint/2010/main" val="248052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34962"/>
            <a:ext cx="8991600" cy="1509712"/>
          </a:xfrm>
        </p:spPr>
        <p:txBody>
          <a:bodyPr>
            <a:normAutofit fontScale="90000"/>
          </a:bodyPr>
          <a:lstStyle/>
          <a:p>
            <a:r>
              <a:rPr lang="en-US" b="1" dirty="0"/>
              <a:t>Drinking Water for All: Just do it!</a:t>
            </a:r>
          </a:p>
        </p:txBody>
      </p:sp>
      <p:sp>
        <p:nvSpPr>
          <p:cNvPr id="5" name="Text Placeholder 4">
            <a:extLst>
              <a:ext uri="{FF2B5EF4-FFF2-40B4-BE49-F238E27FC236}">
                <a16:creationId xmlns:a16="http://schemas.microsoft.com/office/drawing/2014/main" id="{629333EE-0F2B-CC4E-B2BD-147D3F33D051}"/>
              </a:ext>
            </a:extLst>
          </p:cNvPr>
          <p:cNvSpPr>
            <a:spLocks noGrp="1"/>
          </p:cNvSpPr>
          <p:nvPr>
            <p:ph type="body" idx="1"/>
          </p:nvPr>
        </p:nvSpPr>
        <p:spPr/>
        <p:txBody>
          <a:bodyPr/>
          <a:lstStyle/>
          <a:p>
            <a:endParaRPr lang="en-US"/>
          </a:p>
        </p:txBody>
      </p:sp>
      <p:pic>
        <p:nvPicPr>
          <p:cNvPr id="4" name="Content Placeholder 3"/>
          <p:cNvPicPr>
            <a:picLocks noGrp="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143000" y="1981200"/>
            <a:ext cx="6374185" cy="4876800"/>
          </a:xfrm>
          <a:prstGeom prst="rect">
            <a:avLst/>
          </a:prstGeom>
        </p:spPr>
      </p:pic>
      <p:pic>
        <p:nvPicPr>
          <p:cNvPr id="7" name="Picture 6">
            <a:extLst>
              <a:ext uri="{FF2B5EF4-FFF2-40B4-BE49-F238E27FC236}">
                <a16:creationId xmlns:a16="http://schemas.microsoft.com/office/drawing/2014/main" id="{D97404AB-D40C-0445-B69F-B81B9922255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20651142">
            <a:off x="6557727" y="3203880"/>
            <a:ext cx="2514960" cy="1818154"/>
          </a:xfrm>
          <a:prstGeom prst="rect">
            <a:avLst/>
          </a:prstGeom>
          <a:noFill/>
          <a:ln>
            <a:noFill/>
          </a:ln>
        </p:spPr>
      </p:pic>
    </p:spTree>
    <p:extLst>
      <p:ext uri="{BB962C8B-B14F-4D97-AF65-F5344CB8AC3E}">
        <p14:creationId xmlns:p14="http://schemas.microsoft.com/office/powerpoint/2010/main" val="3132728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8804834-E10D-BA47-99FA-FF901652D17C}"/>
              </a:ext>
            </a:extLst>
          </p:cNvPr>
          <p:cNvSpPr>
            <a:spLocks noGrp="1"/>
          </p:cNvSpPr>
          <p:nvPr>
            <p:ph type="ctrTitle"/>
          </p:nvPr>
        </p:nvSpPr>
        <p:spPr>
          <a:xfrm>
            <a:off x="533400" y="0"/>
            <a:ext cx="7851648" cy="1524000"/>
          </a:xfrm>
        </p:spPr>
        <p:txBody>
          <a:bodyPr/>
          <a:lstStyle/>
          <a:p>
            <a:r>
              <a:rPr lang="en-US" dirty="0">
                <a:solidFill>
                  <a:schemeClr val="accent5">
                    <a:lumMod val="60000"/>
                    <a:lumOff val="40000"/>
                  </a:schemeClr>
                </a:solidFill>
              </a:rPr>
              <a:t>Deal with the Delta</a:t>
            </a:r>
          </a:p>
        </p:txBody>
      </p:sp>
      <p:sp>
        <p:nvSpPr>
          <p:cNvPr id="12" name="Subtitle 11">
            <a:extLst>
              <a:ext uri="{FF2B5EF4-FFF2-40B4-BE49-F238E27FC236}">
                <a16:creationId xmlns:a16="http://schemas.microsoft.com/office/drawing/2014/main" id="{9CB4EEE3-15F3-1745-8E9C-EABCAEA8AD46}"/>
              </a:ext>
            </a:extLst>
          </p:cNvPr>
          <p:cNvSpPr>
            <a:spLocks noGrp="1"/>
          </p:cNvSpPr>
          <p:nvPr>
            <p:ph type="subTitle" idx="1"/>
          </p:nvPr>
        </p:nvSpPr>
        <p:spPr/>
        <p:txBody>
          <a:bodyPr/>
          <a:lstStyle/>
          <a:p>
            <a:endParaRPr lang="en-US"/>
          </a:p>
        </p:txBody>
      </p:sp>
      <p:pic>
        <p:nvPicPr>
          <p:cNvPr id="5" name="Content Placeholder 4"/>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156448" cy="4552950"/>
          </a:xfrm>
          <a:prstGeom prst="rect">
            <a:avLst/>
          </a:prstGeom>
          <a:noFill/>
          <a:ln>
            <a:noFill/>
          </a:ln>
        </p:spPr>
      </p:pic>
      <p:pic>
        <p:nvPicPr>
          <p:cNvPr id="6" name="Picture 5">
            <a:extLst>
              <a:ext uri="{FF2B5EF4-FFF2-40B4-BE49-F238E27FC236}">
                <a16:creationId xmlns:a16="http://schemas.microsoft.com/office/drawing/2014/main" id="{E9A0A235-E6E1-DC42-87F7-B17BCF941D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20984492">
            <a:off x="192536" y="1687644"/>
            <a:ext cx="2620155" cy="1834446"/>
          </a:xfrm>
          <a:prstGeom prst="rect">
            <a:avLst/>
          </a:prstGeom>
          <a:noFill/>
          <a:ln>
            <a:noFill/>
          </a:ln>
        </p:spPr>
      </p:pic>
      <p:pic>
        <p:nvPicPr>
          <p:cNvPr id="7" name="Picture 6">
            <a:extLst>
              <a:ext uri="{FF2B5EF4-FFF2-40B4-BE49-F238E27FC236}">
                <a16:creationId xmlns:a16="http://schemas.microsoft.com/office/drawing/2014/main" id="{CD07AB42-44CA-8648-846F-656B2CFAED2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1014" y="4605305"/>
            <a:ext cx="2743200" cy="2133599"/>
          </a:xfrm>
          <a:prstGeom prst="rect">
            <a:avLst/>
          </a:prstGeom>
          <a:noFill/>
          <a:ln>
            <a:noFill/>
          </a:ln>
        </p:spPr>
      </p:pic>
    </p:spTree>
    <p:extLst>
      <p:ext uri="{BB962C8B-B14F-4D97-AF65-F5344CB8AC3E}">
        <p14:creationId xmlns:p14="http://schemas.microsoft.com/office/powerpoint/2010/main" val="303639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5CFBF-F110-CE42-B61C-A74CCAEE8D29}"/>
              </a:ext>
            </a:extLst>
          </p:cNvPr>
          <p:cNvSpPr>
            <a:spLocks noGrp="1"/>
          </p:cNvSpPr>
          <p:nvPr>
            <p:ph type="ctrTitle"/>
          </p:nvPr>
        </p:nvSpPr>
        <p:spPr>
          <a:xfrm>
            <a:off x="533400" y="-228600"/>
            <a:ext cx="7851648" cy="2025280"/>
          </a:xfrm>
        </p:spPr>
        <p:txBody>
          <a:bodyPr>
            <a:normAutofit/>
          </a:bodyPr>
          <a:lstStyle/>
          <a:p>
            <a:r>
              <a:rPr lang="en-US" b="1" dirty="0"/>
              <a:t>Data and Technology for all who want it</a:t>
            </a:r>
          </a:p>
        </p:txBody>
      </p:sp>
      <p:sp>
        <p:nvSpPr>
          <p:cNvPr id="5" name="Content Placeholder 4">
            <a:extLst>
              <a:ext uri="{FF2B5EF4-FFF2-40B4-BE49-F238E27FC236}">
                <a16:creationId xmlns:a16="http://schemas.microsoft.com/office/drawing/2014/main" id="{BA317008-54B2-E348-A581-29BDE8332F53}"/>
              </a:ext>
            </a:extLst>
          </p:cNvPr>
          <p:cNvSpPr>
            <a:spLocks noGrp="1"/>
          </p:cNvSpPr>
          <p:nvPr>
            <p:ph type="subTitle" idx="1"/>
          </p:nvPr>
        </p:nvSpPr>
        <p:spPr>
          <a:xfrm>
            <a:off x="533400" y="1981200"/>
            <a:ext cx="7854696" cy="2999936"/>
          </a:xfrm>
        </p:spPr>
        <p:txBody>
          <a:bodyPr>
            <a:normAutofit fontScale="92500" lnSpcReduction="20000"/>
          </a:bodyPr>
          <a:lstStyle/>
          <a:p>
            <a:r>
              <a:rPr lang="en-US" dirty="0"/>
              <a:t>Atmospheric river predictive capacity</a:t>
            </a:r>
          </a:p>
          <a:p>
            <a:r>
              <a:rPr lang="en-US" dirty="0"/>
              <a:t>“Virtual grid”</a:t>
            </a:r>
          </a:p>
          <a:p>
            <a:r>
              <a:rPr lang="en-US" dirty="0"/>
              <a:t>Broadband for all to make tech possible</a:t>
            </a:r>
          </a:p>
          <a:p>
            <a:r>
              <a:rPr lang="en-US" dirty="0"/>
              <a:t>Drip </a:t>
            </a:r>
            <a:r>
              <a:rPr lang="en-US" u="sng" dirty="0"/>
              <a:t>&amp;</a:t>
            </a:r>
            <a:r>
              <a:rPr lang="en-US" dirty="0"/>
              <a:t> Flood</a:t>
            </a:r>
          </a:p>
          <a:p>
            <a:r>
              <a:rPr lang="en-US" dirty="0"/>
              <a:t>Sensors &amp;</a:t>
            </a:r>
          </a:p>
          <a:p>
            <a:r>
              <a:rPr lang="en-US" dirty="0"/>
              <a:t>Software</a:t>
            </a:r>
          </a:p>
          <a:p>
            <a:r>
              <a:rPr lang="en-US" dirty="0"/>
              <a:t>Data for good</a:t>
            </a:r>
          </a:p>
          <a:p>
            <a:r>
              <a:rPr lang="en-US" dirty="0"/>
              <a:t>Lidar +++</a:t>
            </a:r>
          </a:p>
          <a:p>
            <a:endParaRPr lang="en-US" dirty="0"/>
          </a:p>
          <a:p>
            <a:endParaRPr lang="en-US" dirty="0"/>
          </a:p>
        </p:txBody>
      </p:sp>
      <p:pic>
        <p:nvPicPr>
          <p:cNvPr id="6" name="Picture 5">
            <a:extLst>
              <a:ext uri="{FF2B5EF4-FFF2-40B4-BE49-F238E27FC236}">
                <a16:creationId xmlns:a16="http://schemas.microsoft.com/office/drawing/2014/main" id="{93BA0568-05DC-754C-BE7C-AF287FEF0CF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493525">
            <a:off x="271714" y="1214677"/>
            <a:ext cx="2477764" cy="1846111"/>
          </a:xfrm>
          <a:prstGeom prst="rect">
            <a:avLst/>
          </a:prstGeom>
          <a:noFill/>
          <a:ln>
            <a:noFill/>
          </a:ln>
        </p:spPr>
      </p:pic>
      <p:pic>
        <p:nvPicPr>
          <p:cNvPr id="7" name="Picture 6">
            <a:extLst>
              <a:ext uri="{FF2B5EF4-FFF2-40B4-BE49-F238E27FC236}">
                <a16:creationId xmlns:a16="http://schemas.microsoft.com/office/drawing/2014/main" id="{31A1ADF6-2111-1A4B-A9B4-4FEEB635C6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908356"/>
            <a:ext cx="2438400" cy="2514600"/>
          </a:xfrm>
          <a:prstGeom prst="rect">
            <a:avLst/>
          </a:prstGeom>
          <a:noFill/>
          <a:ln>
            <a:noFill/>
          </a:ln>
        </p:spPr>
      </p:pic>
      <p:pic>
        <p:nvPicPr>
          <p:cNvPr id="8" name="Picture 7">
            <a:extLst>
              <a:ext uri="{FF2B5EF4-FFF2-40B4-BE49-F238E27FC236}">
                <a16:creationId xmlns:a16="http://schemas.microsoft.com/office/drawing/2014/main" id="{C1404281-A994-424E-9B71-D5D0C1D27393}"/>
              </a:ext>
            </a:extLst>
          </p:cNvPr>
          <p:cNvPicPr/>
          <p:nvPr/>
        </p:nvPicPr>
        <p:blipFill>
          <a:blip r:embed="rId5"/>
          <a:stretch>
            <a:fillRect/>
          </a:stretch>
        </p:blipFill>
        <p:spPr>
          <a:xfrm>
            <a:off x="457200" y="3908356"/>
            <a:ext cx="2667000" cy="2209800"/>
          </a:xfrm>
          <a:prstGeom prst="rect">
            <a:avLst/>
          </a:prstGeom>
        </p:spPr>
      </p:pic>
    </p:spTree>
    <p:extLst>
      <p:ext uri="{BB962C8B-B14F-4D97-AF65-F5344CB8AC3E}">
        <p14:creationId xmlns:p14="http://schemas.microsoft.com/office/powerpoint/2010/main" val="3800085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3" y="1371600"/>
            <a:ext cx="8757294" cy="490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533400" y="1371600"/>
            <a:ext cx="8077200" cy="1856936"/>
          </a:xfrm>
        </p:spPr>
        <p:txBody>
          <a:bodyPr/>
          <a:lstStyle/>
          <a:p>
            <a:endParaRPr lang="en-US" b="1" dirty="0"/>
          </a:p>
        </p:txBody>
      </p:sp>
      <p:sp>
        <p:nvSpPr>
          <p:cNvPr id="3" name="Subtitle 2">
            <a:extLst>
              <a:ext uri="{FF2B5EF4-FFF2-40B4-BE49-F238E27FC236}">
                <a16:creationId xmlns:a16="http://schemas.microsoft.com/office/drawing/2014/main" id="{A7F1731C-A6BF-4145-AABA-E3963EA95C64}"/>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32C37987-7E09-7142-BEAB-B9261B1112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51374" y="209490"/>
            <a:ext cx="2514600" cy="1523999"/>
          </a:xfrm>
          <a:prstGeom prst="rect">
            <a:avLst/>
          </a:prstGeom>
          <a:noFill/>
          <a:ln>
            <a:noFill/>
          </a:ln>
        </p:spPr>
      </p:pic>
      <p:pic>
        <p:nvPicPr>
          <p:cNvPr id="8" name="Picture 7">
            <a:extLst>
              <a:ext uri="{FF2B5EF4-FFF2-40B4-BE49-F238E27FC236}">
                <a16:creationId xmlns:a16="http://schemas.microsoft.com/office/drawing/2014/main" id="{16813D80-D423-5147-8694-CEB2FA145A7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2474" y="164490"/>
            <a:ext cx="2696355" cy="1599328"/>
          </a:xfrm>
          <a:prstGeom prst="rect">
            <a:avLst/>
          </a:prstGeom>
          <a:noFill/>
          <a:ln>
            <a:noFill/>
          </a:ln>
        </p:spPr>
      </p:pic>
      <p:pic>
        <p:nvPicPr>
          <p:cNvPr id="10" name="Picture 9">
            <a:extLst>
              <a:ext uri="{FF2B5EF4-FFF2-40B4-BE49-F238E27FC236}">
                <a16:creationId xmlns:a16="http://schemas.microsoft.com/office/drawing/2014/main" id="{F2298FE4-DC0A-2B44-84BD-FB179F5E1E7A}"/>
              </a:ext>
            </a:extLst>
          </p:cNvPr>
          <p:cNvPicPr>
            <a:picLocks noChangeAspect="1"/>
          </p:cNvPicPr>
          <p:nvPr/>
        </p:nvPicPr>
        <p:blipFill>
          <a:blip r:embed="rId6"/>
          <a:stretch>
            <a:fillRect/>
          </a:stretch>
        </p:blipFill>
        <p:spPr>
          <a:xfrm>
            <a:off x="6482299" y="133889"/>
            <a:ext cx="2095599" cy="1549749"/>
          </a:xfrm>
          <a:prstGeom prst="rect">
            <a:avLst/>
          </a:prstGeom>
        </p:spPr>
      </p:pic>
      <p:sp>
        <p:nvSpPr>
          <p:cNvPr id="4" name="TextBox 3">
            <a:extLst>
              <a:ext uri="{FF2B5EF4-FFF2-40B4-BE49-F238E27FC236}">
                <a16:creationId xmlns:a16="http://schemas.microsoft.com/office/drawing/2014/main" id="{D2EDDBC4-E234-3C4D-8C05-EDA2A2F2B8AB}"/>
              </a:ext>
            </a:extLst>
          </p:cNvPr>
          <p:cNvSpPr txBox="1"/>
          <p:nvPr/>
        </p:nvSpPr>
        <p:spPr>
          <a:xfrm>
            <a:off x="0" y="6277581"/>
            <a:ext cx="10153553" cy="400110"/>
          </a:xfrm>
          <a:prstGeom prst="rect">
            <a:avLst/>
          </a:prstGeom>
          <a:noFill/>
        </p:spPr>
        <p:txBody>
          <a:bodyPr wrap="square" rtlCol="0">
            <a:spAutoFit/>
          </a:bodyPr>
          <a:lstStyle/>
          <a:p>
            <a:r>
              <a:rPr lang="en-US" sz="2000" b="1" dirty="0">
                <a:solidFill>
                  <a:srgbClr val="FF0000"/>
                </a:solidFill>
                <a:latin typeface="+mj-lt"/>
              </a:rPr>
              <a:t>Help all with dealing with long term groundwater management—transition and MAR</a:t>
            </a:r>
          </a:p>
        </p:txBody>
      </p:sp>
    </p:spTree>
    <p:extLst>
      <p:ext uri="{BB962C8B-B14F-4D97-AF65-F5344CB8AC3E}">
        <p14:creationId xmlns:p14="http://schemas.microsoft.com/office/powerpoint/2010/main" val="1741759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93842"/>
            <a:ext cx="4953000" cy="3429000"/>
          </a:xfrm>
          <a:prstGeom prst="rect">
            <a:avLst/>
          </a:prstGeom>
          <a:noFill/>
          <a:ln>
            <a:noFill/>
          </a:ln>
        </p:spPr>
      </p:pic>
      <p:pic>
        <p:nvPicPr>
          <p:cNvPr id="4" name="Picture 3">
            <a:extLst>
              <a:ext uri="{FF2B5EF4-FFF2-40B4-BE49-F238E27FC236}">
                <a16:creationId xmlns:a16="http://schemas.microsoft.com/office/drawing/2014/main" id="{E395A222-0D59-D64A-9711-A5760F1C16CC}"/>
              </a:ext>
            </a:extLst>
          </p:cNvPr>
          <p:cNvPicPr>
            <a:picLocks noChangeAspect="1"/>
          </p:cNvPicPr>
          <p:nvPr/>
        </p:nvPicPr>
        <p:blipFill>
          <a:blip r:embed="rId4"/>
          <a:stretch>
            <a:fillRect/>
          </a:stretch>
        </p:blipFill>
        <p:spPr>
          <a:xfrm>
            <a:off x="228600" y="235158"/>
            <a:ext cx="4648200" cy="2614613"/>
          </a:xfrm>
          <a:prstGeom prst="rect">
            <a:avLst/>
          </a:prstGeom>
        </p:spPr>
      </p:pic>
      <p:pic>
        <p:nvPicPr>
          <p:cNvPr id="6" name="Picture 5">
            <a:extLst>
              <a:ext uri="{FF2B5EF4-FFF2-40B4-BE49-F238E27FC236}">
                <a16:creationId xmlns:a16="http://schemas.microsoft.com/office/drawing/2014/main" id="{8390C44C-17BD-2B41-A0A1-3315AA38F0DB}"/>
              </a:ext>
            </a:extLst>
          </p:cNvPr>
          <p:cNvPicPr>
            <a:picLocks noChangeAspect="1"/>
          </p:cNvPicPr>
          <p:nvPr/>
        </p:nvPicPr>
        <p:blipFill>
          <a:blip r:embed="rId5"/>
          <a:stretch>
            <a:fillRect/>
          </a:stretch>
        </p:blipFill>
        <p:spPr>
          <a:xfrm>
            <a:off x="5276894" y="160207"/>
            <a:ext cx="3854614" cy="6858000"/>
          </a:xfrm>
          <a:prstGeom prst="rect">
            <a:avLst/>
          </a:prstGeom>
        </p:spPr>
      </p:pic>
      <p:sp>
        <p:nvSpPr>
          <p:cNvPr id="7" name="Title 6">
            <a:extLst>
              <a:ext uri="{FF2B5EF4-FFF2-40B4-BE49-F238E27FC236}">
                <a16:creationId xmlns:a16="http://schemas.microsoft.com/office/drawing/2014/main" id="{C800E7D1-24A3-C745-99A1-9932B5F7A36A}"/>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6C95B1BD-CCFE-B24D-81F3-8D8612AB6B7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47688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93E73F-3ABF-FB4F-8405-08324FCB2544}"/>
              </a:ext>
            </a:extLst>
          </p:cNvPr>
          <p:cNvSpPr>
            <a:spLocks noGrp="1"/>
          </p:cNvSpPr>
          <p:nvPr>
            <p:ph type="ctrTitle"/>
          </p:nvPr>
        </p:nvSpPr>
        <p:spPr>
          <a:xfrm>
            <a:off x="533400" y="457200"/>
            <a:ext cx="7851648" cy="1503053"/>
          </a:xfrm>
        </p:spPr>
        <p:txBody>
          <a:bodyPr>
            <a:normAutofit fontScale="90000"/>
          </a:bodyPr>
          <a:lstStyle/>
          <a:p>
            <a:r>
              <a:rPr lang="en-US" dirty="0"/>
              <a:t>Bonus point: While I have the wand…..</a:t>
            </a:r>
            <a:endParaRPr lang="en-US" b="1" dirty="0"/>
          </a:p>
        </p:txBody>
      </p:sp>
      <p:sp>
        <p:nvSpPr>
          <p:cNvPr id="2" name="Subtitle 1">
            <a:extLst>
              <a:ext uri="{FF2B5EF4-FFF2-40B4-BE49-F238E27FC236}">
                <a16:creationId xmlns:a16="http://schemas.microsoft.com/office/drawing/2014/main" id="{9C931724-A31B-854F-AC9E-75B495B3CBC7}"/>
              </a:ext>
            </a:extLst>
          </p:cNvPr>
          <p:cNvSpPr>
            <a:spLocks noGrp="1"/>
          </p:cNvSpPr>
          <p:nvPr>
            <p:ph type="subTitle" idx="1"/>
          </p:nvPr>
        </p:nvSpPr>
        <p:spPr/>
        <p:txBody>
          <a:bodyPr/>
          <a:lstStyle/>
          <a:p>
            <a:endParaRPr lang="en-US"/>
          </a:p>
        </p:txBody>
      </p:sp>
      <p:pic>
        <p:nvPicPr>
          <p:cNvPr id="8" name="Content Placeholder 7">
            <a:extLst>
              <a:ext uri="{FF2B5EF4-FFF2-40B4-BE49-F238E27FC236}">
                <a16:creationId xmlns:a16="http://schemas.microsoft.com/office/drawing/2014/main" id="{DF5E7F7E-782D-B849-8BE7-8A1BFCB21F49}"/>
              </a:ext>
            </a:extLst>
          </p:cNvPr>
          <p:cNvPicPr>
            <a:picLocks noGrp="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695962" y="2209800"/>
            <a:ext cx="3990838" cy="4038600"/>
          </a:xfrm>
          <a:prstGeom prst="rect">
            <a:avLst/>
          </a:prstGeom>
          <a:noFill/>
          <a:ln>
            <a:noFill/>
          </a:ln>
        </p:spPr>
      </p:pic>
      <p:pic>
        <p:nvPicPr>
          <p:cNvPr id="7" name="Content Placeholder 6">
            <a:extLst>
              <a:ext uri="{FF2B5EF4-FFF2-40B4-BE49-F238E27FC236}">
                <a16:creationId xmlns:a16="http://schemas.microsoft.com/office/drawing/2014/main" id="{2A67B50C-58DC-274C-AB27-749C7306D759}"/>
              </a:ext>
            </a:extLst>
          </p:cNvPr>
          <p:cNvPicPr>
            <a:picLocks noGrp="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rot="20189923">
            <a:off x="347458" y="3478026"/>
            <a:ext cx="4038600" cy="1150938"/>
          </a:xfrm>
          <a:prstGeom prst="rect">
            <a:avLst/>
          </a:prstGeom>
          <a:noFill/>
          <a:ln>
            <a:noFill/>
          </a:ln>
        </p:spPr>
      </p:pic>
      <p:pic>
        <p:nvPicPr>
          <p:cNvPr id="10" name="Picture 9">
            <a:extLst>
              <a:ext uri="{FF2B5EF4-FFF2-40B4-BE49-F238E27FC236}">
                <a16:creationId xmlns:a16="http://schemas.microsoft.com/office/drawing/2014/main" id="{D2086304-A428-9D41-A4E8-2E65FB420DDF}"/>
              </a:ext>
            </a:extLst>
          </p:cNvPr>
          <p:cNvPicPr>
            <a:picLocks noChangeAspect="1"/>
          </p:cNvPicPr>
          <p:nvPr/>
        </p:nvPicPr>
        <p:blipFill>
          <a:blip r:embed="rId5"/>
          <a:stretch>
            <a:fillRect/>
          </a:stretch>
        </p:blipFill>
        <p:spPr>
          <a:xfrm>
            <a:off x="2085636" y="4882621"/>
            <a:ext cx="2369898" cy="1752600"/>
          </a:xfrm>
          <a:prstGeom prst="rect">
            <a:avLst/>
          </a:prstGeom>
        </p:spPr>
      </p:pic>
      <p:pic>
        <p:nvPicPr>
          <p:cNvPr id="11" name="Picture 10">
            <a:extLst>
              <a:ext uri="{FF2B5EF4-FFF2-40B4-BE49-F238E27FC236}">
                <a16:creationId xmlns:a16="http://schemas.microsoft.com/office/drawing/2014/main" id="{B2A46674-9E54-0B45-B67D-C470342C742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029" y="1834598"/>
            <a:ext cx="2612862" cy="1605846"/>
          </a:xfrm>
          <a:prstGeom prst="rect">
            <a:avLst/>
          </a:prstGeom>
          <a:noFill/>
          <a:ln>
            <a:noFill/>
          </a:ln>
        </p:spPr>
      </p:pic>
      <p:sp>
        <p:nvSpPr>
          <p:cNvPr id="3" name="TextBox 2">
            <a:extLst>
              <a:ext uri="{FF2B5EF4-FFF2-40B4-BE49-F238E27FC236}">
                <a16:creationId xmlns:a16="http://schemas.microsoft.com/office/drawing/2014/main" id="{17F35868-927F-A84D-9EDD-4692838204EC}"/>
              </a:ext>
            </a:extLst>
          </p:cNvPr>
          <p:cNvSpPr txBox="1"/>
          <p:nvPr/>
        </p:nvSpPr>
        <p:spPr>
          <a:xfrm>
            <a:off x="6475751" y="6580682"/>
            <a:ext cx="2181175" cy="369332"/>
          </a:xfrm>
          <a:prstGeom prst="rect">
            <a:avLst/>
          </a:prstGeom>
          <a:noFill/>
        </p:spPr>
        <p:txBody>
          <a:bodyPr wrap="none" rtlCol="0">
            <a:spAutoFit/>
          </a:bodyPr>
          <a:lstStyle/>
          <a:p>
            <a:r>
              <a:rPr lang="en-US" dirty="0">
                <a:solidFill>
                  <a:srgbClr val="FF0000"/>
                </a:solidFill>
              </a:rPr>
              <a:t>No!  Not ALL YEAR!</a:t>
            </a:r>
          </a:p>
        </p:txBody>
      </p:sp>
    </p:spTree>
    <p:extLst>
      <p:ext uri="{BB962C8B-B14F-4D97-AF65-F5344CB8AC3E}">
        <p14:creationId xmlns:p14="http://schemas.microsoft.com/office/powerpoint/2010/main" val="768858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D26C5-C5CF-EA4C-B3DA-F651CDF84B0E}"/>
              </a:ext>
            </a:extLst>
          </p:cNvPr>
          <p:cNvSpPr>
            <a:spLocks noGrp="1"/>
          </p:cNvSpPr>
          <p:nvPr>
            <p:ph type="ctrTitle"/>
          </p:nvPr>
        </p:nvSpPr>
        <p:spPr/>
        <p:txBody>
          <a:bodyPr/>
          <a:lstStyle/>
          <a:p>
            <a:r>
              <a:rPr lang="en-US" dirty="0"/>
              <a:t>The Who</a:t>
            </a:r>
          </a:p>
        </p:txBody>
      </p:sp>
      <p:sp>
        <p:nvSpPr>
          <p:cNvPr id="5" name="Subtitle 4">
            <a:extLst>
              <a:ext uri="{FF2B5EF4-FFF2-40B4-BE49-F238E27FC236}">
                <a16:creationId xmlns:a16="http://schemas.microsoft.com/office/drawing/2014/main" id="{82898321-EE00-C74E-894B-A42BF1EA0DB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61201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BF6089-C0F6-7141-8F6E-7DCC96EE7A19}"/>
              </a:ext>
            </a:extLst>
          </p:cNvPr>
          <p:cNvSpPr>
            <a:spLocks noGrp="1"/>
          </p:cNvSpPr>
          <p:nvPr>
            <p:ph type="ctrTitle"/>
          </p:nvPr>
        </p:nvSpPr>
        <p:spPr/>
        <p:txBody>
          <a:bodyPr/>
          <a:lstStyle/>
          <a:p>
            <a:endParaRPr lang="en-US"/>
          </a:p>
        </p:txBody>
      </p:sp>
      <p:pic>
        <p:nvPicPr>
          <p:cNvPr id="6" name="Picture 5">
            <a:extLst>
              <a:ext uri="{FF2B5EF4-FFF2-40B4-BE49-F238E27FC236}">
                <a16:creationId xmlns:a16="http://schemas.microsoft.com/office/drawing/2014/main" id="{862E0E81-2714-5C4C-9F32-94364860EEAA}"/>
              </a:ext>
            </a:extLst>
          </p:cNvPr>
          <p:cNvPicPr>
            <a:picLocks noChangeAspect="1"/>
          </p:cNvPicPr>
          <p:nvPr/>
        </p:nvPicPr>
        <p:blipFill>
          <a:blip r:embed="rId3"/>
          <a:stretch>
            <a:fillRect/>
          </a:stretch>
        </p:blipFill>
        <p:spPr>
          <a:xfrm>
            <a:off x="362712" y="457200"/>
            <a:ext cx="4209288" cy="4209288"/>
          </a:xfrm>
          <a:prstGeom prst="rect">
            <a:avLst/>
          </a:prstGeom>
        </p:spPr>
      </p:pic>
      <p:sp>
        <p:nvSpPr>
          <p:cNvPr id="5" name="Subtitle 4">
            <a:extLst>
              <a:ext uri="{FF2B5EF4-FFF2-40B4-BE49-F238E27FC236}">
                <a16:creationId xmlns:a16="http://schemas.microsoft.com/office/drawing/2014/main" id="{016F1D19-E8DA-9046-9AAC-EEDBD2924C8B}"/>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401C7B5D-DE4C-8F42-837F-DE57231BA9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02206" y="2362200"/>
            <a:ext cx="3653530" cy="3962400"/>
          </a:xfrm>
          <a:prstGeom prst="rect">
            <a:avLst/>
          </a:prstGeom>
          <a:noFill/>
          <a:ln>
            <a:noFill/>
          </a:ln>
        </p:spPr>
      </p:pic>
    </p:spTree>
    <p:extLst>
      <p:ext uri="{BB962C8B-B14F-4D97-AF65-F5344CB8AC3E}">
        <p14:creationId xmlns:p14="http://schemas.microsoft.com/office/powerpoint/2010/main" val="381210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036958-6726-3D40-815E-40E8A6B7B5D4}"/>
              </a:ext>
            </a:extLst>
          </p:cNvPr>
          <p:cNvSpPr>
            <a:spLocks noGrp="1"/>
          </p:cNvSpPr>
          <p:nvPr>
            <p:ph type="ctrTitle"/>
          </p:nvPr>
        </p:nvSpPr>
        <p:spPr/>
        <p:txBody>
          <a:bodyPr/>
          <a:lstStyle/>
          <a:p>
            <a:r>
              <a:rPr lang="en-US" dirty="0"/>
              <a:t>The why</a:t>
            </a:r>
          </a:p>
        </p:txBody>
      </p:sp>
      <p:sp>
        <p:nvSpPr>
          <p:cNvPr id="5" name="Subtitle 4">
            <a:extLst>
              <a:ext uri="{FF2B5EF4-FFF2-40B4-BE49-F238E27FC236}">
                <a16:creationId xmlns:a16="http://schemas.microsoft.com/office/drawing/2014/main" id="{0E7B87E1-3CC0-3941-8C5F-9BAB0D22B1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22631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70410-9981-334B-8E53-6EBA22AF17E3}"/>
              </a:ext>
            </a:extLst>
          </p:cNvPr>
          <p:cNvSpPr>
            <a:spLocks noGrp="1"/>
          </p:cNvSpPr>
          <p:nvPr>
            <p:ph type="title"/>
          </p:nvPr>
        </p:nvSpPr>
        <p:spPr/>
        <p:txBody>
          <a:bodyPr/>
          <a:lstStyle/>
          <a:p>
            <a:r>
              <a:rPr lang="en-US" i="1" dirty="0"/>
              <a:t>Thank you!!!!</a:t>
            </a:r>
          </a:p>
        </p:txBody>
      </p:sp>
      <p:sp>
        <p:nvSpPr>
          <p:cNvPr id="3" name="Text Placeholder 2">
            <a:extLst>
              <a:ext uri="{FF2B5EF4-FFF2-40B4-BE49-F238E27FC236}">
                <a16:creationId xmlns:a16="http://schemas.microsoft.com/office/drawing/2014/main" id="{5E580854-2BEF-0842-A1F2-C44B5DCCAF85}"/>
              </a:ext>
            </a:extLst>
          </p:cNvPr>
          <p:cNvSpPr>
            <a:spLocks noGrp="1"/>
          </p:cNvSpPr>
          <p:nvPr>
            <p:ph type="body" idx="1"/>
          </p:nvPr>
        </p:nvSpPr>
        <p:spPr/>
        <p:txBody>
          <a:bodyPr/>
          <a:lstStyle/>
          <a:p>
            <a:endParaRPr lang="en-US" dirty="0"/>
          </a:p>
        </p:txBody>
      </p:sp>
      <p:pic>
        <p:nvPicPr>
          <p:cNvPr id="6" name="Picture 1" descr="/var/folders/43/jtb2qdc11vd0r997w_w1bjfh0000gn/T/com.microsoft.Word/WebArchiveCopyPasteTempFiles/fairgodmother.gif">
            <a:extLst>
              <a:ext uri="{FF2B5EF4-FFF2-40B4-BE49-F238E27FC236}">
                <a16:creationId xmlns:a16="http://schemas.microsoft.com/office/drawing/2014/main" id="{16980036-84F4-FA46-8A72-30CE9703879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493161">
            <a:off x="4237747" y="1223407"/>
            <a:ext cx="3608073" cy="488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150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normAutofit fontScale="90000"/>
          </a:bodyPr>
          <a:lstStyle/>
          <a:p>
            <a:r>
              <a:rPr lang="en-US" b="1" i="1" dirty="0"/>
              <a:t>This is California on Climate Change</a:t>
            </a:r>
          </a:p>
        </p:txBody>
      </p:sp>
      <p:sp>
        <p:nvSpPr>
          <p:cNvPr id="3" name="Content Placeholder 2"/>
          <p:cNvSpPr>
            <a:spLocks noGrp="1"/>
          </p:cNvSpPr>
          <p:nvPr>
            <p:ph idx="1"/>
          </p:nvPr>
        </p:nvSpPr>
        <p:spPr>
          <a:xfrm>
            <a:off x="457200" y="6248400"/>
            <a:ext cx="8229600" cy="609600"/>
          </a:xfrm>
        </p:spPr>
        <p:txBody>
          <a:bodyPr>
            <a:normAutofit fontScale="70000" lnSpcReduction="20000"/>
          </a:bodyPr>
          <a:lstStyle/>
          <a:p>
            <a:pPr marL="0" indent="0">
              <a:buNone/>
            </a:pPr>
            <a:r>
              <a:rPr lang="en-US" b="1" dirty="0"/>
              <a:t>       March 27, 2010			    March 29, 2015</a:t>
            </a:r>
          </a:p>
          <a:p>
            <a:pPr marL="0" indent="0">
              <a:buNone/>
            </a:pPr>
            <a:r>
              <a:rPr lang="en-US" b="1" dirty="0"/>
              <a:t>                                                                                                     </a:t>
            </a:r>
            <a:r>
              <a:rPr lang="en-US" sz="1900" b="1" dirty="0"/>
              <a:t>Source: NASA</a:t>
            </a:r>
          </a:p>
        </p:txBody>
      </p:sp>
      <p:pic>
        <p:nvPicPr>
          <p:cNvPr id="6" name="Picture 5" descr="http://cdn.phys.org/newman/gfx/news/hires/2015/sierranevad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8153400" cy="4495800"/>
          </a:xfrm>
          <a:prstGeom prst="rect">
            <a:avLst/>
          </a:prstGeom>
          <a:noFill/>
          <a:ln>
            <a:noFill/>
          </a:ln>
        </p:spPr>
      </p:pic>
    </p:spTree>
    <p:extLst>
      <p:ext uri="{BB962C8B-B14F-4D97-AF65-F5344CB8AC3E}">
        <p14:creationId xmlns:p14="http://schemas.microsoft.com/office/powerpoint/2010/main" val="964344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228600"/>
            <a:ext cx="7772400" cy="1600200"/>
          </a:xfrm>
        </p:spPr>
        <p:txBody>
          <a:bodyPr/>
          <a:lstStyle/>
          <a:p>
            <a:r>
              <a:rPr lang="en-US" b="1" dirty="0"/>
              <a:t>Future drivers require change</a:t>
            </a:r>
          </a:p>
        </p:txBody>
      </p:sp>
      <p:sp>
        <p:nvSpPr>
          <p:cNvPr id="3" name="Content Placeholder 2"/>
          <p:cNvSpPr>
            <a:spLocks noGrp="1"/>
          </p:cNvSpPr>
          <p:nvPr>
            <p:ph type="body" idx="1"/>
          </p:nvPr>
        </p:nvSpPr>
        <p:spPr>
          <a:xfrm>
            <a:off x="530352" y="1981200"/>
            <a:ext cx="7772400" cy="4800600"/>
          </a:xfrm>
        </p:spPr>
        <p:txBody>
          <a:bodyPr>
            <a:normAutofit fontScale="92500" lnSpcReduction="10000"/>
          </a:bodyPr>
          <a:lstStyle/>
          <a:p>
            <a:pPr marL="964692" lvl="1" indent="-571500">
              <a:buFont typeface="Wingdings" pitchFamily="2" charset="2"/>
              <a:buChar char="q"/>
            </a:pPr>
            <a:r>
              <a:rPr lang="en-US" sz="3600" dirty="0"/>
              <a:t>Climate change</a:t>
            </a:r>
            <a:r>
              <a:rPr lang="en-US" sz="3600" dirty="0">
                <a:sym typeface="Wingdings"/>
              </a:rPr>
              <a:t> particularly loss of snowpack</a:t>
            </a:r>
          </a:p>
          <a:p>
            <a:pPr marL="964692" lvl="1" indent="-571500">
              <a:buFont typeface="Wingdings" pitchFamily="2" charset="2"/>
              <a:buChar char="q"/>
            </a:pPr>
            <a:r>
              <a:rPr lang="en-US" sz="3600" dirty="0">
                <a:sym typeface="Wingdings"/>
              </a:rPr>
              <a:t>Limitations of looking at “recorded history”</a:t>
            </a:r>
            <a:endParaRPr lang="en-US" sz="3600" dirty="0"/>
          </a:p>
          <a:p>
            <a:pPr marL="964692" lvl="1" indent="-571500">
              <a:buFont typeface="Wingdings" pitchFamily="2" charset="2"/>
              <a:buChar char="q"/>
            </a:pPr>
            <a:r>
              <a:rPr lang="en-US" sz="3600" dirty="0"/>
              <a:t>Population growth</a:t>
            </a:r>
          </a:p>
          <a:p>
            <a:pPr marL="964692" lvl="1" indent="-571500">
              <a:buFont typeface="Wingdings" pitchFamily="2" charset="2"/>
              <a:buChar char="q"/>
            </a:pPr>
            <a:r>
              <a:rPr lang="en-US" sz="3600" dirty="0"/>
              <a:t>Increasing recognition of need for food security here and the world</a:t>
            </a:r>
          </a:p>
          <a:p>
            <a:pPr marL="964692" lvl="1" indent="-571500">
              <a:buFont typeface="Wingdings" pitchFamily="2" charset="2"/>
              <a:buChar char="v"/>
            </a:pPr>
            <a:r>
              <a:rPr lang="en-US" sz="3600" dirty="0"/>
              <a:t>Increasing recognition of importance of protecting/restoring nature</a:t>
            </a:r>
          </a:p>
          <a:p>
            <a:endParaRPr lang="en-US" dirty="0"/>
          </a:p>
          <a:p>
            <a:endParaRPr lang="en-US" dirty="0"/>
          </a:p>
        </p:txBody>
      </p:sp>
    </p:spTree>
    <p:extLst>
      <p:ext uri="{BB962C8B-B14F-4D97-AF65-F5344CB8AC3E}">
        <p14:creationId xmlns:p14="http://schemas.microsoft.com/office/powerpoint/2010/main" val="352801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C1752-9D18-AA4B-9920-B587599A4734}"/>
              </a:ext>
            </a:extLst>
          </p:cNvPr>
          <p:cNvSpPr>
            <a:spLocks noGrp="1"/>
          </p:cNvSpPr>
          <p:nvPr>
            <p:ph type="ctrTitle"/>
          </p:nvPr>
        </p:nvSpPr>
        <p:spPr/>
        <p:txBody>
          <a:bodyPr/>
          <a:lstStyle/>
          <a:p>
            <a:r>
              <a:rPr lang="en-US" dirty="0"/>
              <a:t>The tools</a:t>
            </a:r>
          </a:p>
        </p:txBody>
      </p:sp>
      <p:sp>
        <p:nvSpPr>
          <p:cNvPr id="5" name="Subtitle 4">
            <a:extLst>
              <a:ext uri="{FF2B5EF4-FFF2-40B4-BE49-F238E27FC236}">
                <a16:creationId xmlns:a16="http://schemas.microsoft.com/office/drawing/2014/main" id="{F10C1E6E-8D65-1740-93C5-666CBF115B1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683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5F26CD-9328-7C46-9F57-D82CFD171929}"/>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D02A6461-593A-F140-9F77-09982FF371C4}"/>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660033B2-5BD6-854A-AF35-5983AE6A7E2C}"/>
              </a:ext>
            </a:extLst>
          </p:cNvPr>
          <p:cNvPicPr>
            <a:picLocks noChangeAspect="1"/>
          </p:cNvPicPr>
          <p:nvPr/>
        </p:nvPicPr>
        <p:blipFill>
          <a:blip r:embed="rId2"/>
          <a:stretch>
            <a:fillRect/>
          </a:stretch>
        </p:blipFill>
        <p:spPr>
          <a:xfrm>
            <a:off x="533400" y="1310721"/>
            <a:ext cx="7989858" cy="4467125"/>
          </a:xfrm>
          <a:prstGeom prst="rect">
            <a:avLst/>
          </a:prstGeom>
        </p:spPr>
      </p:pic>
    </p:spTree>
    <p:extLst>
      <p:ext uri="{BB962C8B-B14F-4D97-AF65-F5344CB8AC3E}">
        <p14:creationId xmlns:p14="http://schemas.microsoft.com/office/powerpoint/2010/main" val="267316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6CCD22-0B33-A042-B111-EBF04BF6632E}"/>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F092E5A7-4DB7-C74C-AEC1-616839C07273}"/>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2B9CDBFE-E4F9-B74B-BAF3-69FB843808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5444" y="527753"/>
            <a:ext cx="8593111" cy="5802493"/>
          </a:xfrm>
          <a:prstGeom prst="rect">
            <a:avLst/>
          </a:prstGeom>
          <a:noFill/>
          <a:ln>
            <a:noFill/>
          </a:ln>
        </p:spPr>
      </p:pic>
      <p:sp>
        <p:nvSpPr>
          <p:cNvPr id="7" name="TextBox 6">
            <a:extLst>
              <a:ext uri="{FF2B5EF4-FFF2-40B4-BE49-F238E27FC236}">
                <a16:creationId xmlns:a16="http://schemas.microsoft.com/office/drawing/2014/main" id="{688D3BA2-4C19-3D45-8F3E-D371BC09A728}"/>
              </a:ext>
            </a:extLst>
          </p:cNvPr>
          <p:cNvSpPr txBox="1"/>
          <p:nvPr/>
        </p:nvSpPr>
        <p:spPr>
          <a:xfrm>
            <a:off x="7135318" y="568127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6440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40D3C-717A-FC4A-A1D3-43811EAB51E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4400" cy="5486399"/>
          </a:xfrm>
          <a:prstGeom prst="rect">
            <a:avLst/>
          </a:prstGeom>
          <a:noFill/>
          <a:ln>
            <a:noFill/>
          </a:ln>
        </p:spPr>
      </p:pic>
      <p:sp>
        <p:nvSpPr>
          <p:cNvPr id="3" name="Title 2">
            <a:extLst>
              <a:ext uri="{FF2B5EF4-FFF2-40B4-BE49-F238E27FC236}">
                <a16:creationId xmlns:a16="http://schemas.microsoft.com/office/drawing/2014/main" id="{ADB74C5A-495C-6F43-BBE1-551EB9294C65}"/>
              </a:ext>
            </a:extLst>
          </p:cNvPr>
          <p:cNvSpPr>
            <a:spLocks noGrp="1"/>
          </p:cNvSpPr>
          <p:nvPr>
            <p:ph type="ctrTitle"/>
          </p:nvPr>
        </p:nvSpPr>
        <p:spPr/>
        <p:txBody>
          <a:bodyPr/>
          <a:lstStyle/>
          <a:p>
            <a:endParaRPr lang="en-US" dirty="0"/>
          </a:p>
        </p:txBody>
      </p:sp>
      <p:sp>
        <p:nvSpPr>
          <p:cNvPr id="6" name="Subtitle 5">
            <a:extLst>
              <a:ext uri="{FF2B5EF4-FFF2-40B4-BE49-F238E27FC236}">
                <a16:creationId xmlns:a16="http://schemas.microsoft.com/office/drawing/2014/main" id="{CBC4EB47-3010-5E49-B3A7-C1FC575A30C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83175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C0FF6A-E0E9-5746-ACF5-098DE66D5026}"/>
              </a:ext>
            </a:extLst>
          </p:cNvPr>
          <p:cNvSpPr>
            <a:spLocks noGrp="1"/>
          </p:cNvSpPr>
          <p:nvPr>
            <p:ph type="ctrTitle"/>
          </p:nvPr>
        </p:nvSpPr>
        <p:spPr/>
        <p:txBody>
          <a:bodyPr/>
          <a:lstStyle/>
          <a:p>
            <a:endParaRPr lang="en-US" dirty="0"/>
          </a:p>
        </p:txBody>
      </p:sp>
      <p:sp>
        <p:nvSpPr>
          <p:cNvPr id="5" name="Subtitle 4">
            <a:extLst>
              <a:ext uri="{FF2B5EF4-FFF2-40B4-BE49-F238E27FC236}">
                <a16:creationId xmlns:a16="http://schemas.microsoft.com/office/drawing/2014/main" id="{410973B4-D797-424A-916E-ED916F387ECF}"/>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BFFA4984-105F-694F-BF3D-A9860FD1BB0B}"/>
              </a:ext>
            </a:extLst>
          </p:cNvPr>
          <p:cNvPicPr>
            <a:picLocks noChangeAspect="1"/>
          </p:cNvPicPr>
          <p:nvPr/>
        </p:nvPicPr>
        <p:blipFill>
          <a:blip r:embed="rId2"/>
          <a:stretch>
            <a:fillRect/>
          </a:stretch>
        </p:blipFill>
        <p:spPr>
          <a:xfrm>
            <a:off x="533400" y="483489"/>
            <a:ext cx="7965947" cy="5891021"/>
          </a:xfrm>
          <a:prstGeom prst="rect">
            <a:avLst/>
          </a:prstGeom>
        </p:spPr>
      </p:pic>
    </p:spTree>
    <p:extLst>
      <p:ext uri="{BB962C8B-B14F-4D97-AF65-F5344CB8AC3E}">
        <p14:creationId xmlns:p14="http://schemas.microsoft.com/office/powerpoint/2010/main" val="38563171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106407</TotalTime>
  <Words>1521</Words>
  <Application>Microsoft Macintosh PowerPoint</Application>
  <PresentationFormat>On-screen Show (4:3)</PresentationFormat>
  <Paragraphs>134</Paragraphs>
  <Slides>20</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Britannic Bold</vt:lpstr>
      <vt:lpstr>Calibri</vt:lpstr>
      <vt:lpstr>Constantia</vt:lpstr>
      <vt:lpstr>Wingdings</vt:lpstr>
      <vt:lpstr>Wingdings 2</vt:lpstr>
      <vt:lpstr>Flow</vt:lpstr>
      <vt:lpstr>                  </vt:lpstr>
      <vt:lpstr>The why</vt:lpstr>
      <vt:lpstr>This is California on Climate Change</vt:lpstr>
      <vt:lpstr>Future drivers require change</vt:lpstr>
      <vt:lpstr>The tools</vt:lpstr>
      <vt:lpstr>PowerPoint Presentation</vt:lpstr>
      <vt:lpstr>PowerPoint Presentation</vt:lpstr>
      <vt:lpstr>PowerPoint Presentation</vt:lpstr>
      <vt:lpstr>PowerPoint Presentation</vt:lpstr>
      <vt:lpstr>  Like a chicken talking to a duck… 就像一只鸡和一只鸭子说话 </vt:lpstr>
      <vt:lpstr>The what</vt:lpstr>
      <vt:lpstr>Drinking Water for All: Just do it!</vt:lpstr>
      <vt:lpstr>Deal with the Delta</vt:lpstr>
      <vt:lpstr>Data and Technology for all who want it</vt:lpstr>
      <vt:lpstr>PowerPoint Presentation</vt:lpstr>
      <vt:lpstr>PowerPoint Presentation</vt:lpstr>
      <vt:lpstr>Bonus point: While I have the wand…..</vt:lpstr>
      <vt:lpstr>The Who</vt:lpstr>
      <vt:lpstr>PowerPoint Presentation</vt:lpstr>
      <vt:lpstr>Thank you!!!!</vt:lpstr>
    </vt:vector>
  </TitlesOfParts>
  <Company>SWRCB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Facts on California Water Groundwater Use</dc:title>
  <dc:creator>Trgovcich, Caren@Waterboards</dc:creator>
  <cp:lastModifiedBy>Marcus, Felicia@Waterboards</cp:lastModifiedBy>
  <cp:revision>609</cp:revision>
  <cp:lastPrinted>2020-02-22T22:21:43Z</cp:lastPrinted>
  <dcterms:created xsi:type="dcterms:W3CDTF">2013-08-19T17:30:19Z</dcterms:created>
  <dcterms:modified xsi:type="dcterms:W3CDTF">2020-03-02T21:41:59Z</dcterms:modified>
</cp:coreProperties>
</file>