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4" r:id="rId5"/>
    <p:sldId id="265"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126"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5D314A-0B4D-46AB-A53B-831BABDA7A8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398467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314A-0B4D-46AB-A53B-831BABDA7A8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264051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314A-0B4D-46AB-A53B-831BABDA7A8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361685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314A-0B4D-46AB-A53B-831BABDA7A8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9767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D314A-0B4D-46AB-A53B-831BABDA7A8E}"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204408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D314A-0B4D-46AB-A53B-831BABDA7A8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85119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D314A-0B4D-46AB-A53B-831BABDA7A8E}"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10937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D314A-0B4D-46AB-A53B-831BABDA7A8E}"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140538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D314A-0B4D-46AB-A53B-831BABDA7A8E}"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230186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D314A-0B4D-46AB-A53B-831BABDA7A8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407505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D314A-0B4D-46AB-A53B-831BABDA7A8E}"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239248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5D314A-0B4D-46AB-A53B-831BABDA7A8E}" type="datetimeFigureOut">
              <a:rPr lang="en-US" smtClean="0"/>
              <a:t>3/2/2020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E391358-8387-45F0-AFFD-D4BBE4EC38AF}" type="slidenum">
              <a:rPr lang="en-US" smtClean="0"/>
              <a:t>‹#›</a:t>
            </a:fld>
            <a:endParaRPr lang="en-US"/>
          </a:p>
        </p:txBody>
      </p:sp>
    </p:spTree>
    <p:extLst>
      <p:ext uri="{BB962C8B-B14F-4D97-AF65-F5344CB8AC3E}">
        <p14:creationId xmlns:p14="http://schemas.microsoft.com/office/powerpoint/2010/main" val="980273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4815595"/>
            <a:ext cx="5410200" cy="261610"/>
          </a:xfrm>
          <a:prstGeom prst="rect">
            <a:avLst/>
          </a:prstGeom>
          <a:noFill/>
        </p:spPr>
        <p:txBody>
          <a:bodyPr wrap="square" rtlCol="0">
            <a:spAutoFit/>
          </a:bodyPr>
          <a:lstStyle/>
          <a:p>
            <a:r>
              <a:rPr lang="en-US" sz="1100" dirty="0">
                <a:latin typeface="Myriad Pro" pitchFamily="34" charset="0"/>
              </a:rPr>
              <a:t>Presented by the Water Association of Kern County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47818"/>
            <a:ext cx="914400" cy="119708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
            <a:ext cx="9144000" cy="4478817"/>
          </a:xfrm>
          <a:prstGeom prst="rect">
            <a:avLst/>
          </a:prstGeom>
        </p:spPr>
      </p:pic>
    </p:spTree>
    <p:extLst>
      <p:ext uri="{BB962C8B-B14F-4D97-AF65-F5344CB8AC3E}">
        <p14:creationId xmlns:p14="http://schemas.microsoft.com/office/powerpoint/2010/main" val="344615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4815595"/>
            <a:ext cx="5410200" cy="261610"/>
          </a:xfrm>
          <a:prstGeom prst="rect">
            <a:avLst/>
          </a:prstGeom>
          <a:noFill/>
        </p:spPr>
        <p:txBody>
          <a:bodyPr wrap="square" rtlCol="0">
            <a:spAutoFit/>
          </a:bodyPr>
          <a:lstStyle/>
          <a:p>
            <a:r>
              <a:rPr lang="en-US" sz="1100" dirty="0">
                <a:latin typeface="Myriad Pro" pitchFamily="34" charset="0"/>
              </a:rPr>
              <a:t>Presented by the Water Association of Kern County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47818"/>
            <a:ext cx="914400" cy="1197085"/>
          </a:xfrm>
          <a:prstGeom prst="rect">
            <a:avLst/>
          </a:prstGeom>
        </p:spPr>
      </p:pic>
      <p:sp>
        <p:nvSpPr>
          <p:cNvPr id="4" name="TextBox 3"/>
          <p:cNvSpPr txBox="1"/>
          <p:nvPr/>
        </p:nvSpPr>
        <p:spPr>
          <a:xfrm>
            <a:off x="4114800" y="57150"/>
            <a:ext cx="4724400" cy="2400657"/>
          </a:xfrm>
          <a:prstGeom prst="rect">
            <a:avLst/>
          </a:prstGeom>
          <a:noFill/>
        </p:spPr>
        <p:txBody>
          <a:bodyPr wrap="square" rtlCol="0">
            <a:spAutoFit/>
          </a:bodyPr>
          <a:lstStyle/>
          <a:p>
            <a:pPr algn="ctr"/>
            <a:r>
              <a:rPr lang="en-US" sz="2400" b="1" dirty="0"/>
              <a:t>What do we know of the past?</a:t>
            </a:r>
          </a:p>
          <a:p>
            <a:pPr marL="342900" indent="-342900">
              <a:buAutoNum type="arabicPeriod"/>
            </a:pPr>
            <a:r>
              <a:rPr lang="en-US" dirty="0"/>
              <a:t>Kern maximized access to local and imported water through groundwater banking &amp; replenishment programs.</a:t>
            </a:r>
          </a:p>
          <a:p>
            <a:pPr marL="342900" indent="-342900">
              <a:buAutoNum type="arabicPeriod"/>
            </a:pPr>
            <a:r>
              <a:rPr lang="en-US" dirty="0"/>
              <a:t>Historic supplies were insufficient to meet Tulare Lake/Kern County demands </a:t>
            </a:r>
          </a:p>
          <a:p>
            <a:pPr marL="342900" indent="-342900">
              <a:buAutoNum type="arabicPeriod"/>
            </a:pPr>
            <a:r>
              <a:rPr lang="en-US" dirty="0"/>
              <a:t>Tulare Lake/Kern Sub-Basin is critically </a:t>
            </a:r>
            <a:r>
              <a:rPr lang="en-US" dirty="0" err="1"/>
              <a:t>overdrafted</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14800" cy="264795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553" y="2388940"/>
            <a:ext cx="4724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3" y="2647887"/>
            <a:ext cx="4107968" cy="17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295400" y="4446360"/>
            <a:ext cx="2667000" cy="215444"/>
          </a:xfrm>
          <a:prstGeom prst="rect">
            <a:avLst/>
          </a:prstGeom>
          <a:noFill/>
        </p:spPr>
        <p:txBody>
          <a:bodyPr wrap="square" rtlCol="0">
            <a:spAutoFit/>
          </a:bodyPr>
          <a:lstStyle/>
          <a:p>
            <a:r>
              <a:rPr lang="en-US" sz="800" i="1" dirty="0"/>
              <a:t>(DWR 2009 and 2013, CA Water Plan Updates))</a:t>
            </a:r>
          </a:p>
        </p:txBody>
      </p:sp>
    </p:spTree>
    <p:extLst>
      <p:ext uri="{BB962C8B-B14F-4D97-AF65-F5344CB8AC3E}">
        <p14:creationId xmlns:p14="http://schemas.microsoft.com/office/powerpoint/2010/main" val="394385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4815595"/>
            <a:ext cx="5410200" cy="261610"/>
          </a:xfrm>
          <a:prstGeom prst="rect">
            <a:avLst/>
          </a:prstGeom>
          <a:noFill/>
        </p:spPr>
        <p:txBody>
          <a:bodyPr wrap="square" rtlCol="0">
            <a:spAutoFit/>
          </a:bodyPr>
          <a:lstStyle/>
          <a:p>
            <a:r>
              <a:rPr lang="en-US" sz="1100" dirty="0">
                <a:latin typeface="Myriad Pro" pitchFamily="34" charset="0"/>
              </a:rPr>
              <a:t>Presented by the Water Association of Kern County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47818"/>
            <a:ext cx="914400" cy="1197085"/>
          </a:xfrm>
          <a:prstGeom prst="rect">
            <a:avLst/>
          </a:prstGeom>
        </p:spPr>
      </p:pic>
      <p:sp>
        <p:nvSpPr>
          <p:cNvPr id="4" name="TextBox 3"/>
          <p:cNvSpPr txBox="1"/>
          <p:nvPr/>
        </p:nvSpPr>
        <p:spPr>
          <a:xfrm>
            <a:off x="3429000" y="-17109"/>
            <a:ext cx="5257800" cy="1846659"/>
          </a:xfrm>
          <a:prstGeom prst="rect">
            <a:avLst/>
          </a:prstGeom>
          <a:noFill/>
        </p:spPr>
        <p:txBody>
          <a:bodyPr wrap="square" rtlCol="0">
            <a:spAutoFit/>
          </a:bodyPr>
          <a:lstStyle/>
          <a:p>
            <a:pPr algn="ctr"/>
            <a:r>
              <a:rPr lang="en-US" sz="2400" b="1" dirty="0"/>
              <a:t>What do we know of the present?</a:t>
            </a:r>
          </a:p>
          <a:p>
            <a:pPr marL="285750" indent="-285750">
              <a:buFont typeface="Arial" panose="020B0604020202020204" pitchFamily="34" charset="0"/>
              <a:buChar char="•"/>
            </a:pPr>
            <a:r>
              <a:rPr lang="en-US" b="1" u="sng" dirty="0"/>
              <a:t>Subsidence:</a:t>
            </a:r>
          </a:p>
          <a:p>
            <a:pPr marL="800100" lvl="1" indent="-342900">
              <a:buFont typeface="+mj-lt"/>
              <a:buAutoNum type="alphaLcParenR"/>
            </a:pPr>
            <a:endParaRPr lang="en-US" dirty="0"/>
          </a:p>
          <a:p>
            <a:pPr marL="800100" lvl="1" indent="-342900">
              <a:buFont typeface="+mj-lt"/>
              <a:buAutoNum type="alphaLcParenR"/>
            </a:pPr>
            <a:endParaRPr lang="en-US" dirty="0"/>
          </a:p>
          <a:p>
            <a:pPr marL="800100" lvl="1" indent="-342900">
              <a:buFont typeface="+mj-lt"/>
              <a:buAutoNum type="alphaLcParenR"/>
            </a:pPr>
            <a:endParaRPr lang="en-US" dirty="0"/>
          </a:p>
          <a:p>
            <a:pPr lvl="1"/>
            <a:endParaRPr lang="en-US" dirty="0"/>
          </a:p>
        </p:txBody>
      </p:sp>
      <p:sp>
        <p:nvSpPr>
          <p:cNvPr id="3" name="Rectangle 2"/>
          <p:cNvSpPr/>
          <p:nvPr/>
        </p:nvSpPr>
        <p:spPr>
          <a:xfrm>
            <a:off x="3733800" y="569588"/>
            <a:ext cx="4953000" cy="1200329"/>
          </a:xfrm>
          <a:prstGeom prst="rect">
            <a:avLst/>
          </a:prstGeom>
        </p:spPr>
        <p:txBody>
          <a:bodyPr wrap="square">
            <a:spAutoFit/>
          </a:bodyPr>
          <a:lstStyle/>
          <a:p>
            <a:r>
              <a:rPr lang="en-US" sz="1200" dirty="0">
                <a:solidFill>
                  <a:srgbClr val="000000"/>
                </a:solidFill>
                <a:latin typeface="+mj-lt"/>
              </a:rPr>
              <a:t> “</a:t>
            </a:r>
            <a:r>
              <a:rPr lang="en-US" sz="1200" i="1" dirty="0">
                <a:solidFill>
                  <a:srgbClr val="000000"/>
                </a:solidFill>
                <a:latin typeface="+mj-lt"/>
              </a:rPr>
              <a:t>The most subsidence we’ve seen is in Pool 20, that’s where we see our greatest reduction in capacity, it’s about 20%, and that capacity reduction translates itself all the way down through the San Luis Field Division and into the San Joaquin until we get to the next subsidence bowl in pools 24, 25 and then that capacity reduction is reflected all the way to almost the Buena Vista Pumping Plant</a:t>
            </a:r>
            <a:r>
              <a:rPr lang="en-US" sz="1200" dirty="0">
                <a:solidFill>
                  <a:srgbClr val="000000"/>
                </a:solidFill>
                <a:latin typeface="+mj-lt"/>
              </a:rPr>
              <a:t>.”</a:t>
            </a:r>
            <a:endParaRPr lang="en-US" sz="1200"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38"/>
            <a:ext cx="3505200" cy="3158400"/>
          </a:xfrm>
          <a:prstGeom prst="rect">
            <a:avLst/>
          </a:prstGeom>
        </p:spPr>
      </p:pic>
      <p:sp>
        <p:nvSpPr>
          <p:cNvPr id="14" name="Rectangle 13"/>
          <p:cNvSpPr/>
          <p:nvPr/>
        </p:nvSpPr>
        <p:spPr>
          <a:xfrm>
            <a:off x="3733800" y="1772119"/>
            <a:ext cx="4918316" cy="830997"/>
          </a:xfrm>
          <a:prstGeom prst="rect">
            <a:avLst/>
          </a:prstGeom>
        </p:spPr>
        <p:txBody>
          <a:bodyPr wrap="square">
            <a:spAutoFit/>
          </a:bodyPr>
          <a:lstStyle/>
          <a:p>
            <a:r>
              <a:rPr lang="en-US" sz="1200" i="1" dirty="0">
                <a:latin typeface="+mj-lt"/>
              </a:rPr>
              <a:t>“The Friant-Kern Canal Subsidence and Capacity Correction Project (Project) would restore capacity from the current estimated 1,900 cubic-feet-per-second to the original 4,000 cubic-feet-per-second in the most critical area near the Dear Creek Check Structure (milepost 103)”</a:t>
            </a:r>
          </a:p>
        </p:txBody>
      </p:sp>
      <p:sp>
        <p:nvSpPr>
          <p:cNvPr id="15" name="TextBox 14"/>
          <p:cNvSpPr txBox="1"/>
          <p:nvPr/>
        </p:nvSpPr>
        <p:spPr>
          <a:xfrm>
            <a:off x="0" y="3148562"/>
            <a:ext cx="5638800" cy="1200329"/>
          </a:xfrm>
          <a:prstGeom prst="rect">
            <a:avLst/>
          </a:prstGeom>
          <a:noFill/>
        </p:spPr>
        <p:txBody>
          <a:bodyPr wrap="square" rtlCol="0">
            <a:spAutoFit/>
          </a:bodyPr>
          <a:lstStyle/>
          <a:p>
            <a:pPr lvl="1" indent="-457200">
              <a:buFont typeface="Arial" panose="020B0604020202020204" pitchFamily="34" charset="0"/>
              <a:buChar char="•"/>
            </a:pPr>
            <a:r>
              <a:rPr lang="en-US" b="1" u="sng" dirty="0"/>
              <a:t>Regulatory Decisions:</a:t>
            </a:r>
          </a:p>
          <a:p>
            <a:pPr marL="0" lvl="1">
              <a:tabLst>
                <a:tab pos="457200" algn="l"/>
              </a:tabLst>
            </a:pPr>
            <a:r>
              <a:rPr lang="en-US" dirty="0"/>
              <a:t>	Imported water supplies from the State Water Project 	and Central Valley Project(s) have declined (in both 	volume and reliability) over the past twenty years.  </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571750"/>
            <a:ext cx="3048000" cy="2571750"/>
          </a:xfrm>
          <a:prstGeom prst="rect">
            <a:avLst/>
          </a:prstGeom>
        </p:spPr>
      </p:pic>
      <p:sp>
        <p:nvSpPr>
          <p:cNvPr id="10" name="TextBox 9">
            <a:extLst>
              <a:ext uri="{FF2B5EF4-FFF2-40B4-BE49-F238E27FC236}">
                <a16:creationId xmlns:a16="http://schemas.microsoft.com/office/drawing/2014/main" id="{4230B127-F161-4F51-905C-20B8FF953A54}"/>
              </a:ext>
            </a:extLst>
          </p:cNvPr>
          <p:cNvSpPr txBox="1"/>
          <p:nvPr/>
        </p:nvSpPr>
        <p:spPr>
          <a:xfrm>
            <a:off x="90055" y="4225502"/>
            <a:ext cx="6019800" cy="369332"/>
          </a:xfrm>
          <a:prstGeom prst="rect">
            <a:avLst/>
          </a:prstGeom>
          <a:noFill/>
        </p:spPr>
        <p:txBody>
          <a:bodyPr wrap="square" rtlCol="0">
            <a:spAutoFit/>
          </a:bodyPr>
          <a:lstStyle/>
          <a:p>
            <a:pPr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121648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4815595"/>
            <a:ext cx="5410200" cy="261610"/>
          </a:xfrm>
          <a:prstGeom prst="rect">
            <a:avLst/>
          </a:prstGeom>
          <a:noFill/>
        </p:spPr>
        <p:txBody>
          <a:bodyPr wrap="square" rtlCol="0">
            <a:spAutoFit/>
          </a:bodyPr>
          <a:lstStyle/>
          <a:p>
            <a:r>
              <a:rPr lang="en-US" sz="1100" dirty="0">
                <a:latin typeface="Myriad Pro" pitchFamily="34" charset="0"/>
              </a:rPr>
              <a:t>Presented by the Water Association of Kern County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47818"/>
            <a:ext cx="914400" cy="1197085"/>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729" y="-7311"/>
            <a:ext cx="5260271" cy="4815595"/>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6134" y="-14622"/>
            <a:ext cx="5231918" cy="4800975"/>
          </a:xfrm>
          <a:prstGeom prst="rect">
            <a:avLst/>
          </a:prstGeom>
        </p:spPr>
      </p:pic>
      <p:sp>
        <p:nvSpPr>
          <p:cNvPr id="24" name="7-Point Star 23"/>
          <p:cNvSpPr/>
          <p:nvPr/>
        </p:nvSpPr>
        <p:spPr>
          <a:xfrm>
            <a:off x="5470777" y="1157323"/>
            <a:ext cx="152400" cy="1524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79038" y="1238986"/>
            <a:ext cx="1024639" cy="369332"/>
          </a:xfrm>
          <a:prstGeom prst="rect">
            <a:avLst/>
          </a:prstGeom>
          <a:noFill/>
        </p:spPr>
        <p:txBody>
          <a:bodyPr wrap="none" rtlCol="0">
            <a:spAutoFit/>
          </a:bodyPr>
          <a:lstStyle/>
          <a:p>
            <a:r>
              <a:rPr lang="en-US" dirty="0"/>
              <a:t>Modesto</a:t>
            </a:r>
          </a:p>
        </p:txBody>
      </p:sp>
      <p:sp>
        <p:nvSpPr>
          <p:cNvPr id="29" name="7-Point Star 28"/>
          <p:cNvSpPr/>
          <p:nvPr/>
        </p:nvSpPr>
        <p:spPr>
          <a:xfrm>
            <a:off x="7406395" y="3896350"/>
            <a:ext cx="152400" cy="1524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877653" y="3972550"/>
            <a:ext cx="1209883" cy="369332"/>
          </a:xfrm>
          <a:prstGeom prst="rect">
            <a:avLst/>
          </a:prstGeom>
          <a:noFill/>
        </p:spPr>
        <p:txBody>
          <a:bodyPr wrap="none" rtlCol="0">
            <a:spAutoFit/>
          </a:bodyPr>
          <a:lstStyle/>
          <a:p>
            <a:r>
              <a:rPr lang="en-US" dirty="0"/>
              <a:t>Bakersfield</a:t>
            </a:r>
          </a:p>
        </p:txBody>
      </p:sp>
      <p:sp>
        <p:nvSpPr>
          <p:cNvPr id="30" name="TextBox 29"/>
          <p:cNvSpPr txBox="1"/>
          <p:nvPr/>
        </p:nvSpPr>
        <p:spPr>
          <a:xfrm>
            <a:off x="7974" y="2144022"/>
            <a:ext cx="3880186" cy="1477328"/>
          </a:xfrm>
          <a:prstGeom prst="rect">
            <a:avLst/>
          </a:prstGeom>
          <a:noFill/>
        </p:spPr>
        <p:txBody>
          <a:bodyPr wrap="square" rtlCol="0">
            <a:spAutoFit/>
          </a:bodyPr>
          <a:lstStyle/>
          <a:p>
            <a:pPr algn="ctr"/>
            <a:r>
              <a:rPr lang="en-US" dirty="0"/>
              <a:t>Kern’s estimated deficit is ~350k AF/Year</a:t>
            </a:r>
          </a:p>
          <a:p>
            <a:pPr algn="ctr"/>
            <a:r>
              <a:rPr lang="en-US" b="1" dirty="0">
                <a:solidFill>
                  <a:srgbClr val="FF0000"/>
                </a:solidFill>
              </a:rPr>
              <a:t>Kern’s GSP’s showed “Projects” developing ~350K AF/Year of</a:t>
            </a:r>
          </a:p>
          <a:p>
            <a:pPr algn="ctr"/>
            <a:r>
              <a:rPr lang="en-US" b="1" u="sng" dirty="0">
                <a:solidFill>
                  <a:srgbClr val="FF0000"/>
                </a:solidFill>
              </a:rPr>
              <a:t>NEW WATER </a:t>
            </a:r>
          </a:p>
        </p:txBody>
      </p:sp>
      <p:sp>
        <p:nvSpPr>
          <p:cNvPr id="12" name="TextBox 11">
            <a:extLst>
              <a:ext uri="{FF2B5EF4-FFF2-40B4-BE49-F238E27FC236}">
                <a16:creationId xmlns:a16="http://schemas.microsoft.com/office/drawing/2014/main" id="{356867DA-BBA7-4562-B601-5483ABC61164}"/>
              </a:ext>
            </a:extLst>
          </p:cNvPr>
          <p:cNvSpPr txBox="1"/>
          <p:nvPr/>
        </p:nvSpPr>
        <p:spPr>
          <a:xfrm>
            <a:off x="40552" y="241509"/>
            <a:ext cx="3765213" cy="1877437"/>
          </a:xfrm>
          <a:prstGeom prst="rect">
            <a:avLst/>
          </a:prstGeom>
          <a:noFill/>
        </p:spPr>
        <p:txBody>
          <a:bodyPr wrap="square" rtlCol="0">
            <a:spAutoFit/>
          </a:bodyPr>
          <a:lstStyle/>
          <a:p>
            <a:pPr algn="ctr"/>
            <a:r>
              <a:rPr lang="en-US" sz="2000" b="1" dirty="0"/>
              <a:t>What do we know of the future?</a:t>
            </a:r>
          </a:p>
          <a:p>
            <a:pPr marL="285750" indent="-285750">
              <a:buFont typeface="Arial" panose="020B0604020202020204" pitchFamily="34" charset="0"/>
              <a:buChar char="•"/>
            </a:pPr>
            <a:r>
              <a:rPr lang="en-US" sz="1600" dirty="0"/>
              <a:t>There is less water and capacity available today compared to 10 years ago………and;</a:t>
            </a:r>
          </a:p>
          <a:p>
            <a:pPr marL="285750" indent="-285750">
              <a:buFont typeface="Arial" panose="020B0604020202020204" pitchFamily="34" charset="0"/>
              <a:buChar char="•"/>
            </a:pPr>
            <a:r>
              <a:rPr lang="en-US" sz="1600" dirty="0"/>
              <a:t>There is less water and capacity projected over the next 10 years than there is today. </a:t>
            </a:r>
          </a:p>
        </p:txBody>
      </p:sp>
      <p:sp>
        <p:nvSpPr>
          <p:cNvPr id="13" name="TextBox 12">
            <a:extLst>
              <a:ext uri="{FF2B5EF4-FFF2-40B4-BE49-F238E27FC236}">
                <a16:creationId xmlns:a16="http://schemas.microsoft.com/office/drawing/2014/main" id="{5B11E842-A835-4F7F-A564-199648C51613}"/>
              </a:ext>
            </a:extLst>
          </p:cNvPr>
          <p:cNvSpPr txBox="1"/>
          <p:nvPr/>
        </p:nvSpPr>
        <p:spPr>
          <a:xfrm>
            <a:off x="47640" y="2896484"/>
            <a:ext cx="3880186" cy="369332"/>
          </a:xfrm>
          <a:prstGeom prst="rect">
            <a:avLst/>
          </a:prstGeom>
          <a:noFill/>
        </p:spPr>
        <p:txBody>
          <a:bodyPr wrap="square" rtlCol="0">
            <a:spAutoFit/>
          </a:bodyPr>
          <a:lstStyle/>
          <a:p>
            <a:pPr algn="ctr"/>
            <a:endParaRPr lang="en-US" b="1" u="sng" dirty="0">
              <a:solidFill>
                <a:srgbClr val="FF0000"/>
              </a:solidFill>
            </a:endParaRPr>
          </a:p>
        </p:txBody>
      </p:sp>
      <p:sp>
        <p:nvSpPr>
          <p:cNvPr id="3" name="TextBox 2">
            <a:extLst>
              <a:ext uri="{FF2B5EF4-FFF2-40B4-BE49-F238E27FC236}">
                <a16:creationId xmlns:a16="http://schemas.microsoft.com/office/drawing/2014/main" id="{6A6413CF-6B17-47D5-A3D4-CDBD5F124E7B}"/>
              </a:ext>
            </a:extLst>
          </p:cNvPr>
          <p:cNvSpPr txBox="1"/>
          <p:nvPr/>
        </p:nvSpPr>
        <p:spPr>
          <a:xfrm>
            <a:off x="313660" y="3896350"/>
            <a:ext cx="3300071" cy="369332"/>
          </a:xfrm>
          <a:prstGeom prst="rect">
            <a:avLst/>
          </a:prstGeom>
          <a:noFill/>
        </p:spPr>
        <p:txBody>
          <a:bodyPr wrap="none" rtlCol="0">
            <a:spAutoFit/>
          </a:bodyPr>
          <a:lstStyle/>
          <a:p>
            <a:r>
              <a:rPr lang="en-US" b="1" u="sng" dirty="0"/>
              <a:t>THERE IS NO NEW LOCAL WATER</a:t>
            </a:r>
          </a:p>
        </p:txBody>
      </p:sp>
      <p:sp>
        <p:nvSpPr>
          <p:cNvPr id="14" name="Rectangle 13"/>
          <p:cNvSpPr/>
          <p:nvPr/>
        </p:nvSpPr>
        <p:spPr>
          <a:xfrm>
            <a:off x="6629400" y="-36553"/>
            <a:ext cx="2506626" cy="861774"/>
          </a:xfrm>
          <a:prstGeom prst="rect">
            <a:avLst/>
          </a:prstGeom>
          <a:solidFill>
            <a:schemeClr val="bg1"/>
          </a:solidFill>
        </p:spPr>
        <p:txBody>
          <a:bodyPr wrap="square">
            <a:spAutoFit/>
          </a:bodyPr>
          <a:lstStyle/>
          <a:p>
            <a:pPr algn="r"/>
            <a:r>
              <a:rPr lang="en-US" sz="1200" i="1" dirty="0">
                <a:solidFill>
                  <a:srgbClr val="FF0000"/>
                </a:solidFill>
                <a:latin typeface="+mj-lt"/>
              </a:rPr>
              <a:t>Red = Fully Appropriated </a:t>
            </a:r>
          </a:p>
          <a:p>
            <a:pPr algn="r"/>
            <a:r>
              <a:rPr lang="en-US" sz="1200" i="1" dirty="0">
                <a:solidFill>
                  <a:schemeClr val="accent5">
                    <a:lumMod val="75000"/>
                  </a:schemeClr>
                </a:solidFill>
                <a:latin typeface="+mj-lt"/>
              </a:rPr>
              <a:t>Light Blue = Seasonally Appropriated</a:t>
            </a:r>
          </a:p>
          <a:p>
            <a:pPr algn="r"/>
            <a:r>
              <a:rPr lang="en-US" sz="1200" i="1" dirty="0">
                <a:solidFill>
                  <a:srgbClr val="002060"/>
                </a:solidFill>
                <a:latin typeface="+mj-lt"/>
              </a:rPr>
              <a:t>Dark Blue = Unappropriated </a:t>
            </a:r>
          </a:p>
          <a:p>
            <a:endParaRPr lang="en-US" sz="1400" i="1" dirty="0">
              <a:latin typeface="+mj-lt"/>
            </a:endParaRPr>
          </a:p>
        </p:txBody>
      </p:sp>
    </p:spTree>
    <p:extLst>
      <p:ext uri="{BB962C8B-B14F-4D97-AF65-F5344CB8AC3E}">
        <p14:creationId xmlns:p14="http://schemas.microsoft.com/office/powerpoint/2010/main" val="20474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4815595"/>
            <a:ext cx="5410200" cy="261610"/>
          </a:xfrm>
          <a:prstGeom prst="rect">
            <a:avLst/>
          </a:prstGeom>
          <a:noFill/>
        </p:spPr>
        <p:txBody>
          <a:bodyPr wrap="square" rtlCol="0">
            <a:spAutoFit/>
          </a:bodyPr>
          <a:lstStyle/>
          <a:p>
            <a:r>
              <a:rPr lang="en-US" sz="1100" dirty="0">
                <a:latin typeface="Myriad Pro" pitchFamily="34" charset="0"/>
              </a:rPr>
              <a:t>Presented by the Water Association of Kern County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47818"/>
            <a:ext cx="914400" cy="1197085"/>
          </a:xfrm>
          <a:prstGeom prst="rect">
            <a:avLst/>
          </a:prstGeom>
        </p:spPr>
      </p:pic>
      <p:sp>
        <p:nvSpPr>
          <p:cNvPr id="14" name="Rectangle 13"/>
          <p:cNvSpPr/>
          <p:nvPr/>
        </p:nvSpPr>
        <p:spPr>
          <a:xfrm>
            <a:off x="0" y="127077"/>
            <a:ext cx="4724400" cy="738664"/>
          </a:xfrm>
          <a:prstGeom prst="rect">
            <a:avLst/>
          </a:prstGeom>
        </p:spPr>
        <p:txBody>
          <a:bodyPr wrap="square">
            <a:spAutoFit/>
          </a:bodyPr>
          <a:lstStyle/>
          <a:p>
            <a:pPr algn="ctr"/>
            <a:r>
              <a:rPr lang="en-US" sz="2800" i="1" dirty="0">
                <a:latin typeface="+mj-lt"/>
              </a:rPr>
              <a:t>CALIFORNIA WATER POLICY</a:t>
            </a:r>
          </a:p>
          <a:p>
            <a:endParaRPr lang="en-US" sz="1400" i="1" dirty="0">
              <a:latin typeface="+mj-lt"/>
            </a:endParaRPr>
          </a:p>
        </p:txBody>
      </p:sp>
      <p:sp>
        <p:nvSpPr>
          <p:cNvPr id="30" name="TextBox 29"/>
          <p:cNvSpPr txBox="1"/>
          <p:nvPr/>
        </p:nvSpPr>
        <p:spPr>
          <a:xfrm>
            <a:off x="24653" y="2031936"/>
            <a:ext cx="4495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Investment in restoring existing and constructing NEW conveyance, is required. </a:t>
            </a:r>
          </a:p>
          <a:p>
            <a:r>
              <a:rPr lang="en-US" dirty="0"/>
              <a:t> </a:t>
            </a:r>
          </a:p>
          <a:p>
            <a:pPr marL="285750" indent="-285750">
              <a:buFont typeface="Arial" panose="020B0604020202020204" pitchFamily="34" charset="0"/>
              <a:buChar char="•"/>
            </a:pPr>
            <a:r>
              <a:rPr lang="en-US" dirty="0"/>
              <a:t>Absent this investment groundwater recharge projects do not create “NEW” water.  They only change the name of the local beneficiary. </a:t>
            </a:r>
          </a:p>
        </p:txBody>
      </p:sp>
      <p:sp>
        <p:nvSpPr>
          <p:cNvPr id="12" name="TextBox 11">
            <a:extLst>
              <a:ext uri="{FF2B5EF4-FFF2-40B4-BE49-F238E27FC236}">
                <a16:creationId xmlns:a16="http://schemas.microsoft.com/office/drawing/2014/main" id="{356867DA-BBA7-4562-B601-5483ABC61164}"/>
              </a:ext>
            </a:extLst>
          </p:cNvPr>
          <p:cNvSpPr txBox="1"/>
          <p:nvPr/>
        </p:nvSpPr>
        <p:spPr>
          <a:xfrm>
            <a:off x="0" y="726413"/>
            <a:ext cx="4724400" cy="1200329"/>
          </a:xfrm>
          <a:prstGeom prst="rect">
            <a:avLst/>
          </a:prstGeom>
          <a:noFill/>
        </p:spPr>
        <p:txBody>
          <a:bodyPr wrap="square" rtlCol="0">
            <a:spAutoFit/>
          </a:bodyPr>
          <a:lstStyle/>
          <a:p>
            <a:pPr algn="ctr"/>
            <a:r>
              <a:rPr lang="en-US" b="1" dirty="0"/>
              <a:t>SGMA calls for “Local Solutions”</a:t>
            </a:r>
          </a:p>
          <a:p>
            <a:pPr marL="285750" indent="-285750">
              <a:buFont typeface="Arial" panose="020B0604020202020204" pitchFamily="34" charset="0"/>
              <a:buChar char="•"/>
            </a:pPr>
            <a:r>
              <a:rPr lang="en-US" dirty="0"/>
              <a:t>Absent a regional approach to enhance imported water supplies, the only realistic local solution is demand reduction. </a:t>
            </a:r>
          </a:p>
        </p:txBody>
      </p:sp>
      <p:pic>
        <p:nvPicPr>
          <p:cNvPr id="13" name="Picture 12">
            <a:extLst>
              <a:ext uri="{FF2B5EF4-FFF2-40B4-BE49-F238E27FC236}">
                <a16:creationId xmlns:a16="http://schemas.microsoft.com/office/drawing/2014/main" id="{A412DCC1-537E-402E-AB2C-32C34FDCE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0"/>
            <a:ext cx="4419600" cy="3604952"/>
          </a:xfrm>
          <a:prstGeom prst="rect">
            <a:avLst/>
          </a:prstGeom>
        </p:spPr>
      </p:pic>
      <p:sp>
        <p:nvSpPr>
          <p:cNvPr id="3" name="TextBox 2">
            <a:extLst>
              <a:ext uri="{FF2B5EF4-FFF2-40B4-BE49-F238E27FC236}">
                <a16:creationId xmlns:a16="http://schemas.microsoft.com/office/drawing/2014/main" id="{425D8813-A6C4-477B-B62F-6CA19F42402F}"/>
              </a:ext>
            </a:extLst>
          </p:cNvPr>
          <p:cNvSpPr txBox="1"/>
          <p:nvPr/>
        </p:nvSpPr>
        <p:spPr>
          <a:xfrm>
            <a:off x="3388" y="4058206"/>
            <a:ext cx="9144000" cy="415498"/>
          </a:xfrm>
          <a:prstGeom prst="rect">
            <a:avLst/>
          </a:prstGeom>
          <a:noFill/>
        </p:spPr>
        <p:txBody>
          <a:bodyPr wrap="square" rtlCol="0">
            <a:spAutoFit/>
          </a:bodyPr>
          <a:lstStyle/>
          <a:p>
            <a:r>
              <a:rPr lang="en-US" sz="2100" b="1" u="sng" dirty="0"/>
              <a:t>San Joaquin Valley Water Blueprint seeks to coordinate valley interests on water</a:t>
            </a:r>
          </a:p>
        </p:txBody>
      </p:sp>
    </p:spTree>
    <p:extLst>
      <p:ext uri="{BB962C8B-B14F-4D97-AF65-F5344CB8AC3E}">
        <p14:creationId xmlns:p14="http://schemas.microsoft.com/office/powerpoint/2010/main" val="118005006"/>
      </p:ext>
    </p:extLst>
  </p:cSld>
  <p:clrMapOvr>
    <a:masterClrMapping/>
  </p:clrMapOvr>
</p:sld>
</file>

<file path=ppt/theme/theme1.xml><?xml version="1.0" encoding="utf-8"?>
<a:theme xmlns:a="http://schemas.openxmlformats.org/drawingml/2006/main" name="water summi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 summit template</Template>
  <TotalTime>170</TotalTime>
  <Words>423</Words>
  <Application>Microsoft Office PowerPoint</Application>
  <PresentationFormat>On-screen Show (16:9)</PresentationFormat>
  <Paragraphs>37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Myriad Pro</vt:lpstr>
      <vt:lpstr>water summit template</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Pandol</dc:creator>
  <cp:lastModifiedBy>Eric Averett</cp:lastModifiedBy>
  <cp:revision>24</cp:revision>
  <dcterms:created xsi:type="dcterms:W3CDTF">2018-01-18T04:46:30Z</dcterms:created>
  <dcterms:modified xsi:type="dcterms:W3CDTF">2020-03-03T03:13:53Z</dcterms:modified>
</cp:coreProperties>
</file>