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4" r:id="rId2"/>
    <p:sldMasterId id="2147483667" r:id="rId3"/>
    <p:sldMasterId id="2147483648" r:id="rId4"/>
  </p:sldMasterIdLst>
  <p:notesMasterIdLst>
    <p:notesMasterId r:id="rId21"/>
  </p:notesMasterIdLst>
  <p:sldIdLst>
    <p:sldId id="275" r:id="rId5"/>
    <p:sldId id="260" r:id="rId6"/>
    <p:sldId id="256" r:id="rId7"/>
    <p:sldId id="259" r:id="rId8"/>
    <p:sldId id="334" r:id="rId9"/>
    <p:sldId id="333" r:id="rId10"/>
    <p:sldId id="336" r:id="rId11"/>
    <p:sldId id="338" r:id="rId12"/>
    <p:sldId id="340" r:id="rId13"/>
    <p:sldId id="341" r:id="rId14"/>
    <p:sldId id="337" r:id="rId15"/>
    <p:sldId id="342" r:id="rId16"/>
    <p:sldId id="261" r:id="rId17"/>
    <p:sldId id="339" r:id="rId18"/>
    <p:sldId id="344" r:id="rId19"/>
    <p:sldId id="278"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6">
          <p15:clr>
            <a:srgbClr val="A4A3A4"/>
          </p15:clr>
        </p15:guide>
        <p15:guide id="2" pos="29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BA91"/>
    <a:srgbClr val="33C2DD"/>
    <a:srgbClr val="0A252F"/>
    <a:srgbClr val="076B91"/>
    <a:srgbClr val="4C4396"/>
    <a:srgbClr val="2E75B5"/>
    <a:srgbClr val="0A32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59" autoAdjust="0"/>
    <p:restoredTop sz="60617" autoAdjust="0"/>
  </p:normalViewPr>
  <p:slideViewPr>
    <p:cSldViewPr snapToGrid="0" snapToObjects="1">
      <p:cViewPr varScale="1">
        <p:scale>
          <a:sx n="94" d="100"/>
          <a:sy n="94" d="100"/>
        </p:scale>
        <p:origin x="1428" y="42"/>
      </p:cViewPr>
      <p:guideLst>
        <p:guide orient="horz" pos="666"/>
        <p:guide pos="294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3FD998-7991-7749-BCA4-14164028582E}" type="datetimeFigureOut">
              <a:rPr lang="en-US" smtClean="0"/>
              <a:t>3/2/2020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276A72-E59E-3649-927D-88372F17EAD6}" type="slidenum">
              <a:rPr lang="en-US" smtClean="0"/>
              <a:t>‹#›</a:t>
            </a:fld>
            <a:endParaRPr lang="en-US"/>
          </a:p>
        </p:txBody>
      </p:sp>
    </p:spTree>
    <p:extLst>
      <p:ext uri="{BB962C8B-B14F-4D97-AF65-F5344CB8AC3E}">
        <p14:creationId xmlns:p14="http://schemas.microsoft.com/office/powerpoint/2010/main" val="415298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There is nothing more important than the health and safety of the communities where the women and men of our industry work, live and raise their families. We are proud to serve as good neighbors and adhere to California’s environmental regulations as we support our state’s energy independence by producing oil that remains in California and provides affordable energy for us all. </a:t>
            </a:r>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3</a:t>
            </a:fld>
            <a:endParaRPr lang="en-US"/>
          </a:p>
        </p:txBody>
      </p:sp>
    </p:spTree>
    <p:extLst>
      <p:ext uri="{BB962C8B-B14F-4D97-AF65-F5344CB8AC3E}">
        <p14:creationId xmlns:p14="http://schemas.microsoft.com/office/powerpoint/2010/main" val="271159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15</a:t>
            </a:fld>
            <a:endParaRPr lang="en-US"/>
          </a:p>
        </p:txBody>
      </p:sp>
    </p:spTree>
    <p:extLst>
      <p:ext uri="{BB962C8B-B14F-4D97-AF65-F5344CB8AC3E}">
        <p14:creationId xmlns:p14="http://schemas.microsoft.com/office/powerpoint/2010/main" val="172772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16</a:t>
            </a:fld>
            <a:endParaRPr lang="en-US"/>
          </a:p>
        </p:txBody>
      </p:sp>
    </p:spTree>
    <p:extLst>
      <p:ext uri="{BB962C8B-B14F-4D97-AF65-F5344CB8AC3E}">
        <p14:creationId xmlns:p14="http://schemas.microsoft.com/office/powerpoint/2010/main" val="301611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276A72-E59E-3649-927D-88372F17EAD6}" type="slidenum">
              <a:rPr lang="en-US" smtClean="0"/>
              <a:t>5</a:t>
            </a:fld>
            <a:endParaRPr lang="en-US"/>
          </a:p>
        </p:txBody>
      </p:sp>
    </p:spTree>
    <p:extLst>
      <p:ext uri="{BB962C8B-B14F-4D97-AF65-F5344CB8AC3E}">
        <p14:creationId xmlns:p14="http://schemas.microsoft.com/office/powerpoint/2010/main" val="402098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6</a:t>
            </a:fld>
            <a:endParaRPr lang="en-US"/>
          </a:p>
        </p:txBody>
      </p:sp>
    </p:spTree>
    <p:extLst>
      <p:ext uri="{BB962C8B-B14F-4D97-AF65-F5344CB8AC3E}">
        <p14:creationId xmlns:p14="http://schemas.microsoft.com/office/powerpoint/2010/main" val="220202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Where utility providers wrestle with power shutoffs, oil and natural gas are key energy sources that Californians can rely on when the electricity grid goes dark.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Every barrel delayed or not produced in this state will only increase imports from more costly foreign sources that do not share our environmental and safety standards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meet California’s energy demand, $67 million is leaving the state EACH day – that’s $24.4 billion per year.</a:t>
            </a:r>
          </a:p>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7</a:t>
            </a:fld>
            <a:endParaRPr lang="en-US"/>
          </a:p>
        </p:txBody>
      </p:sp>
    </p:spTree>
    <p:extLst>
      <p:ext uri="{BB962C8B-B14F-4D97-AF65-F5344CB8AC3E}">
        <p14:creationId xmlns:p14="http://schemas.microsoft.com/office/powerpoint/2010/main" val="361992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u="none" strike="noStrike" kern="1200" dirty="0">
                <a:solidFill>
                  <a:schemeClr val="tx1"/>
                </a:solidFill>
                <a:effectLst/>
                <a:latin typeface="+mn-lt"/>
                <a:ea typeface="+mn-ea"/>
                <a:cs typeface="+mn-cs"/>
              </a:rPr>
              <a:t>Water that is brought to the surface when oil is extracted from the ground, often referred to as “produced water,” is water that is held in oil-bearing geologic formations, separate from groundwater. This water has been trapped and sealed underground for millions of years until it is brought to the surface along with oil and gas. It is an untapped resource that can help us meet our water needs both now and in the future.</a:t>
            </a:r>
          </a:p>
          <a:p>
            <a:pPr fontAlgn="base"/>
            <a:r>
              <a:rPr lang="en-US" sz="1200" b="0" u="none" strike="noStrike" kern="1200" dirty="0">
                <a:solidFill>
                  <a:schemeClr val="tx1"/>
                </a:solidFill>
                <a:effectLst/>
                <a:latin typeface="+mn-lt"/>
                <a:ea typeface="+mn-ea"/>
                <a:cs typeface="+mn-cs"/>
              </a:rPr>
              <a:t>When oil is extracted from the ground an average of 15 barrels of water are brought to the surface for each barrel of oil. Most of this water is put back into the geological formation from which it came. But technology and our need to find new sources of water are enabling us to process and treat this water, making hundreds of millions of gallons available for beneficial reuse.</a:t>
            </a:r>
          </a:p>
          <a:p>
            <a:pPr fontAlgn="base"/>
            <a:r>
              <a:rPr lang="en-US" sz="1200" b="0" u="none" strike="noStrike" kern="1200" dirty="0">
                <a:solidFill>
                  <a:schemeClr val="tx1"/>
                </a:solidFill>
                <a:effectLst/>
                <a:latin typeface="+mn-lt"/>
                <a:ea typeface="+mn-ea"/>
                <a:cs typeface="+mn-cs"/>
              </a:rPr>
              <a:t>Produced water is not wastewater. It also has nothing to do with well stimulation techniques like hydraulic fracturing. Some of this water is pure enough to be used immediately for agricultural purposes, though most is treated and blended with other water before use.</a:t>
            </a:r>
          </a:p>
          <a:p>
            <a:pPr fontAlgn="base"/>
            <a:r>
              <a:rPr lang="en-US" sz="1200" b="0" u="none" strike="noStrike" kern="1200" dirty="0">
                <a:solidFill>
                  <a:schemeClr val="tx1"/>
                </a:solidFill>
                <a:effectLst/>
                <a:latin typeface="+mn-lt"/>
                <a:ea typeface="+mn-ea"/>
                <a:cs typeface="+mn-cs"/>
              </a:rPr>
              <a:t>Water and oil are brought to the surface together as part of the oil and gas production process. At the surface, water and oil proceed through facilities designed to separate them. This begins in a series of tanks, where gravity naturally removes oil from water and vice versa. Not unlike the ingredients in a bottle of Italian dressing that has been sitting a while, the oil and water naturally separate.</a:t>
            </a:r>
          </a:p>
          <a:p>
            <a:pPr fontAlgn="base"/>
            <a:r>
              <a:rPr lang="en-US" sz="1200" b="0" u="none" strike="noStrike" kern="1200" dirty="0">
                <a:solidFill>
                  <a:schemeClr val="tx1"/>
                </a:solidFill>
                <a:effectLst/>
                <a:latin typeface="+mn-lt"/>
                <a:ea typeface="+mn-ea"/>
                <a:cs typeface="+mn-cs"/>
              </a:rPr>
              <a:t>After gravity has done its job, produced water is further processed before finding an end use. The water travels through “depurators”—long, cylindrical vessels—where bubbles of air and skimming paddles further filter the water and remove smaller particles of oil and other solids. In some cases, the water flows through additional filtering tanks which absorb any microscopic remnants of oil.</a:t>
            </a:r>
          </a:p>
          <a:p>
            <a:pPr fontAlgn="base"/>
            <a:r>
              <a:rPr lang="en-US" sz="1200" b="0" u="none" strike="noStrike" kern="1200" dirty="0">
                <a:solidFill>
                  <a:schemeClr val="tx1"/>
                </a:solidFill>
                <a:effectLst/>
                <a:latin typeface="+mn-lt"/>
                <a:ea typeface="+mn-ea"/>
                <a:cs typeface="+mn-cs"/>
              </a:rPr>
              <a:t>Depending on the salts and other minerals in the water, produced water sometimes requires additional treatment. Finally, it is often blended with other water sources before it can be used.</a:t>
            </a:r>
          </a:p>
          <a:p>
            <a:pPr fontAlgn="base"/>
            <a:endParaRPr lang="en-US" sz="1200" b="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8</a:t>
            </a:fld>
            <a:endParaRPr lang="en-US"/>
          </a:p>
        </p:txBody>
      </p:sp>
    </p:spTree>
    <p:extLst>
      <p:ext uri="{BB962C8B-B14F-4D97-AF65-F5344CB8AC3E}">
        <p14:creationId xmlns:p14="http://schemas.microsoft.com/office/powerpoint/2010/main" val="20565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Industry cooperated with the Food Safety Panel created by the Central Valley Regional Water Quality Control Board to evaluate the use of treated, produced formation water to irrigate crops by providing the information requested to document the quality of the water.  According to the Draft Final Report prepared by the Regional Board’s consultant in consultation with the Food Safety Panel after a multi-year independent technical review, there is no statistical evidence of a difference in the detected chemicals between crops irrigated with produced water as part of the irrigation water, and those crops irrigated strictly with other local sources of irrigation water.  This conclusion provides for the continuation of the use of an alternative water source in this drought-plagued region for the benefit of our communities.   </a:t>
            </a:r>
          </a:p>
          <a:p>
            <a:endParaRPr lang="en-US" sz="1200" kern="1200" dirty="0">
              <a:solidFill>
                <a:schemeClr val="tx1"/>
              </a:solidFill>
              <a:effectLst/>
              <a:latin typeface="+mn-lt"/>
              <a:ea typeface="+mn-ea"/>
              <a:cs typeface="+mn-cs"/>
            </a:endParaRPr>
          </a:p>
          <a:p>
            <a:r>
              <a:rPr lang="en-US" sz="1200" b="0" u="none" strike="noStrike" kern="1200" dirty="0">
                <a:solidFill>
                  <a:schemeClr val="tx1"/>
                </a:solidFill>
                <a:effectLst/>
                <a:latin typeface="+mn-lt"/>
                <a:ea typeface="+mn-ea"/>
                <a:cs typeface="+mn-cs"/>
              </a:rPr>
              <a:t>Without the use of produced water, businesses and jobs in the state would be put at risk.</a:t>
            </a:r>
          </a:p>
          <a:p>
            <a:endParaRPr lang="en-US" sz="1200" b="0" u="none" strike="noStrike" kern="1200" dirty="0">
              <a:solidFill>
                <a:schemeClr val="tx1"/>
              </a:solidFill>
              <a:effectLst/>
              <a:latin typeface="+mn-lt"/>
              <a:ea typeface="+mn-ea"/>
              <a:cs typeface="+mn-cs"/>
            </a:endParaRPr>
          </a:p>
          <a:p>
            <a:r>
              <a:rPr lang="en-US" sz="1200" b="0" u="none" strike="noStrike" kern="1200" dirty="0">
                <a:solidFill>
                  <a:schemeClr val="tx1"/>
                </a:solidFill>
                <a:effectLst/>
                <a:latin typeface="+mn-lt"/>
                <a:ea typeface="+mn-ea"/>
                <a:cs typeface="+mn-cs"/>
              </a:rPr>
              <a:t>Substantial Federal and State permitting and regulatory compliance are ongoing in this space.</a:t>
            </a:r>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9</a:t>
            </a:fld>
            <a:endParaRPr lang="en-US"/>
          </a:p>
        </p:txBody>
      </p:sp>
    </p:spTree>
    <p:extLst>
      <p:ext uri="{BB962C8B-B14F-4D97-AF65-F5344CB8AC3E}">
        <p14:creationId xmlns:p14="http://schemas.microsoft.com/office/powerpoint/2010/main" val="51422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latin typeface="Calibri" panose="020F0502020204030204" pitchFamily="34" charset="0"/>
                <a:cs typeface="Calibri" panose="020F0502020204030204" pitchFamily="34" charset="0"/>
              </a:rPr>
              <a:t>Well Stimulation Treatment (WST) Permits: </a:t>
            </a:r>
            <a:r>
              <a:rPr lang="en-US" dirty="0">
                <a:latin typeface="Calibri" panose="020F0502020204030204" pitchFamily="34" charset="0"/>
                <a:cs typeface="Calibri" panose="020F0502020204030204" pitchFamily="34" charset="0"/>
              </a:rPr>
              <a:t>WSPA member companies continue to wait for permits to be approved, which were deemed complete by </a:t>
            </a:r>
            <a:r>
              <a:rPr lang="en-US" dirty="0" err="1">
                <a:latin typeface="Calibri" panose="020F0502020204030204" pitchFamily="34" charset="0"/>
                <a:cs typeface="Calibri" panose="020F0502020204030204" pitchFamily="34" charset="0"/>
              </a:rPr>
              <a:t>CalGEM</a:t>
            </a:r>
            <a:r>
              <a:rPr lang="en-US" dirty="0">
                <a:latin typeface="Calibri" panose="020F0502020204030204" pitchFamily="34" charset="0"/>
                <a:cs typeface="Calibri" panose="020F0502020204030204" pitchFamily="34" charset="0"/>
              </a:rPr>
              <a:t> in May 2019.</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Cyclic Steam: </a:t>
            </a:r>
            <a:r>
              <a:rPr lang="en-US" dirty="0">
                <a:latin typeface="Calibri" panose="020F0502020204030204" pitchFamily="34" charset="0"/>
                <a:cs typeface="Calibri" panose="020F0502020204030204" pitchFamily="34" charset="0"/>
              </a:rPr>
              <a:t>In certain sites, this technique inserts high-pressure steam into a well to extract oil. These permits are currently undergoing additional review, which we welcome, but request regulatory certainty in this new process. Delayed permits have already cost jobs and local revenue. </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Setbacks: </a:t>
            </a:r>
            <a:r>
              <a:rPr lang="en-US" dirty="0">
                <a:latin typeface="Calibri" panose="020F0502020204030204" pitchFamily="34" charset="0"/>
                <a:cs typeface="Calibri" panose="020F0502020204030204" pitchFamily="34" charset="0"/>
              </a:rPr>
              <a:t>AB 345, by Assemblymember Muratsuchi, leap frogs an existing regulatory process currently underway at </a:t>
            </a:r>
            <a:r>
              <a:rPr lang="en-US" dirty="0" err="1">
                <a:latin typeface="Calibri" panose="020F0502020204030204" pitchFamily="34" charset="0"/>
                <a:cs typeface="Calibri" panose="020F0502020204030204" pitchFamily="34" charset="0"/>
              </a:rPr>
              <a:t>CalGEM</a:t>
            </a:r>
            <a:r>
              <a:rPr lang="en-US" dirty="0">
                <a:latin typeface="Calibri" panose="020F0502020204030204" pitchFamily="34" charset="0"/>
                <a:cs typeface="Calibri" panose="020F0502020204030204" pitchFamily="34" charset="0"/>
              </a:rPr>
              <a:t>. Through science and data, </a:t>
            </a:r>
            <a:r>
              <a:rPr lang="en-US" dirty="0" err="1">
                <a:latin typeface="Calibri" panose="020F0502020204030204" pitchFamily="34" charset="0"/>
                <a:cs typeface="Calibri" panose="020F0502020204030204" pitchFamily="34" charset="0"/>
              </a:rPr>
              <a:t>CalGEM</a:t>
            </a:r>
            <a:r>
              <a:rPr lang="en-US" dirty="0">
                <a:latin typeface="Calibri" panose="020F0502020204030204" pitchFamily="34" charset="0"/>
                <a:cs typeface="Calibri" panose="020F0502020204030204" pitchFamily="34" charset="0"/>
              </a:rPr>
              <a:t> will determine if a setback is necessary. AB 345 arbitrarily assumes a setback is warranted; eliminating the role for science in the regulatory process.</a:t>
            </a:r>
          </a:p>
          <a:p>
            <a:endParaRPr lang="en-US" dirty="0"/>
          </a:p>
          <a:p>
            <a:r>
              <a:rPr lang="en-US" dirty="0"/>
              <a:t>Delaying WST permits, pursuing unnecessary studies and proposing oil and gas well setbacks are essentially bans on production that have detrimental effects on our ability to provide safe, reliable, affordable energy in California.</a:t>
            </a:r>
          </a:p>
          <a:p>
            <a:endParaRPr lang="en-US" dirty="0"/>
          </a:p>
          <a:p>
            <a:r>
              <a:rPr lang="en-US" dirty="0"/>
              <a:t>Impact of Bans</a:t>
            </a:r>
          </a:p>
          <a:p>
            <a:endParaRPr lang="en-US" dirty="0"/>
          </a:p>
          <a:p>
            <a:r>
              <a:rPr lang="en-US" dirty="0"/>
              <a:t>State production bans mean the loss of the livelihoods for hundreds of thousands of Californians. There is no such thing as a “just” transition for a family uprooted from their community or forced out of a career. </a:t>
            </a:r>
          </a:p>
          <a:p>
            <a:r>
              <a:rPr lang="en-US" dirty="0"/>
              <a:t>The state is an energy island, and an in-state production ban will only mean increased imports from foreign countries, and a potential limiting of consumer access to fuel.*</a:t>
            </a:r>
          </a:p>
        </p:txBody>
      </p:sp>
      <p:sp>
        <p:nvSpPr>
          <p:cNvPr id="4" name="Slide Number Placeholder 3"/>
          <p:cNvSpPr>
            <a:spLocks noGrp="1"/>
          </p:cNvSpPr>
          <p:nvPr>
            <p:ph type="sldNum" sz="quarter" idx="5"/>
          </p:nvPr>
        </p:nvSpPr>
        <p:spPr/>
        <p:txBody>
          <a:bodyPr/>
          <a:lstStyle/>
          <a:p>
            <a:fld id="{D2276A72-E59E-3649-927D-88372F17EAD6}" type="slidenum">
              <a:rPr lang="en-US" smtClean="0"/>
              <a:t>11</a:t>
            </a:fld>
            <a:endParaRPr lang="en-US"/>
          </a:p>
        </p:txBody>
      </p:sp>
    </p:spTree>
    <p:extLst>
      <p:ext uri="{BB962C8B-B14F-4D97-AF65-F5344CB8AC3E}">
        <p14:creationId xmlns:p14="http://schemas.microsoft.com/office/powerpoint/2010/main" val="83675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of energy is at a tipping point- our people, our planet, and our shared prosperity are at stake. </a:t>
            </a:r>
          </a:p>
          <a:p>
            <a:endParaRPr lang="en-US" dirty="0"/>
          </a:p>
          <a:p>
            <a:r>
              <a:rPr lang="en-US" dirty="0"/>
              <a:t>It’s time to remember that even if we don’t share the same politics, we all share the same future. </a:t>
            </a:r>
          </a:p>
          <a:p>
            <a:endParaRPr lang="en-US" dirty="0"/>
          </a:p>
          <a:p>
            <a:r>
              <a:rPr lang="en-US" dirty="0"/>
              <a:t>And the only sustainable way forward is the one we work toward together– starting now. </a:t>
            </a:r>
          </a:p>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13</a:t>
            </a:fld>
            <a:endParaRPr lang="en-US"/>
          </a:p>
        </p:txBody>
      </p:sp>
    </p:spTree>
    <p:extLst>
      <p:ext uri="{BB962C8B-B14F-4D97-AF65-F5344CB8AC3E}">
        <p14:creationId xmlns:p14="http://schemas.microsoft.com/office/powerpoint/2010/main" val="46447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276A72-E59E-3649-927D-88372F17EAD6}" type="slidenum">
              <a:rPr lang="en-US" smtClean="0"/>
              <a:t>14</a:t>
            </a:fld>
            <a:endParaRPr lang="en-US"/>
          </a:p>
        </p:txBody>
      </p:sp>
    </p:spTree>
    <p:extLst>
      <p:ext uri="{BB962C8B-B14F-4D97-AF65-F5344CB8AC3E}">
        <p14:creationId xmlns:p14="http://schemas.microsoft.com/office/powerpoint/2010/main" val="690717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3833" y="1962928"/>
            <a:ext cx="2677472" cy="988127"/>
          </a:xfrm>
          <a:prstGeom prst="rect">
            <a:avLst/>
          </a:prstGeom>
        </p:spPr>
      </p:pic>
    </p:spTree>
    <p:extLst>
      <p:ext uri="{BB962C8B-B14F-4D97-AF65-F5344CB8AC3E}">
        <p14:creationId xmlns:p14="http://schemas.microsoft.com/office/powerpoint/2010/main" val="340538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1">
    <p:bg>
      <p:bgPr>
        <a:gradFill flip="none" rotWithShape="1">
          <a:gsLst>
            <a:gs pos="100000">
              <a:srgbClr val="076B91"/>
            </a:gs>
            <a:gs pos="0">
              <a:srgbClr val="4C4396"/>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ormAutofit/>
          </a:bodyPr>
          <a:lstStyle>
            <a:lvl1pPr algn="l">
              <a:defRPr sz="3600">
                <a:solidFill>
                  <a:schemeClr val="bg1"/>
                </a:solidFill>
                <a:latin typeface="Freightdisp pro semibold"/>
                <a:cs typeface="Freightdisp pro semibold"/>
              </a:defRPr>
            </a:lvl1pPr>
          </a:lstStyle>
          <a:p>
            <a:r>
              <a:rPr lang="en-US" dirty="0"/>
              <a:t>Click to edit Master title style</a:t>
            </a:r>
          </a:p>
        </p:txBody>
      </p:sp>
      <p:sp>
        <p:nvSpPr>
          <p:cNvPr id="3" name="Subtitle 2"/>
          <p:cNvSpPr>
            <a:spLocks noGrp="1"/>
          </p:cNvSpPr>
          <p:nvPr>
            <p:ph type="subTitle" idx="1"/>
          </p:nvPr>
        </p:nvSpPr>
        <p:spPr>
          <a:xfrm>
            <a:off x="685800" y="2914650"/>
            <a:ext cx="7772400" cy="1314450"/>
          </a:xfrm>
        </p:spPr>
        <p:txBody>
          <a:bodyPr/>
          <a:lstStyle>
            <a:lvl1pPr marL="0" indent="0" algn="l">
              <a:buNone/>
              <a:defRPr>
                <a:solidFill>
                  <a:srgbClr val="FFFFFF"/>
                </a:solidFill>
                <a:latin typeface="Proxima Nova Light"/>
                <a:cs typeface="Proxima Nov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WSPA_Final-Logo_Logo-01-Trademark-Black copy 2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654" y="478573"/>
            <a:ext cx="552984" cy="554514"/>
          </a:xfrm>
          <a:prstGeom prst="rect">
            <a:avLst/>
          </a:prstGeom>
        </p:spPr>
      </p:pic>
    </p:spTree>
    <p:extLst>
      <p:ext uri="{BB962C8B-B14F-4D97-AF65-F5344CB8AC3E}">
        <p14:creationId xmlns:p14="http://schemas.microsoft.com/office/powerpoint/2010/main" val="297279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2">
    <p:bg>
      <p:bgPr>
        <a:gradFill flip="none" rotWithShape="1">
          <a:gsLst>
            <a:gs pos="0">
              <a:srgbClr val="33C2DD"/>
            </a:gs>
            <a:gs pos="78000">
              <a:srgbClr val="4C4396"/>
            </a:gs>
          </a:gsLst>
          <a:lin ang="0" scaled="1"/>
          <a:tileRect/>
        </a:gra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597819"/>
            <a:ext cx="7772400" cy="1102519"/>
          </a:xfrm>
        </p:spPr>
        <p:txBody>
          <a:bodyPr>
            <a:normAutofit/>
          </a:bodyPr>
          <a:lstStyle>
            <a:lvl1pPr algn="l">
              <a:defRPr sz="3600">
                <a:solidFill>
                  <a:schemeClr val="bg1"/>
                </a:solidFill>
                <a:latin typeface="Freightdisp pro semibold"/>
                <a:cs typeface="Freightdisp pro semibold"/>
              </a:defRPr>
            </a:lvl1pPr>
          </a:lstStyle>
          <a:p>
            <a:r>
              <a:rPr lang="en-US" dirty="0"/>
              <a:t>Click to edit Master title style</a:t>
            </a:r>
          </a:p>
        </p:txBody>
      </p:sp>
      <p:sp>
        <p:nvSpPr>
          <p:cNvPr id="5" name="Subtitle 2"/>
          <p:cNvSpPr>
            <a:spLocks noGrp="1"/>
          </p:cNvSpPr>
          <p:nvPr>
            <p:ph type="subTitle" idx="1"/>
          </p:nvPr>
        </p:nvSpPr>
        <p:spPr>
          <a:xfrm>
            <a:off x="685800" y="2914650"/>
            <a:ext cx="7772400" cy="1314450"/>
          </a:xfrm>
        </p:spPr>
        <p:txBody>
          <a:bodyPr/>
          <a:lstStyle>
            <a:lvl1pPr marL="0" indent="0" algn="l">
              <a:buNone/>
              <a:defRPr>
                <a:solidFill>
                  <a:srgbClr val="FFFFFF"/>
                </a:solidFill>
                <a:latin typeface="Proxima Nova Light"/>
                <a:cs typeface="Proxima Nov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WSPA_Final-Logo_Logo-01-Trademark-Black copy 2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654" y="478573"/>
            <a:ext cx="552984" cy="554514"/>
          </a:xfrm>
          <a:prstGeom prst="rect">
            <a:avLst/>
          </a:prstGeom>
        </p:spPr>
      </p:pic>
    </p:spTree>
    <p:extLst>
      <p:ext uri="{BB962C8B-B14F-4D97-AF65-F5344CB8AC3E}">
        <p14:creationId xmlns:p14="http://schemas.microsoft.com/office/powerpoint/2010/main" val="45417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3">
    <p:bg>
      <p:bgPr>
        <a:gradFill flip="none" rotWithShape="1">
          <a:gsLst>
            <a:gs pos="0">
              <a:srgbClr val="3ABA91"/>
            </a:gs>
            <a:gs pos="100000">
              <a:srgbClr val="33C2DD"/>
            </a:gs>
          </a:gsLst>
          <a:lin ang="0" scaled="1"/>
          <a:tileRect/>
        </a:gra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597819"/>
            <a:ext cx="7772400" cy="1102519"/>
          </a:xfrm>
        </p:spPr>
        <p:txBody>
          <a:bodyPr>
            <a:normAutofit/>
          </a:bodyPr>
          <a:lstStyle>
            <a:lvl1pPr algn="l">
              <a:defRPr sz="3600">
                <a:solidFill>
                  <a:schemeClr val="bg1"/>
                </a:solidFill>
                <a:latin typeface="Freightdisp pro semibold"/>
                <a:cs typeface="Freightdisp pro semibold"/>
              </a:defRPr>
            </a:lvl1pPr>
          </a:lstStyle>
          <a:p>
            <a:r>
              <a:rPr lang="en-US" dirty="0"/>
              <a:t>Click to edit Master title style</a:t>
            </a:r>
          </a:p>
        </p:txBody>
      </p:sp>
      <p:sp>
        <p:nvSpPr>
          <p:cNvPr id="5" name="Subtitle 2"/>
          <p:cNvSpPr>
            <a:spLocks noGrp="1"/>
          </p:cNvSpPr>
          <p:nvPr>
            <p:ph type="subTitle" idx="1"/>
          </p:nvPr>
        </p:nvSpPr>
        <p:spPr>
          <a:xfrm>
            <a:off x="685800" y="2914650"/>
            <a:ext cx="7772400" cy="1314450"/>
          </a:xfrm>
        </p:spPr>
        <p:txBody>
          <a:bodyPr/>
          <a:lstStyle>
            <a:lvl1pPr marL="0" indent="0" algn="l">
              <a:buNone/>
              <a:defRPr>
                <a:solidFill>
                  <a:srgbClr val="FFFFFF"/>
                </a:solidFill>
                <a:latin typeface="Proxima Nova Light"/>
                <a:cs typeface="Proxima Nov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WSPA_Final-Logo_Logo-01-Trademark-Black copy 2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654" y="478573"/>
            <a:ext cx="552984" cy="554514"/>
          </a:xfrm>
          <a:prstGeom prst="rect">
            <a:avLst/>
          </a:prstGeom>
        </p:spPr>
      </p:pic>
    </p:spTree>
    <p:extLst>
      <p:ext uri="{BB962C8B-B14F-4D97-AF65-F5344CB8AC3E}">
        <p14:creationId xmlns:p14="http://schemas.microsoft.com/office/powerpoint/2010/main" val="454174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4">
    <p:bg>
      <p:bgPr>
        <a:gradFill flip="none" rotWithShape="1">
          <a:gsLst>
            <a:gs pos="0">
              <a:srgbClr val="3ABA91"/>
            </a:gs>
            <a:gs pos="100000">
              <a:srgbClr val="2E75B5"/>
            </a:gs>
          </a:gsLst>
          <a:lin ang="0" scaled="1"/>
          <a:tileRect/>
        </a:gra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597819"/>
            <a:ext cx="7772400" cy="1102519"/>
          </a:xfrm>
        </p:spPr>
        <p:txBody>
          <a:bodyPr>
            <a:normAutofit/>
          </a:bodyPr>
          <a:lstStyle>
            <a:lvl1pPr algn="l">
              <a:defRPr sz="3600">
                <a:solidFill>
                  <a:schemeClr val="bg1"/>
                </a:solidFill>
                <a:latin typeface="Freightdisp pro semibold"/>
                <a:cs typeface="Freightdisp pro semibold"/>
              </a:defRPr>
            </a:lvl1pPr>
          </a:lstStyle>
          <a:p>
            <a:r>
              <a:rPr lang="en-US" dirty="0"/>
              <a:t>Click to edit Master title style</a:t>
            </a:r>
          </a:p>
        </p:txBody>
      </p:sp>
      <p:sp>
        <p:nvSpPr>
          <p:cNvPr id="5" name="Subtitle 2"/>
          <p:cNvSpPr>
            <a:spLocks noGrp="1"/>
          </p:cNvSpPr>
          <p:nvPr>
            <p:ph type="subTitle" idx="1"/>
          </p:nvPr>
        </p:nvSpPr>
        <p:spPr>
          <a:xfrm>
            <a:off x="685800" y="2914650"/>
            <a:ext cx="7772400" cy="1314450"/>
          </a:xfrm>
        </p:spPr>
        <p:txBody>
          <a:bodyPr/>
          <a:lstStyle>
            <a:lvl1pPr marL="0" indent="0" algn="l">
              <a:buNone/>
              <a:defRPr>
                <a:solidFill>
                  <a:srgbClr val="FFFFFF"/>
                </a:solidFill>
                <a:latin typeface="Proxima Nova Light"/>
                <a:cs typeface="Proxima Nov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WSPA_Final-Logo_Logo-01-Trademark-Black copy 2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654" y="478573"/>
            <a:ext cx="552984" cy="554514"/>
          </a:xfrm>
          <a:prstGeom prst="rect">
            <a:avLst/>
          </a:prstGeom>
        </p:spPr>
      </p:pic>
    </p:spTree>
    <p:extLst>
      <p:ext uri="{BB962C8B-B14F-4D97-AF65-F5344CB8AC3E}">
        <p14:creationId xmlns:p14="http://schemas.microsoft.com/office/powerpoint/2010/main" val="454174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448553"/>
            <a:ext cx="8229600" cy="971357"/>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02412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WSPA_Logo-04-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618" y="1955039"/>
            <a:ext cx="2769263" cy="972133"/>
          </a:xfrm>
          <a:prstGeom prst="rect">
            <a:avLst/>
          </a:prstGeom>
        </p:spPr>
      </p:pic>
    </p:spTree>
    <p:extLst>
      <p:ext uri="{BB962C8B-B14F-4D97-AF65-F5344CB8AC3E}">
        <p14:creationId xmlns:p14="http://schemas.microsoft.com/office/powerpoint/2010/main" val="199008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782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3833" y="1962928"/>
            <a:ext cx="2677472" cy="988127"/>
          </a:xfrm>
          <a:prstGeom prst="rect">
            <a:avLst/>
          </a:prstGeom>
        </p:spPr>
      </p:pic>
    </p:spTree>
    <p:extLst>
      <p:ext uri="{BB962C8B-B14F-4D97-AF65-F5344CB8AC3E}">
        <p14:creationId xmlns:p14="http://schemas.microsoft.com/office/powerpoint/2010/main" val="799405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WSPA_Logo-04-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618" y="1955039"/>
            <a:ext cx="2769263" cy="972133"/>
          </a:xfrm>
          <a:prstGeom prst="rect">
            <a:avLst/>
          </a:prstGeom>
        </p:spPr>
      </p:pic>
    </p:spTree>
    <p:extLst>
      <p:ext uri="{BB962C8B-B14F-4D97-AF65-F5344CB8AC3E}">
        <p14:creationId xmlns:p14="http://schemas.microsoft.com/office/powerpoint/2010/main" val="155872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3833" y="1962928"/>
            <a:ext cx="2677472" cy="988127"/>
          </a:xfrm>
          <a:prstGeom prst="rect">
            <a:avLst/>
          </a:prstGeom>
        </p:spPr>
      </p:pic>
    </p:spTree>
    <p:extLst>
      <p:ext uri="{BB962C8B-B14F-4D97-AF65-F5344CB8AC3E}">
        <p14:creationId xmlns:p14="http://schemas.microsoft.com/office/powerpoint/2010/main" val="107966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WSPA_Logo-04-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618" y="1955039"/>
            <a:ext cx="2769263" cy="972133"/>
          </a:xfrm>
          <a:prstGeom prst="rect">
            <a:avLst/>
          </a:prstGeom>
        </p:spPr>
      </p:pic>
    </p:spTree>
    <p:extLst>
      <p:ext uri="{BB962C8B-B14F-4D97-AF65-F5344CB8AC3E}">
        <p14:creationId xmlns:p14="http://schemas.microsoft.com/office/powerpoint/2010/main" val="385250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69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448553"/>
            <a:ext cx="7541098" cy="971357"/>
          </a:xfrm>
          <a:prstGeom prst="rect">
            <a:avLst/>
          </a:prstGeom>
        </p:spPr>
        <p:txBody>
          <a:bodyPr vert="horz" lIns="91440" tIns="45720" rIns="91440" bIns="45720" rtlCol="0" anchor="b">
            <a:normAutofit/>
          </a:bodyPr>
          <a:lstStyle>
            <a:lvl1pPr>
              <a:defRPr sz="3000"/>
            </a:lvl1pPr>
          </a:lstStyle>
          <a:p>
            <a:r>
              <a:rPr lang="en-US" dirty="0"/>
              <a:t>Click to edit Master title style</a:t>
            </a:r>
          </a:p>
        </p:txBody>
      </p:sp>
      <p:sp>
        <p:nvSpPr>
          <p:cNvPr id="8" name="Text Placeholder 2"/>
          <p:cNvSpPr>
            <a:spLocks noGrp="1"/>
          </p:cNvSpPr>
          <p:nvPr>
            <p:ph idx="1"/>
          </p:nvPr>
        </p:nvSpPr>
        <p:spPr>
          <a:xfrm>
            <a:off x="457200" y="1556424"/>
            <a:ext cx="7541098" cy="2788597"/>
          </a:xfrm>
          <a:prstGeom prst="rect">
            <a:avLst/>
          </a:prstGeom>
        </p:spPr>
        <p:txBody>
          <a:bodyPr vert="horz" lIns="91440" tIns="45720" rIns="91440" bIns="45720" rtlCol="0">
            <a:normAutofit/>
          </a:bodyPr>
          <a:lstStyle>
            <a:lvl1pPr>
              <a:defRPr>
                <a:latin typeface="Proxima Nova Light"/>
                <a:cs typeface="Proxima Nova Light"/>
              </a:defRPr>
            </a:lvl1pPr>
            <a:lvl2pPr>
              <a:defRPr>
                <a:latin typeface="Proxima Nova Light"/>
                <a:cs typeface="Proxima Nova Light"/>
              </a:defRPr>
            </a:lvl2pPr>
            <a:lvl3pPr>
              <a:defRPr>
                <a:latin typeface="Proxima Nova Light"/>
                <a:cs typeface="Proxima Nova Light"/>
              </a:defRPr>
            </a:lvl3pPr>
            <a:lvl4pPr>
              <a:defRPr>
                <a:latin typeface="Proxima Nova Light"/>
                <a:cs typeface="Proxima Nova Light"/>
              </a:defRPr>
            </a:lvl4pPr>
            <a:lvl5pPr>
              <a:defRPr>
                <a:latin typeface="Proxima Nova Light"/>
                <a:cs typeface="Proxima Nov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p:cNvCxnSpPr/>
          <p:nvPr userDrawn="1"/>
        </p:nvCxnSpPr>
        <p:spPr>
          <a:xfrm>
            <a:off x="457200" y="4804386"/>
            <a:ext cx="7541098" cy="0"/>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457200" y="4815195"/>
            <a:ext cx="4747098" cy="200055"/>
          </a:xfrm>
          <a:prstGeom prst="rect">
            <a:avLst/>
          </a:prstGeom>
          <a:noFill/>
        </p:spPr>
        <p:txBody>
          <a:bodyPr wrap="square" lIns="0" bIns="0" rtlCol="0">
            <a:spAutoFit/>
          </a:bodyPr>
          <a:lstStyle/>
          <a:p>
            <a:r>
              <a:rPr lang="en-US" sz="1000" dirty="0">
                <a:solidFill>
                  <a:schemeClr val="bg1">
                    <a:lumMod val="65000"/>
                  </a:schemeClr>
                </a:solidFill>
                <a:latin typeface="Proxima Nova Light"/>
                <a:cs typeface="Proxima Nova Light"/>
              </a:rPr>
              <a:t>Western States Petroleum Association</a:t>
            </a:r>
          </a:p>
        </p:txBody>
      </p:sp>
      <p:pic>
        <p:nvPicPr>
          <p:cNvPr id="6" name="Picture 5" descr="WSPA_Final-Logo_Logo-01-Trademark-Color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5766" y="4501744"/>
            <a:ext cx="541034" cy="543030"/>
          </a:xfrm>
          <a:prstGeom prst="rect">
            <a:avLst/>
          </a:prstGeom>
        </p:spPr>
      </p:pic>
    </p:spTree>
    <p:extLst>
      <p:ext uri="{BB962C8B-B14F-4D97-AF65-F5344CB8AC3E}">
        <p14:creationId xmlns:p14="http://schemas.microsoft.com/office/powerpoint/2010/main" val="103158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A9D-06F0-E746-8E2B-BB8492CA7C6F}" type="datetimeFigureOut">
              <a:rPr lang="en-US" smtClean="0"/>
              <a:t>3/2/2020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D98DAEC-4253-2A46-994E-E25F8EE77669}" type="slidenum">
              <a:rPr lang="en-US" smtClean="0"/>
              <a:t>‹#›</a:t>
            </a:fld>
            <a:endParaRPr lang="en-US"/>
          </a:p>
        </p:txBody>
      </p:sp>
      <p:pic>
        <p:nvPicPr>
          <p:cNvPr id="7" name="Picture 6" descr="iStock-987662560.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41" y="-15716"/>
            <a:ext cx="9321231" cy="5243192"/>
          </a:xfrm>
          <a:prstGeom prst="rect">
            <a:avLst/>
          </a:prstGeom>
        </p:spPr>
      </p:pic>
    </p:spTree>
    <p:extLst>
      <p:ext uri="{BB962C8B-B14F-4D97-AF65-F5344CB8AC3E}">
        <p14:creationId xmlns:p14="http://schemas.microsoft.com/office/powerpoint/2010/main" val="11725684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0"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A9D-06F0-E746-8E2B-BB8492CA7C6F}" type="datetimeFigureOut">
              <a:rPr lang="en-US" smtClean="0"/>
              <a:t>3/2/2020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D98DAEC-4253-2A46-994E-E25F8EE77669}" type="slidenum">
              <a:rPr lang="en-US" smtClean="0"/>
              <a:t>‹#›</a:t>
            </a:fld>
            <a:endParaRPr lang="en-US"/>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1" y="-15389"/>
            <a:ext cx="9321231" cy="5242537"/>
          </a:xfrm>
          <a:prstGeom prst="rect">
            <a:avLst/>
          </a:prstGeom>
        </p:spPr>
      </p:pic>
    </p:spTree>
    <p:extLst>
      <p:ext uri="{BB962C8B-B14F-4D97-AF65-F5344CB8AC3E}">
        <p14:creationId xmlns:p14="http://schemas.microsoft.com/office/powerpoint/2010/main" val="760919853"/>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A9D-06F0-E746-8E2B-BB8492CA7C6F}" type="datetimeFigureOut">
              <a:rPr lang="en-US" smtClean="0"/>
              <a:t>3/2/2020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D98DAEC-4253-2A46-994E-E25F8EE77669}" type="slidenum">
              <a:rPr lang="en-US" smtClean="0"/>
              <a:t>‹#›</a:t>
            </a:fld>
            <a:endParaRPr lang="en-US"/>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05" y="-15389"/>
            <a:ext cx="9319159" cy="5242537"/>
          </a:xfrm>
          <a:prstGeom prst="rect">
            <a:avLst/>
          </a:prstGeom>
        </p:spPr>
      </p:pic>
    </p:spTree>
    <p:extLst>
      <p:ext uri="{BB962C8B-B14F-4D97-AF65-F5344CB8AC3E}">
        <p14:creationId xmlns:p14="http://schemas.microsoft.com/office/powerpoint/2010/main" val="2031827712"/>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48553"/>
            <a:ext cx="8229600" cy="9713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91531"/>
            <a:ext cx="8229600" cy="25680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332273"/>
      </p:ext>
    </p:extLst>
  </p:cSld>
  <p:clrMap bg1="lt1" tx1="dk1" bg2="lt2" tx2="dk2" accent1="accent1" accent2="accent2" accent3="accent3" accent4="accent4" accent5="accent5" accent6="accent6" hlink="hlink" folHlink="folHlink"/>
  <p:sldLayoutIdLst>
    <p:sldLayoutId id="2147483655" r:id="rId1"/>
    <p:sldLayoutId id="2147483650" r:id="rId2"/>
    <p:sldLayoutId id="2147483649" r:id="rId3"/>
    <p:sldLayoutId id="2147483656" r:id="rId4"/>
    <p:sldLayoutId id="2147483657" r:id="rId5"/>
    <p:sldLayoutId id="2147483658" r:id="rId6"/>
    <p:sldLayoutId id="2147483654" r:id="rId7"/>
  </p:sldLayoutIdLst>
  <p:txStyles>
    <p:titleStyle>
      <a:lvl1pPr algn="l" defTabSz="457200" rtl="0" eaLnBrk="1" latinLnBrk="0" hangingPunct="1">
        <a:spcBef>
          <a:spcPct val="0"/>
        </a:spcBef>
        <a:buNone/>
        <a:defRPr sz="3200" kern="1200">
          <a:solidFill>
            <a:srgbClr val="0A323E"/>
          </a:solidFill>
          <a:latin typeface="Freightdisp pro bold"/>
          <a:ea typeface="+mj-ea"/>
          <a:cs typeface="Freightdisp pro bold"/>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Proxima Nova regular"/>
          <a:ea typeface="+mn-ea"/>
          <a:cs typeface="Proxima Nova regular"/>
        </a:defRPr>
      </a:lvl1pPr>
      <a:lvl2pPr marL="742950" indent="-285750" algn="l" defTabSz="457200" rtl="0" eaLnBrk="1" latinLnBrk="0" hangingPunct="1">
        <a:spcBef>
          <a:spcPct val="20000"/>
        </a:spcBef>
        <a:buFont typeface="Arial"/>
        <a:buChar char="–"/>
        <a:defRPr sz="1800" kern="1200">
          <a:solidFill>
            <a:schemeClr val="tx1"/>
          </a:solidFill>
          <a:latin typeface="Proxima Nova regular"/>
          <a:ea typeface="+mn-ea"/>
          <a:cs typeface="Proxima Nova regular"/>
        </a:defRPr>
      </a:lvl2pPr>
      <a:lvl3pPr marL="1143000" indent="-228600" algn="l" defTabSz="457200" rtl="0" eaLnBrk="1" latinLnBrk="0" hangingPunct="1">
        <a:spcBef>
          <a:spcPct val="20000"/>
        </a:spcBef>
        <a:buFont typeface="Arial"/>
        <a:buChar char="•"/>
        <a:defRPr sz="1600" kern="1200">
          <a:solidFill>
            <a:schemeClr val="tx1"/>
          </a:solidFill>
          <a:latin typeface="Proxima Nova regular"/>
          <a:ea typeface="+mn-ea"/>
          <a:cs typeface="Proxima Nova regular"/>
        </a:defRPr>
      </a:lvl3pPr>
      <a:lvl4pPr marL="1600200" indent="-228600" algn="l" defTabSz="457200" rtl="0" eaLnBrk="1" latinLnBrk="0" hangingPunct="1">
        <a:spcBef>
          <a:spcPct val="20000"/>
        </a:spcBef>
        <a:buFont typeface="Arial"/>
        <a:buChar char="–"/>
        <a:defRPr sz="1400" kern="1200">
          <a:solidFill>
            <a:schemeClr val="tx1"/>
          </a:solidFill>
          <a:latin typeface="Proxima Nova regular"/>
          <a:ea typeface="+mn-ea"/>
          <a:cs typeface="Proxima Nova regular"/>
        </a:defRPr>
      </a:lvl4pPr>
      <a:lvl5pPr marL="2057400" indent="-228600" algn="l" defTabSz="457200" rtl="0" eaLnBrk="1" latinLnBrk="0" hangingPunct="1">
        <a:spcBef>
          <a:spcPct val="20000"/>
        </a:spcBef>
        <a:buFont typeface="Arial"/>
        <a:buChar char="»"/>
        <a:defRPr sz="1200" kern="1200">
          <a:solidFill>
            <a:schemeClr val="tx1"/>
          </a:solidFill>
          <a:latin typeface="Proxima Nova regular"/>
          <a:ea typeface="+mn-ea"/>
          <a:cs typeface="Proxima Nova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9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BC79-00EC-4BD5-A8EF-1644BD2748E9}"/>
              </a:ext>
            </a:extLst>
          </p:cNvPr>
          <p:cNvSpPr>
            <a:spLocks noGrp="1"/>
          </p:cNvSpPr>
          <p:nvPr>
            <p:ph type="title"/>
          </p:nvPr>
        </p:nvSpPr>
        <p:spPr>
          <a:xfrm>
            <a:off x="421240" y="196836"/>
            <a:ext cx="7541098" cy="971357"/>
          </a:xfrm>
        </p:spPr>
        <p:txBody>
          <a:bodyPr/>
          <a:lstStyle/>
          <a:p>
            <a:r>
              <a:rPr lang="en-US" b="1" dirty="0">
                <a:latin typeface="Times Bold"/>
              </a:rPr>
              <a:t>SGMA and the Oil Industry</a:t>
            </a:r>
          </a:p>
        </p:txBody>
      </p:sp>
      <p:sp>
        <p:nvSpPr>
          <p:cNvPr id="3" name="Content Placeholder 2">
            <a:extLst>
              <a:ext uri="{FF2B5EF4-FFF2-40B4-BE49-F238E27FC236}">
                <a16:creationId xmlns:a16="http://schemas.microsoft.com/office/drawing/2014/main" id="{EB18A293-FEEE-41F2-8E84-26827CB0911F}"/>
              </a:ext>
            </a:extLst>
          </p:cNvPr>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Hydrocarbon formations are not a DW source under SGMA.</a:t>
            </a:r>
          </a:p>
          <a:p>
            <a:r>
              <a:rPr lang="en-US" dirty="0">
                <a:latin typeface="Calibri Light" panose="020F0302020204030204" pitchFamily="34" charset="0"/>
                <a:cs typeface="Calibri Light" panose="020F0302020204030204" pitchFamily="34" charset="0"/>
              </a:rPr>
              <a:t>Ongoing support of KGA on SGMA GSP development/implementation.</a:t>
            </a:r>
          </a:p>
          <a:p>
            <a:r>
              <a:rPr lang="en-US" dirty="0">
                <a:latin typeface="Calibri Light" panose="020F0302020204030204" pitchFamily="34" charset="0"/>
                <a:cs typeface="Calibri Light" panose="020F0302020204030204" pitchFamily="34" charset="0"/>
              </a:rPr>
              <a:t>Facilitated engagement with DWR and SWRCB to support understanding of oil operations in Tulare Lake Basin.</a:t>
            </a:r>
          </a:p>
          <a:p>
            <a:r>
              <a:rPr lang="en-US" dirty="0">
                <a:latin typeface="Calibri Light" panose="020F0302020204030204" pitchFamily="34" charset="0"/>
                <a:cs typeface="Calibri Light" panose="020F0302020204030204" pitchFamily="34" charset="0"/>
              </a:rPr>
              <a:t>Beneficial reuse of produced water can be a resource as SGMA is implemented.</a:t>
            </a:r>
          </a:p>
        </p:txBody>
      </p:sp>
    </p:spTree>
    <p:extLst>
      <p:ext uri="{BB962C8B-B14F-4D97-AF65-F5344CB8AC3E}">
        <p14:creationId xmlns:p14="http://schemas.microsoft.com/office/powerpoint/2010/main" val="330351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1F004-905C-47BA-936A-FF6278A2C067}"/>
              </a:ext>
            </a:extLst>
          </p:cNvPr>
          <p:cNvSpPr>
            <a:spLocks noGrp="1"/>
          </p:cNvSpPr>
          <p:nvPr>
            <p:ph type="title"/>
          </p:nvPr>
        </p:nvSpPr>
        <p:spPr>
          <a:xfrm>
            <a:off x="457200" y="201973"/>
            <a:ext cx="7541098" cy="971357"/>
          </a:xfrm>
        </p:spPr>
        <p:txBody>
          <a:bodyPr/>
          <a:lstStyle/>
          <a:p>
            <a:r>
              <a:rPr lang="en-US" b="1" dirty="0">
                <a:latin typeface="Times Bold"/>
              </a:rPr>
              <a:t>Top Production Issues and What's at Stake</a:t>
            </a:r>
          </a:p>
        </p:txBody>
      </p:sp>
      <p:sp>
        <p:nvSpPr>
          <p:cNvPr id="4" name="Content Placeholder 3">
            <a:extLst>
              <a:ext uri="{FF2B5EF4-FFF2-40B4-BE49-F238E27FC236}">
                <a16:creationId xmlns:a16="http://schemas.microsoft.com/office/drawing/2014/main" id="{E8F19DE0-2773-411F-B5AD-13757AE67877}"/>
              </a:ext>
            </a:extLst>
          </p:cNvPr>
          <p:cNvSpPr>
            <a:spLocks noGrp="1"/>
          </p:cNvSpPr>
          <p:nvPr>
            <p:ph idx="1"/>
          </p:nvPr>
        </p:nvSpPr>
        <p:spPr>
          <a:xfrm>
            <a:off x="436652" y="2532995"/>
            <a:ext cx="2583949" cy="2788597"/>
          </a:xfrm>
        </p:spPr>
        <p:txBody>
          <a:bodyPr>
            <a:normAutofit/>
          </a:bodyPr>
          <a:lstStyle/>
          <a:p>
            <a:r>
              <a:rPr lang="en-US" sz="1600" dirty="0">
                <a:latin typeface="Arial" panose="020B0604020202020204" pitchFamily="34" charset="0"/>
                <a:cs typeface="Arial" panose="020B0604020202020204" pitchFamily="34" charset="0"/>
              </a:rPr>
              <a:t>Well Stimulation Treatment (WST) Permits</a:t>
            </a:r>
          </a:p>
          <a:p>
            <a:r>
              <a:rPr lang="en-US" sz="1600" dirty="0">
                <a:latin typeface="Arial" panose="020B0604020202020204" pitchFamily="34" charset="0"/>
                <a:cs typeface="Arial" panose="020B0604020202020204" pitchFamily="34" charset="0"/>
              </a:rPr>
              <a:t>Cyclic Steam</a:t>
            </a:r>
          </a:p>
          <a:p>
            <a:r>
              <a:rPr lang="en-US" sz="1600" dirty="0">
                <a:latin typeface="Arial" panose="020B0604020202020204" pitchFamily="34" charset="0"/>
                <a:cs typeface="Arial" panose="020B0604020202020204" pitchFamily="34" charset="0"/>
              </a:rPr>
              <a:t>Setbacks - AB 345 by Assemblymember Muratsuchi</a:t>
            </a:r>
          </a:p>
        </p:txBody>
      </p:sp>
      <p:pic>
        <p:nvPicPr>
          <p:cNvPr id="5" name="Picture 4">
            <a:extLst>
              <a:ext uri="{FF2B5EF4-FFF2-40B4-BE49-F238E27FC236}">
                <a16:creationId xmlns:a16="http://schemas.microsoft.com/office/drawing/2014/main" id="{965EFA5D-A6D6-463F-AA9B-AA9B61DF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21" y="1173330"/>
            <a:ext cx="1458930" cy="1458930"/>
          </a:xfrm>
          <a:prstGeom prst="rect">
            <a:avLst/>
          </a:prstGeom>
        </p:spPr>
      </p:pic>
      <p:pic>
        <p:nvPicPr>
          <p:cNvPr id="11" name="Picture 10">
            <a:extLst>
              <a:ext uri="{FF2B5EF4-FFF2-40B4-BE49-F238E27FC236}">
                <a16:creationId xmlns:a16="http://schemas.microsoft.com/office/drawing/2014/main" id="{A3C3CFD9-D0F3-4641-B239-41FE3DFCC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304" y="3500643"/>
            <a:ext cx="1213970" cy="1210943"/>
          </a:xfrm>
          <a:prstGeom prst="rect">
            <a:avLst/>
          </a:prstGeom>
        </p:spPr>
      </p:pic>
      <p:cxnSp>
        <p:nvCxnSpPr>
          <p:cNvPr id="12" name="Straight Connector 11">
            <a:extLst>
              <a:ext uri="{FF2B5EF4-FFF2-40B4-BE49-F238E27FC236}">
                <a16:creationId xmlns:a16="http://schemas.microsoft.com/office/drawing/2014/main" id="{D69102C3-542A-435E-A7E6-7EDE073D7315}"/>
              </a:ext>
            </a:extLst>
          </p:cNvPr>
          <p:cNvCxnSpPr>
            <a:cxnSpLocks/>
          </p:cNvCxnSpPr>
          <p:nvPr/>
        </p:nvCxnSpPr>
        <p:spPr>
          <a:xfrm>
            <a:off x="3155063" y="1937494"/>
            <a:ext cx="0" cy="2634506"/>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D18C037E-5D6F-4F07-BB40-39DB98DB1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6709" y="2457425"/>
            <a:ext cx="1163161" cy="1166068"/>
          </a:xfrm>
          <a:prstGeom prst="rect">
            <a:avLst/>
          </a:prstGeom>
        </p:spPr>
      </p:pic>
      <p:pic>
        <p:nvPicPr>
          <p:cNvPr id="15" name="Picture 14">
            <a:extLst>
              <a:ext uri="{FF2B5EF4-FFF2-40B4-BE49-F238E27FC236}">
                <a16:creationId xmlns:a16="http://schemas.microsoft.com/office/drawing/2014/main" id="{E9AE653C-52B2-41CA-AA66-1994E136D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2286" y="1431318"/>
            <a:ext cx="1308392" cy="1308392"/>
          </a:xfrm>
          <a:prstGeom prst="rect">
            <a:avLst/>
          </a:prstGeom>
        </p:spPr>
      </p:pic>
      <p:sp>
        <p:nvSpPr>
          <p:cNvPr id="16" name="Rectangle 15">
            <a:extLst>
              <a:ext uri="{FF2B5EF4-FFF2-40B4-BE49-F238E27FC236}">
                <a16:creationId xmlns:a16="http://schemas.microsoft.com/office/drawing/2014/main" id="{48F10C6C-1A69-486D-8E3E-0BA364F4AC59}"/>
              </a:ext>
            </a:extLst>
          </p:cNvPr>
          <p:cNvSpPr/>
          <p:nvPr/>
        </p:nvSpPr>
        <p:spPr>
          <a:xfrm>
            <a:off x="4720678" y="1648420"/>
            <a:ext cx="4572000" cy="892552"/>
          </a:xfrm>
          <a:prstGeom prst="rect">
            <a:avLst/>
          </a:prstGeom>
        </p:spPr>
        <p:txBody>
          <a:bodyPr>
            <a:spAutoFit/>
          </a:bodyPr>
          <a:lstStyle/>
          <a:p>
            <a:r>
              <a:rPr lang="en-US" sz="2000" b="1" dirty="0">
                <a:solidFill>
                  <a:srgbClr val="3ABA91"/>
                </a:solidFill>
                <a:latin typeface="Arial" panose="020B0604020202020204" pitchFamily="34" charset="0"/>
                <a:cs typeface="Arial" panose="020B0604020202020204" pitchFamily="34" charset="0"/>
              </a:rPr>
              <a:t>$1.7 Billion Lost</a:t>
            </a:r>
          </a:p>
          <a:p>
            <a:r>
              <a:rPr lang="en-US" sz="1600" dirty="0">
                <a:latin typeface="Arial" panose="020B0604020202020204" pitchFamily="34" charset="0"/>
                <a:cs typeface="Arial" panose="020B0604020202020204" pitchFamily="34" charset="0"/>
              </a:rPr>
              <a:t>in tax revenue to schools, public safety             and local governments. </a:t>
            </a:r>
          </a:p>
        </p:txBody>
      </p:sp>
      <p:sp>
        <p:nvSpPr>
          <p:cNvPr id="17" name="Rectangle 16">
            <a:extLst>
              <a:ext uri="{FF2B5EF4-FFF2-40B4-BE49-F238E27FC236}">
                <a16:creationId xmlns:a16="http://schemas.microsoft.com/office/drawing/2014/main" id="{8C21658D-D9CF-45B4-9B1A-1F3161400FA3}"/>
              </a:ext>
            </a:extLst>
          </p:cNvPr>
          <p:cNvSpPr/>
          <p:nvPr/>
        </p:nvSpPr>
        <p:spPr>
          <a:xfrm>
            <a:off x="4720678" y="2737913"/>
            <a:ext cx="4572000" cy="646331"/>
          </a:xfrm>
          <a:prstGeom prst="rect">
            <a:avLst/>
          </a:prstGeom>
        </p:spPr>
        <p:txBody>
          <a:bodyPr>
            <a:spAutoFit/>
          </a:bodyPr>
          <a:lstStyle/>
          <a:p>
            <a:r>
              <a:rPr lang="en-US" sz="2000" b="1" dirty="0">
                <a:solidFill>
                  <a:srgbClr val="3ABA91"/>
                </a:solidFill>
                <a:latin typeface="Arial" panose="020B0604020202020204" pitchFamily="34" charset="0"/>
                <a:cs typeface="Arial" panose="020B0604020202020204" pitchFamily="34" charset="0"/>
              </a:rPr>
              <a:t>55,000 Career Jobs Lost</a:t>
            </a:r>
          </a:p>
          <a:p>
            <a:r>
              <a:rPr lang="en-US" sz="1600" dirty="0">
                <a:latin typeface="Arial" panose="020B0604020202020204" pitchFamily="34" charset="0"/>
                <a:cs typeface="Arial" panose="020B0604020202020204" pitchFamily="34" charset="0"/>
              </a:rPr>
              <a:t>Diverse, high-wage jobs</a:t>
            </a:r>
          </a:p>
        </p:txBody>
      </p:sp>
      <p:sp>
        <p:nvSpPr>
          <p:cNvPr id="18" name="Rectangle 17">
            <a:extLst>
              <a:ext uri="{FF2B5EF4-FFF2-40B4-BE49-F238E27FC236}">
                <a16:creationId xmlns:a16="http://schemas.microsoft.com/office/drawing/2014/main" id="{239B00C7-CBCE-4ED7-8FCC-DE4FDB7B2AEB}"/>
              </a:ext>
            </a:extLst>
          </p:cNvPr>
          <p:cNvSpPr/>
          <p:nvPr/>
        </p:nvSpPr>
        <p:spPr>
          <a:xfrm>
            <a:off x="4720678" y="3760578"/>
            <a:ext cx="3036311" cy="707886"/>
          </a:xfrm>
          <a:prstGeom prst="rect">
            <a:avLst/>
          </a:prstGeom>
        </p:spPr>
        <p:txBody>
          <a:bodyPr wrap="square">
            <a:spAutoFit/>
          </a:bodyPr>
          <a:lstStyle/>
          <a:p>
            <a:r>
              <a:rPr lang="en-US" sz="2000" b="1" dirty="0">
                <a:solidFill>
                  <a:srgbClr val="3ABA91"/>
                </a:solidFill>
                <a:latin typeface="Arial" panose="020B0604020202020204" pitchFamily="34" charset="0"/>
                <a:cs typeface="Arial" panose="020B0604020202020204" pitchFamily="34" charset="0"/>
              </a:rPr>
              <a:t>Increased gas prices up to $2.33 per gallon.*</a:t>
            </a:r>
          </a:p>
        </p:txBody>
      </p:sp>
      <p:sp>
        <p:nvSpPr>
          <p:cNvPr id="19" name="Rectangle 18">
            <a:extLst>
              <a:ext uri="{FF2B5EF4-FFF2-40B4-BE49-F238E27FC236}">
                <a16:creationId xmlns:a16="http://schemas.microsoft.com/office/drawing/2014/main" id="{B3C9958C-C6F6-4B7C-B73E-849FC9C42BB4}"/>
              </a:ext>
            </a:extLst>
          </p:cNvPr>
          <p:cNvSpPr/>
          <p:nvPr/>
        </p:nvSpPr>
        <p:spPr>
          <a:xfrm>
            <a:off x="3462391" y="4828688"/>
            <a:ext cx="4572000" cy="200055"/>
          </a:xfrm>
          <a:prstGeom prst="rect">
            <a:avLst/>
          </a:prstGeom>
        </p:spPr>
        <p:txBody>
          <a:bodyPr>
            <a:spAutoFit/>
          </a:bodyPr>
          <a:lstStyle/>
          <a:p>
            <a:r>
              <a:rPr lang="en-US" sz="700" i="1" dirty="0">
                <a:solidFill>
                  <a:srgbClr val="999999"/>
                </a:solidFill>
                <a:latin typeface="Proxima Nova Rg" panose="02000506030000020004" pitchFamily="50" charset="0"/>
              </a:rPr>
              <a:t>*Source: Capitol Matrix—Impact of a Statewide Oil Production Ban on Downstream Petroleum Markets, 2019 </a:t>
            </a:r>
            <a:endParaRPr lang="en-US" sz="1600" dirty="0"/>
          </a:p>
        </p:txBody>
      </p:sp>
    </p:spTree>
    <p:extLst>
      <p:ext uri="{BB962C8B-B14F-4D97-AF65-F5344CB8AC3E}">
        <p14:creationId xmlns:p14="http://schemas.microsoft.com/office/powerpoint/2010/main" val="367500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BC79-00EC-4BD5-A8EF-1644BD2748E9}"/>
              </a:ext>
            </a:extLst>
          </p:cNvPr>
          <p:cNvSpPr>
            <a:spLocks noGrp="1"/>
          </p:cNvSpPr>
          <p:nvPr>
            <p:ph type="title"/>
          </p:nvPr>
        </p:nvSpPr>
        <p:spPr>
          <a:xfrm>
            <a:off x="421240" y="196836"/>
            <a:ext cx="7541098" cy="971357"/>
          </a:xfrm>
        </p:spPr>
        <p:txBody>
          <a:bodyPr>
            <a:normAutofit/>
          </a:bodyPr>
          <a:lstStyle/>
          <a:p>
            <a:r>
              <a:rPr lang="en-US" b="1" dirty="0">
                <a:latin typeface="Times Bold"/>
              </a:rPr>
              <a:t>Community Engagement</a:t>
            </a:r>
          </a:p>
        </p:txBody>
      </p:sp>
      <p:sp>
        <p:nvSpPr>
          <p:cNvPr id="3" name="Content Placeholder 2">
            <a:extLst>
              <a:ext uri="{FF2B5EF4-FFF2-40B4-BE49-F238E27FC236}">
                <a16:creationId xmlns:a16="http://schemas.microsoft.com/office/drawing/2014/main" id="{EB18A293-FEEE-41F2-8E84-26827CB0911F}"/>
              </a:ext>
            </a:extLst>
          </p:cNvPr>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Local Environmental Monitoring</a:t>
            </a:r>
          </a:p>
          <a:p>
            <a:r>
              <a:rPr lang="en-US" dirty="0">
                <a:latin typeface="Calibri Light" panose="020F0302020204030204" pitchFamily="34" charset="0"/>
                <a:cs typeface="Calibri Light" panose="020F0302020204030204" pitchFamily="34" charset="0"/>
              </a:rPr>
              <a:t>Community Emission Reduction Planning</a:t>
            </a:r>
          </a:p>
          <a:p>
            <a:r>
              <a:rPr lang="en-US" dirty="0">
                <a:latin typeface="Calibri Light" panose="020F0302020204030204" pitchFamily="34" charset="0"/>
                <a:cs typeface="Calibri Light" panose="020F0302020204030204" pitchFamily="34" charset="0"/>
              </a:rPr>
              <a:t>STEM Programs</a:t>
            </a:r>
          </a:p>
          <a:p>
            <a:r>
              <a:rPr lang="en-US" dirty="0">
                <a:latin typeface="Calibri Light" panose="020F0302020204030204" pitchFamily="34" charset="0"/>
                <a:cs typeface="Calibri Light" panose="020F0302020204030204" pitchFamily="34" charset="0"/>
              </a:rPr>
              <a:t>Energy Efficiency Programs</a:t>
            </a:r>
          </a:p>
          <a:p>
            <a:r>
              <a:rPr lang="en-US" dirty="0">
                <a:latin typeface="Calibri Light" panose="020F0302020204030204" pitchFamily="34" charset="0"/>
                <a:cs typeface="Calibri Light" panose="020F0302020204030204" pitchFamily="34" charset="0"/>
              </a:rPr>
              <a:t>Education and Vocational Training</a:t>
            </a:r>
          </a:p>
          <a:p>
            <a:r>
              <a:rPr lang="en-US" dirty="0">
                <a:latin typeface="Calibri Light" panose="020F0302020204030204" pitchFamily="34" charset="0"/>
                <a:cs typeface="Calibri Light" panose="020F0302020204030204" pitchFamily="34" charset="0"/>
              </a:rPr>
              <a:t>Scholarships</a:t>
            </a:r>
          </a:p>
        </p:txBody>
      </p:sp>
    </p:spTree>
    <p:extLst>
      <p:ext uri="{BB962C8B-B14F-4D97-AF65-F5344CB8AC3E}">
        <p14:creationId xmlns:p14="http://schemas.microsoft.com/office/powerpoint/2010/main" val="342157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Times Bold"/>
                <a:cs typeface="Times Bold"/>
              </a:rPr>
              <a:t>We Must Stand Together</a:t>
            </a:r>
            <a:endParaRPr lang="en-US" b="1" dirty="0"/>
          </a:p>
        </p:txBody>
      </p:sp>
      <p:sp>
        <p:nvSpPr>
          <p:cNvPr id="5" name="Subtitle 2"/>
          <p:cNvSpPr>
            <a:spLocks noGrp="1"/>
          </p:cNvSpPr>
          <p:nvPr>
            <p:ph type="subTitle" idx="1"/>
          </p:nvPr>
        </p:nvSpPr>
        <p:spPr>
          <a:xfrm>
            <a:off x="685800" y="2745334"/>
            <a:ext cx="7772400" cy="1314450"/>
          </a:xfrm>
        </p:spPr>
        <p:txBody>
          <a:bodyPr/>
          <a:lstStyle/>
          <a:p>
            <a:r>
              <a:rPr lang="en-US" dirty="0">
                <a:latin typeface="Calibri Light"/>
                <a:cs typeface="Calibri Light"/>
              </a:rPr>
              <a:t>How to get involved</a:t>
            </a:r>
          </a:p>
        </p:txBody>
      </p:sp>
    </p:spTree>
    <p:extLst>
      <p:ext uri="{BB962C8B-B14F-4D97-AF65-F5344CB8AC3E}">
        <p14:creationId xmlns:p14="http://schemas.microsoft.com/office/powerpoint/2010/main" val="750053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A657-B525-46A8-B587-C7A54ADFE360}"/>
              </a:ext>
            </a:extLst>
          </p:cNvPr>
          <p:cNvSpPr>
            <a:spLocks noGrp="1"/>
          </p:cNvSpPr>
          <p:nvPr>
            <p:ph type="title"/>
          </p:nvPr>
        </p:nvSpPr>
        <p:spPr>
          <a:xfrm>
            <a:off x="457200" y="201973"/>
            <a:ext cx="7541098" cy="971357"/>
          </a:xfrm>
        </p:spPr>
        <p:txBody>
          <a:bodyPr/>
          <a:lstStyle/>
          <a:p>
            <a:r>
              <a:rPr lang="en-US" b="1" dirty="0">
                <a:latin typeface="Times Bold"/>
              </a:rPr>
              <a:t>About WSPA Associates</a:t>
            </a:r>
          </a:p>
        </p:txBody>
      </p:sp>
      <p:sp>
        <p:nvSpPr>
          <p:cNvPr id="3" name="Content Placeholder 2">
            <a:extLst>
              <a:ext uri="{FF2B5EF4-FFF2-40B4-BE49-F238E27FC236}">
                <a16:creationId xmlns:a16="http://schemas.microsoft.com/office/drawing/2014/main" id="{58A49594-EB33-4B3B-9BC8-CDD465AB4E86}"/>
              </a:ext>
            </a:extLst>
          </p:cNvPr>
          <p:cNvSpPr>
            <a:spLocks noGrp="1"/>
          </p:cNvSpPr>
          <p:nvPr>
            <p:ph idx="1"/>
          </p:nvPr>
        </p:nvSpPr>
        <p:spPr>
          <a:xfrm>
            <a:off x="457200" y="1556424"/>
            <a:ext cx="5137079" cy="2788597"/>
          </a:xfrm>
        </p:spPr>
        <p:txBody>
          <a:bodyPr>
            <a:normAutofit fontScale="92500"/>
          </a:bodyPr>
          <a:lstStyle/>
          <a:p>
            <a:r>
              <a:rPr lang="en-US" sz="1800" dirty="0">
                <a:latin typeface="Calibri Light" panose="020F0302020204030204" pitchFamily="34" charset="0"/>
                <a:cs typeface="Calibri Light" panose="020F0302020204030204" pitchFamily="34" charset="0"/>
              </a:rPr>
              <a:t>The WSPA Associates is a voluntary organization of diverse individuals and businesses who furnish goods and services to the petroleum industry.</a:t>
            </a:r>
          </a:p>
          <a:p>
            <a:r>
              <a:rPr lang="en-US" sz="1800" dirty="0">
                <a:latin typeface="Calibri Light" panose="020F0302020204030204" pitchFamily="34" charset="0"/>
                <a:cs typeface="Calibri Light" panose="020F0302020204030204" pitchFamily="34" charset="0"/>
              </a:rPr>
              <a:t>The group actively promotes and supports all aspects of petroleum and natural gas development and operations in the West.</a:t>
            </a:r>
          </a:p>
          <a:p>
            <a:r>
              <a:rPr lang="en-US" sz="1800" dirty="0">
                <a:latin typeface="Calibri Light" panose="020F0302020204030204" pitchFamily="34" charset="0"/>
                <a:cs typeface="Calibri Light" panose="020F0302020204030204" pitchFamily="34" charset="0"/>
              </a:rPr>
              <a:t>By bringing together companies and individuals that have a stake in the petroleum industry, WSPA Associates represent a persuasive force advocating for economic and environmental balance.</a:t>
            </a:r>
          </a:p>
        </p:txBody>
      </p:sp>
      <p:pic>
        <p:nvPicPr>
          <p:cNvPr id="4" name="Content Placeholder 4">
            <a:extLst>
              <a:ext uri="{FF2B5EF4-FFF2-40B4-BE49-F238E27FC236}">
                <a16:creationId xmlns:a16="http://schemas.microsoft.com/office/drawing/2014/main" id="{2300686F-5983-46C2-BE6F-EAC213E20C18}"/>
              </a:ext>
            </a:extLst>
          </p:cNvPr>
          <p:cNvPicPr>
            <a:picLocks noChangeAspect="1"/>
          </p:cNvPicPr>
          <p:nvPr/>
        </p:nvPicPr>
        <p:blipFill rotWithShape="1">
          <a:blip r:embed="rId3">
            <a:extLst>
              <a:ext uri="{28A0092B-C50C-407E-A947-70E740481C1C}">
                <a14:useLocalDpi xmlns:a14="http://schemas.microsoft.com/office/drawing/2010/main" val="0"/>
              </a:ext>
            </a:extLst>
          </a:blip>
          <a:srcRect l="1220" r="6147" b="-4"/>
          <a:stretch/>
        </p:blipFill>
        <p:spPr>
          <a:xfrm>
            <a:off x="5695636" y="1596057"/>
            <a:ext cx="2991163" cy="2518744"/>
          </a:xfrm>
          <a:prstGeom prst="rect">
            <a:avLst/>
          </a:prstGeom>
        </p:spPr>
      </p:pic>
    </p:spTree>
    <p:extLst>
      <p:ext uri="{BB962C8B-B14F-4D97-AF65-F5344CB8AC3E}">
        <p14:creationId xmlns:p14="http://schemas.microsoft.com/office/powerpoint/2010/main" val="1948439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A657-B525-46A8-B587-C7A54ADFE360}"/>
              </a:ext>
            </a:extLst>
          </p:cNvPr>
          <p:cNvSpPr>
            <a:spLocks noGrp="1"/>
          </p:cNvSpPr>
          <p:nvPr>
            <p:ph type="title"/>
          </p:nvPr>
        </p:nvSpPr>
        <p:spPr>
          <a:xfrm>
            <a:off x="457200" y="196836"/>
            <a:ext cx="7541098" cy="971357"/>
          </a:xfrm>
        </p:spPr>
        <p:txBody>
          <a:bodyPr/>
          <a:lstStyle/>
          <a:p>
            <a:r>
              <a:rPr lang="en-US" b="1" dirty="0">
                <a:latin typeface="Times Bold"/>
              </a:rPr>
              <a:t>WSPA Associates Program Benefits</a:t>
            </a:r>
          </a:p>
        </p:txBody>
      </p:sp>
      <p:sp>
        <p:nvSpPr>
          <p:cNvPr id="3" name="Content Placeholder 2">
            <a:extLst>
              <a:ext uri="{FF2B5EF4-FFF2-40B4-BE49-F238E27FC236}">
                <a16:creationId xmlns:a16="http://schemas.microsoft.com/office/drawing/2014/main" id="{58A49594-EB33-4B3B-9BC8-CDD465AB4E86}"/>
              </a:ext>
            </a:extLst>
          </p:cNvPr>
          <p:cNvSpPr>
            <a:spLocks noGrp="1"/>
          </p:cNvSpPr>
          <p:nvPr>
            <p:ph idx="1"/>
          </p:nvPr>
        </p:nvSpPr>
        <p:spPr>
          <a:xfrm>
            <a:off x="457200" y="1556424"/>
            <a:ext cx="7366571" cy="2788597"/>
          </a:xfrm>
        </p:spPr>
        <p:txBody>
          <a:bodyPr>
            <a:noAutofit/>
          </a:bodyPr>
          <a:lstStyle/>
          <a:p>
            <a:r>
              <a:rPr lang="en-US" sz="1800" dirty="0">
                <a:latin typeface="Calibri Light" panose="020F0302020204030204" pitchFamily="34" charset="0"/>
                <a:cs typeface="Calibri Light" panose="020F0302020204030204" pitchFamily="34" charset="0"/>
              </a:rPr>
              <a:t>The WSPA Associates program presents members with a unique opportunity to network and become better acquainted with industry colleagues and others who share a strong commitment to America’s energy future. </a:t>
            </a:r>
          </a:p>
          <a:p>
            <a:r>
              <a:rPr lang="en-US" sz="1800" dirty="0">
                <a:latin typeface="Calibri Light" panose="020F0302020204030204" pitchFamily="34" charset="0"/>
                <a:cs typeface="Calibri Light" panose="020F0302020204030204" pitchFamily="34" charset="0"/>
              </a:rPr>
              <a:t>Network with WSPA member company leaders and decision-makers</a:t>
            </a:r>
          </a:p>
          <a:p>
            <a:r>
              <a:rPr lang="en-US" sz="1800" dirty="0">
                <a:latin typeface="Calibri Light" panose="020F0302020204030204" pitchFamily="34" charset="0"/>
                <a:cs typeface="Calibri Light" panose="020F0302020204030204" pitchFamily="34" charset="0"/>
              </a:rPr>
              <a:t>Associate members also have exclusive access to several special events and sponsorship opportunities throughout the year.</a:t>
            </a:r>
          </a:p>
          <a:p>
            <a:r>
              <a:rPr lang="en-US" sz="1800" dirty="0">
                <a:latin typeface="Calibri Light" panose="020F0302020204030204" pitchFamily="34" charset="0"/>
                <a:cs typeface="Calibri Light" panose="020F0302020204030204" pitchFamily="34" charset="0"/>
              </a:rPr>
              <a:t>All WSPA Associates are listed for industry connections in an easy to use searchable database of Associate members.</a:t>
            </a:r>
          </a:p>
        </p:txBody>
      </p:sp>
    </p:spTree>
    <p:extLst>
      <p:ext uri="{BB962C8B-B14F-4D97-AF65-F5344CB8AC3E}">
        <p14:creationId xmlns:p14="http://schemas.microsoft.com/office/powerpoint/2010/main" val="4272709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868930"/>
            <a:ext cx="7772400" cy="1102519"/>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bg1"/>
                </a:solidFill>
                <a:latin typeface="Freightdisp pro semibold"/>
                <a:ea typeface="+mj-ea"/>
                <a:cs typeface="Freightdisp pro semibold"/>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ysClr val="window" lastClr="FFFFFF"/>
                </a:solidFill>
                <a:effectLst/>
                <a:uLnTx/>
                <a:uFillTx/>
                <a:latin typeface="Times Bold"/>
                <a:ea typeface="+mj-ea"/>
                <a:cs typeface="Times Bold"/>
              </a:rPr>
              <a:t>Thank You.</a:t>
            </a:r>
          </a:p>
        </p:txBody>
      </p:sp>
      <p:sp>
        <p:nvSpPr>
          <p:cNvPr id="3" name="Content Placeholder 2"/>
          <p:cNvSpPr txBox="1">
            <a:spLocks/>
          </p:cNvSpPr>
          <p:nvPr/>
        </p:nvSpPr>
        <p:spPr>
          <a:xfrm>
            <a:off x="685800" y="1971449"/>
            <a:ext cx="7849587" cy="120427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Proxima Nova Light"/>
                <a:ea typeface="+mn-ea"/>
                <a:cs typeface="Proxima Nova Light"/>
              </a:defRPr>
            </a:lvl1pPr>
            <a:lvl2pPr marL="742950" indent="-285750" algn="l" defTabSz="457200" rtl="0" eaLnBrk="1" latinLnBrk="0" hangingPunct="1">
              <a:spcBef>
                <a:spcPct val="20000"/>
              </a:spcBef>
              <a:buFont typeface="Arial"/>
              <a:buChar char="–"/>
              <a:defRPr sz="1800" kern="1200">
                <a:solidFill>
                  <a:schemeClr val="tx1"/>
                </a:solidFill>
                <a:latin typeface="Proxima Nova Light"/>
                <a:ea typeface="+mn-ea"/>
                <a:cs typeface="Proxima Nova Light"/>
              </a:defRPr>
            </a:lvl2pPr>
            <a:lvl3pPr marL="1143000" indent="-228600" algn="l" defTabSz="457200" rtl="0" eaLnBrk="1" latinLnBrk="0" hangingPunct="1">
              <a:spcBef>
                <a:spcPct val="20000"/>
              </a:spcBef>
              <a:buFont typeface="Arial"/>
              <a:buChar char="•"/>
              <a:defRPr sz="1600" kern="1200">
                <a:solidFill>
                  <a:schemeClr val="tx1"/>
                </a:solidFill>
                <a:latin typeface="Proxima Nova Light"/>
                <a:ea typeface="+mn-ea"/>
                <a:cs typeface="Proxima Nova Light"/>
              </a:defRPr>
            </a:lvl3pPr>
            <a:lvl4pPr marL="1600200" indent="-228600" algn="l" defTabSz="457200" rtl="0" eaLnBrk="1" latinLnBrk="0" hangingPunct="1">
              <a:spcBef>
                <a:spcPct val="20000"/>
              </a:spcBef>
              <a:buFont typeface="Arial"/>
              <a:buChar char="–"/>
              <a:defRPr sz="1400" kern="1200">
                <a:solidFill>
                  <a:schemeClr val="tx1"/>
                </a:solidFill>
                <a:latin typeface="Proxima Nova Light"/>
                <a:ea typeface="+mn-ea"/>
                <a:cs typeface="Proxima Nova Light"/>
              </a:defRPr>
            </a:lvl4pPr>
            <a:lvl5pPr marL="2057400" indent="-228600" algn="l" defTabSz="457200" rtl="0" eaLnBrk="1" latinLnBrk="0" hangingPunct="1">
              <a:spcBef>
                <a:spcPct val="20000"/>
              </a:spcBef>
              <a:buFont typeface="Arial"/>
              <a:buChar char="»"/>
              <a:defRPr sz="1200" kern="1200">
                <a:solidFill>
                  <a:schemeClr val="tx1"/>
                </a:solidFill>
                <a:latin typeface="Proxima Nova Light"/>
                <a:ea typeface="+mn-ea"/>
                <a:cs typeface="Proxima Nov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Light"/>
                <a:cs typeface="Calibri Light"/>
              </a:rPr>
              <a:t>Learn more at </a:t>
            </a:r>
            <a:r>
              <a:rPr lang="en-US" dirty="0">
                <a:solidFill>
                  <a:srgbClr val="33C2DD"/>
                </a:solidFill>
                <a:latin typeface="Calibri Light"/>
                <a:cs typeface="Calibri Light"/>
              </a:rPr>
              <a:t>wspa.org</a:t>
            </a:r>
          </a:p>
        </p:txBody>
      </p:sp>
      <p:pic>
        <p:nvPicPr>
          <p:cNvPr id="5" name="Picture 4" descr="WSPA_Logo-04-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80" y="3654804"/>
            <a:ext cx="1930170" cy="677574"/>
          </a:xfrm>
          <a:prstGeom prst="rect">
            <a:avLst/>
          </a:prstGeom>
        </p:spPr>
      </p:pic>
    </p:spTree>
    <p:extLst>
      <p:ext uri="{BB962C8B-B14F-4D97-AF65-F5344CB8AC3E}">
        <p14:creationId xmlns:p14="http://schemas.microsoft.com/office/powerpoint/2010/main" val="2721255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Times Bold"/>
                <a:cs typeface="Times Bold"/>
              </a:rPr>
              <a:t>The State of California’s Oil Industry</a:t>
            </a:r>
          </a:p>
        </p:txBody>
      </p:sp>
      <p:sp>
        <p:nvSpPr>
          <p:cNvPr id="5" name="Subtitle 2"/>
          <p:cNvSpPr>
            <a:spLocks noGrp="1"/>
          </p:cNvSpPr>
          <p:nvPr>
            <p:ph type="subTitle" idx="1"/>
          </p:nvPr>
        </p:nvSpPr>
        <p:spPr>
          <a:xfrm>
            <a:off x="685800" y="2745334"/>
            <a:ext cx="7772400" cy="1684426"/>
          </a:xfrm>
        </p:spPr>
        <p:txBody>
          <a:bodyPr>
            <a:normAutofit lnSpcReduction="10000"/>
          </a:bodyPr>
          <a:lstStyle/>
          <a:p>
            <a:r>
              <a:rPr lang="en-US" dirty="0">
                <a:latin typeface="Calibri Light"/>
                <a:cs typeface="Calibri Light"/>
              </a:rPr>
              <a:t>A look at where we are and what’s ahead</a:t>
            </a:r>
          </a:p>
          <a:p>
            <a:endParaRPr lang="en-US" dirty="0">
              <a:latin typeface="Calibri Light"/>
              <a:cs typeface="Calibri Light"/>
            </a:endParaRPr>
          </a:p>
          <a:p>
            <a:r>
              <a:rPr lang="en-US" sz="1700" dirty="0">
                <a:latin typeface="Calibri Light"/>
                <a:cs typeface="Calibri Light"/>
              </a:rPr>
              <a:t>Presented by Christine Luther Zimmerman, </a:t>
            </a:r>
            <a:r>
              <a:rPr lang="en-US" sz="1700" i="1" dirty="0">
                <a:latin typeface="Calibri Light"/>
                <a:cs typeface="Calibri Light"/>
              </a:rPr>
              <a:t>Senior Geological Engineer,</a:t>
            </a:r>
          </a:p>
          <a:p>
            <a:r>
              <a:rPr lang="en-US" sz="1700" i="1" dirty="0">
                <a:latin typeface="Calibri Light"/>
                <a:cs typeface="Calibri Light"/>
              </a:rPr>
              <a:t>Technical and Regulatory Affairs</a:t>
            </a:r>
          </a:p>
          <a:p>
            <a:r>
              <a:rPr lang="en-US" sz="1700" dirty="0">
                <a:latin typeface="Calibri Light"/>
                <a:cs typeface="Calibri Light"/>
              </a:rPr>
              <a:t>Western States Petroleum Association</a:t>
            </a:r>
          </a:p>
        </p:txBody>
      </p:sp>
    </p:spTree>
    <p:extLst>
      <p:ext uri="{BB962C8B-B14F-4D97-AF65-F5344CB8AC3E}">
        <p14:creationId xmlns:p14="http://schemas.microsoft.com/office/powerpoint/2010/main" val="10992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Bold"/>
                <a:cs typeface="Times Bold"/>
              </a:rPr>
              <a:t>About WSPA</a:t>
            </a:r>
            <a:endParaRPr lang="en-US" b="1" dirty="0"/>
          </a:p>
        </p:txBody>
      </p:sp>
      <p:sp>
        <p:nvSpPr>
          <p:cNvPr id="3" name="Subtitle 2"/>
          <p:cNvSpPr>
            <a:spLocks noGrp="1"/>
          </p:cNvSpPr>
          <p:nvPr>
            <p:ph idx="1"/>
          </p:nvPr>
        </p:nvSpPr>
        <p:spPr/>
        <p:txBody>
          <a:bodyPr/>
          <a:lstStyle/>
          <a:p>
            <a:pPr marL="0" indent="0">
              <a:buNone/>
            </a:pPr>
            <a:r>
              <a:rPr lang="en-US" dirty="0">
                <a:latin typeface="Calibri Light"/>
                <a:cs typeface="Calibri Light"/>
              </a:rPr>
              <a:t>Western States Petroleum Association (WSPA) is a non-profit trade association representing the companies that safely and reliably explore for, produce, refine, transport and market the petroleum and energy products that fuel the five western states of Arizona, California, Nevada, Oregon, and Washington. </a:t>
            </a:r>
          </a:p>
          <a:p>
            <a:pPr marL="0" indent="0">
              <a:buNone/>
            </a:pPr>
            <a:endParaRPr lang="en-US" dirty="0">
              <a:latin typeface="Calibri Light"/>
              <a:cs typeface="Calibri Light"/>
            </a:endParaRPr>
          </a:p>
          <a:p>
            <a:pPr marL="0" indent="0">
              <a:buNone/>
            </a:pPr>
            <a:r>
              <a:rPr lang="en-US" dirty="0">
                <a:latin typeface="Calibri Light"/>
                <a:cs typeface="Calibri Light"/>
              </a:rPr>
              <a:t>We represent 150,000 women and men who have proudly been powering the western states since 1907.</a:t>
            </a:r>
          </a:p>
          <a:p>
            <a:pPr marL="0" indent="0">
              <a:buNone/>
            </a:pPr>
            <a:endParaRPr lang="en-US" dirty="0">
              <a:latin typeface="Calibri Light"/>
              <a:cs typeface="Calibri Light"/>
            </a:endParaRPr>
          </a:p>
        </p:txBody>
      </p:sp>
    </p:spTree>
    <p:extLst>
      <p:ext uri="{BB962C8B-B14F-4D97-AF65-F5344CB8AC3E}">
        <p14:creationId xmlns:p14="http://schemas.microsoft.com/office/powerpoint/2010/main" val="63662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Times Bold"/>
                <a:cs typeface="Times Bold"/>
              </a:rPr>
              <a:t>State of the Industry</a:t>
            </a:r>
            <a:endParaRPr lang="en-US" b="1" dirty="0"/>
          </a:p>
        </p:txBody>
      </p:sp>
      <p:sp>
        <p:nvSpPr>
          <p:cNvPr id="5" name="Subtitle 2"/>
          <p:cNvSpPr txBox="1">
            <a:spLocks/>
          </p:cNvSpPr>
          <p:nvPr/>
        </p:nvSpPr>
        <p:spPr>
          <a:xfrm>
            <a:off x="685800" y="2745334"/>
            <a:ext cx="7772400" cy="131445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rgbClr val="FFFFFF"/>
                </a:solidFill>
                <a:latin typeface="Proxima Nova Light"/>
                <a:ea typeface="+mn-ea"/>
                <a:cs typeface="Proxima Nova Light"/>
              </a:defRPr>
            </a:lvl1pPr>
            <a:lvl2pPr marL="457200" indent="0" algn="ctr" defTabSz="457200" rtl="0" eaLnBrk="1" latinLnBrk="0" hangingPunct="1">
              <a:spcBef>
                <a:spcPct val="20000"/>
              </a:spcBef>
              <a:buFont typeface="Arial"/>
              <a:buNone/>
              <a:defRPr sz="1800" kern="1200">
                <a:solidFill>
                  <a:schemeClr val="tx1">
                    <a:tint val="75000"/>
                  </a:schemeClr>
                </a:solidFill>
                <a:latin typeface="Proxima Nova regular"/>
                <a:ea typeface="+mn-ea"/>
                <a:cs typeface="Proxima Nova regular"/>
              </a:defRPr>
            </a:lvl2pPr>
            <a:lvl3pPr marL="914400" indent="0" algn="ctr" defTabSz="457200" rtl="0" eaLnBrk="1" latinLnBrk="0" hangingPunct="1">
              <a:spcBef>
                <a:spcPct val="20000"/>
              </a:spcBef>
              <a:buFont typeface="Arial"/>
              <a:buNone/>
              <a:defRPr sz="1600" kern="1200">
                <a:solidFill>
                  <a:schemeClr val="tx1">
                    <a:tint val="75000"/>
                  </a:schemeClr>
                </a:solidFill>
                <a:latin typeface="Proxima Nova regular"/>
                <a:ea typeface="+mn-ea"/>
                <a:cs typeface="Proxima Nova regular"/>
              </a:defRPr>
            </a:lvl3pPr>
            <a:lvl4pPr marL="1371600" indent="0" algn="ctr" defTabSz="457200" rtl="0" eaLnBrk="1" latinLnBrk="0" hangingPunct="1">
              <a:spcBef>
                <a:spcPct val="20000"/>
              </a:spcBef>
              <a:buFont typeface="Arial"/>
              <a:buNone/>
              <a:defRPr sz="1400" kern="1200">
                <a:solidFill>
                  <a:schemeClr val="tx1">
                    <a:tint val="75000"/>
                  </a:schemeClr>
                </a:solidFill>
                <a:latin typeface="Proxima Nova regular"/>
                <a:ea typeface="+mn-ea"/>
                <a:cs typeface="Proxima Nova regular"/>
              </a:defRPr>
            </a:lvl4pPr>
            <a:lvl5pPr marL="1828800" indent="0" algn="ctr" defTabSz="457200" rtl="0" eaLnBrk="1" latinLnBrk="0" hangingPunct="1">
              <a:spcBef>
                <a:spcPct val="20000"/>
              </a:spcBef>
              <a:buFont typeface="Arial"/>
              <a:buNone/>
              <a:defRPr sz="1200" kern="1200">
                <a:solidFill>
                  <a:schemeClr val="tx1">
                    <a:tint val="75000"/>
                  </a:schemeClr>
                </a:solidFill>
                <a:latin typeface="Proxima Nova regular"/>
                <a:ea typeface="+mn-ea"/>
                <a:cs typeface="Proxima Nova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Calibri Light"/>
              <a:cs typeface="Calibri Light"/>
            </a:endParaRPr>
          </a:p>
        </p:txBody>
      </p:sp>
    </p:spTree>
    <p:extLst>
      <p:ext uri="{BB962C8B-B14F-4D97-AF65-F5344CB8AC3E}">
        <p14:creationId xmlns:p14="http://schemas.microsoft.com/office/powerpoint/2010/main" val="363252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54938" y="4344282"/>
            <a:ext cx="1811792" cy="6148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33C2DD"/>
                </a:solidFill>
              </a:rPr>
              <a:t>Economic Development</a:t>
            </a:r>
          </a:p>
        </p:txBody>
      </p:sp>
      <p:sp>
        <p:nvSpPr>
          <p:cNvPr id="12" name="Content Placeholder 2"/>
          <p:cNvSpPr txBox="1">
            <a:spLocks/>
          </p:cNvSpPr>
          <p:nvPr/>
        </p:nvSpPr>
        <p:spPr>
          <a:xfrm>
            <a:off x="2064395" y="4350758"/>
            <a:ext cx="1407638" cy="3841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33C2DD"/>
                </a:solidFill>
              </a:rPr>
              <a:t>Public Safety</a:t>
            </a:r>
          </a:p>
        </p:txBody>
      </p:sp>
      <p:sp>
        <p:nvSpPr>
          <p:cNvPr id="15" name="Content Placeholder 2"/>
          <p:cNvSpPr txBox="1">
            <a:spLocks/>
          </p:cNvSpPr>
          <p:nvPr/>
        </p:nvSpPr>
        <p:spPr>
          <a:xfrm>
            <a:off x="3210810" y="4350759"/>
            <a:ext cx="1413838" cy="3841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33C2DD"/>
                </a:solidFill>
              </a:rPr>
              <a:t>Healthcare</a:t>
            </a:r>
          </a:p>
        </p:txBody>
      </p:sp>
      <p:sp>
        <p:nvSpPr>
          <p:cNvPr id="13" name="Content Placeholder 2">
            <a:extLst>
              <a:ext uri="{FF2B5EF4-FFF2-40B4-BE49-F238E27FC236}">
                <a16:creationId xmlns:a16="http://schemas.microsoft.com/office/drawing/2014/main" id="{2A5A683A-AD02-374C-8FC5-E9C61A0DD531}"/>
              </a:ext>
            </a:extLst>
          </p:cNvPr>
          <p:cNvSpPr txBox="1">
            <a:spLocks/>
          </p:cNvSpPr>
          <p:nvPr/>
        </p:nvSpPr>
        <p:spPr>
          <a:xfrm>
            <a:off x="4327681" y="4350759"/>
            <a:ext cx="1401428" cy="3841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33C2DD"/>
                </a:solidFill>
              </a:rPr>
              <a:t>Education</a:t>
            </a:r>
          </a:p>
        </p:txBody>
      </p:sp>
      <p:sp>
        <p:nvSpPr>
          <p:cNvPr id="16" name="Content Placeholder 2">
            <a:extLst>
              <a:ext uri="{FF2B5EF4-FFF2-40B4-BE49-F238E27FC236}">
                <a16:creationId xmlns:a16="http://schemas.microsoft.com/office/drawing/2014/main" id="{CC87C250-0EA7-3E40-9760-DB58A4AC96D3}"/>
              </a:ext>
            </a:extLst>
          </p:cNvPr>
          <p:cNvSpPr txBox="1">
            <a:spLocks/>
          </p:cNvSpPr>
          <p:nvPr/>
        </p:nvSpPr>
        <p:spPr>
          <a:xfrm>
            <a:off x="5498896" y="4350759"/>
            <a:ext cx="1426255" cy="3841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33C2DD"/>
                </a:solidFill>
              </a:rPr>
              <a:t>Infrastructure</a:t>
            </a:r>
          </a:p>
        </p:txBody>
      </p:sp>
      <p:sp>
        <p:nvSpPr>
          <p:cNvPr id="17" name="Content Placeholder 2">
            <a:extLst>
              <a:ext uri="{FF2B5EF4-FFF2-40B4-BE49-F238E27FC236}">
                <a16:creationId xmlns:a16="http://schemas.microsoft.com/office/drawing/2014/main" id="{B10EA2CF-650D-A745-91BB-4276ABD66008}"/>
              </a:ext>
            </a:extLst>
          </p:cNvPr>
          <p:cNvSpPr txBox="1">
            <a:spLocks/>
          </p:cNvSpPr>
          <p:nvPr/>
        </p:nvSpPr>
        <p:spPr>
          <a:xfrm>
            <a:off x="6716605" y="4350759"/>
            <a:ext cx="1523352" cy="3841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33C2DD"/>
                </a:solidFill>
              </a:rPr>
              <a:t>Transportation</a:t>
            </a:r>
          </a:p>
        </p:txBody>
      </p:sp>
      <p:sp>
        <p:nvSpPr>
          <p:cNvPr id="26" name="TextBox 25">
            <a:extLst>
              <a:ext uri="{FF2B5EF4-FFF2-40B4-BE49-F238E27FC236}">
                <a16:creationId xmlns:a16="http://schemas.microsoft.com/office/drawing/2014/main" id="{B09D901B-3256-B64C-A23D-D7538D601ED4}"/>
              </a:ext>
            </a:extLst>
          </p:cNvPr>
          <p:cNvSpPr txBox="1"/>
          <p:nvPr/>
        </p:nvSpPr>
        <p:spPr>
          <a:xfrm>
            <a:off x="-54868" y="1379241"/>
            <a:ext cx="3414294" cy="1015663"/>
          </a:xfrm>
          <a:prstGeom prst="rect">
            <a:avLst/>
          </a:prstGeom>
          <a:noFill/>
        </p:spPr>
        <p:txBody>
          <a:bodyPr wrap="square" rtlCol="0">
            <a:spAutoFit/>
          </a:bodyPr>
          <a:lstStyle/>
          <a:p>
            <a:pPr algn="r"/>
            <a:r>
              <a:rPr lang="en-US" sz="6000" b="1" dirty="0">
                <a:solidFill>
                  <a:srgbClr val="3ABA91"/>
                </a:solidFill>
                <a:latin typeface="Arial"/>
                <a:cs typeface="Arial"/>
              </a:rPr>
              <a:t>365,970</a:t>
            </a:r>
          </a:p>
        </p:txBody>
      </p:sp>
      <p:sp>
        <p:nvSpPr>
          <p:cNvPr id="27" name="Content Placeholder 2">
            <a:extLst>
              <a:ext uri="{FF2B5EF4-FFF2-40B4-BE49-F238E27FC236}">
                <a16:creationId xmlns:a16="http://schemas.microsoft.com/office/drawing/2014/main" id="{66FC3B11-F770-8F46-9D32-4CD0FD2A8B70}"/>
              </a:ext>
            </a:extLst>
          </p:cNvPr>
          <p:cNvSpPr txBox="1">
            <a:spLocks/>
          </p:cNvSpPr>
          <p:nvPr/>
        </p:nvSpPr>
        <p:spPr>
          <a:xfrm>
            <a:off x="3397351" y="1552673"/>
            <a:ext cx="3344677" cy="6979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Total Jobs </a:t>
            </a:r>
            <a:br>
              <a:rPr lang="en-US" sz="2900" dirty="0">
                <a:solidFill>
                  <a:srgbClr val="3ABA91"/>
                </a:solidFill>
              </a:rPr>
            </a:br>
            <a:r>
              <a:rPr lang="en-US" sz="1200" dirty="0">
                <a:solidFill>
                  <a:srgbClr val="3ABA91"/>
                </a:solidFill>
              </a:rPr>
              <a:t>supported by the oil </a:t>
            </a:r>
            <a:br>
              <a:rPr lang="en-US" sz="1200" dirty="0">
                <a:solidFill>
                  <a:srgbClr val="3ABA91"/>
                </a:solidFill>
              </a:rPr>
            </a:br>
            <a:r>
              <a:rPr lang="en-US" sz="1200" dirty="0">
                <a:solidFill>
                  <a:srgbClr val="3ABA91"/>
                </a:solidFill>
              </a:rPr>
              <a:t>and gas industry.</a:t>
            </a:r>
          </a:p>
        </p:txBody>
      </p:sp>
      <p:sp>
        <p:nvSpPr>
          <p:cNvPr id="29" name="TextBox 28">
            <a:extLst>
              <a:ext uri="{FF2B5EF4-FFF2-40B4-BE49-F238E27FC236}">
                <a16:creationId xmlns:a16="http://schemas.microsoft.com/office/drawing/2014/main" id="{172677BD-7A88-D443-B401-BBC10C84BAAA}"/>
              </a:ext>
            </a:extLst>
          </p:cNvPr>
          <p:cNvSpPr txBox="1"/>
          <p:nvPr/>
        </p:nvSpPr>
        <p:spPr>
          <a:xfrm>
            <a:off x="-54868" y="2693077"/>
            <a:ext cx="3414294" cy="1015663"/>
          </a:xfrm>
          <a:prstGeom prst="rect">
            <a:avLst/>
          </a:prstGeom>
          <a:noFill/>
        </p:spPr>
        <p:txBody>
          <a:bodyPr wrap="square" rtlCol="0">
            <a:spAutoFit/>
          </a:bodyPr>
          <a:lstStyle/>
          <a:p>
            <a:pPr algn="r"/>
            <a:r>
              <a:rPr lang="en-US" sz="6000" b="1" dirty="0">
                <a:solidFill>
                  <a:srgbClr val="3ABA91"/>
                </a:solidFill>
                <a:latin typeface="Arial"/>
                <a:cs typeface="Arial"/>
              </a:rPr>
              <a:t>$21.8B</a:t>
            </a:r>
          </a:p>
        </p:txBody>
      </p:sp>
      <p:sp>
        <p:nvSpPr>
          <p:cNvPr id="31" name="Content Placeholder 2">
            <a:extLst>
              <a:ext uri="{FF2B5EF4-FFF2-40B4-BE49-F238E27FC236}">
                <a16:creationId xmlns:a16="http://schemas.microsoft.com/office/drawing/2014/main" id="{2969AE13-F2CD-5B44-836A-BC36787D4100}"/>
              </a:ext>
            </a:extLst>
          </p:cNvPr>
          <p:cNvSpPr txBox="1">
            <a:spLocks/>
          </p:cNvSpPr>
          <p:nvPr/>
        </p:nvSpPr>
        <p:spPr>
          <a:xfrm>
            <a:off x="3381109" y="2946584"/>
            <a:ext cx="1886634" cy="6979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Tax Revenue </a:t>
            </a:r>
            <a:br>
              <a:rPr lang="en-US" dirty="0">
                <a:solidFill>
                  <a:srgbClr val="3ABA91"/>
                </a:solidFill>
              </a:rPr>
            </a:br>
            <a:r>
              <a:rPr lang="en-US" dirty="0">
                <a:solidFill>
                  <a:srgbClr val="3ABA91"/>
                </a:solidFill>
              </a:rPr>
              <a:t>Contributions</a:t>
            </a:r>
          </a:p>
        </p:txBody>
      </p:sp>
      <p:cxnSp>
        <p:nvCxnSpPr>
          <p:cNvPr id="32" name="Straight Connector 31">
            <a:extLst>
              <a:ext uri="{FF2B5EF4-FFF2-40B4-BE49-F238E27FC236}">
                <a16:creationId xmlns:a16="http://schemas.microsoft.com/office/drawing/2014/main" id="{CDA576C1-401A-AA42-8ADF-F3E6028425DA}"/>
              </a:ext>
            </a:extLst>
          </p:cNvPr>
          <p:cNvCxnSpPr>
            <a:cxnSpLocks/>
          </p:cNvCxnSpPr>
          <p:nvPr/>
        </p:nvCxnSpPr>
        <p:spPr>
          <a:xfrm flipH="1">
            <a:off x="536713" y="2589049"/>
            <a:ext cx="4472608"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74993B90-0FD6-FD4D-96B9-8D23E63348A1}"/>
              </a:ext>
            </a:extLst>
          </p:cNvPr>
          <p:cNvSpPr txBox="1"/>
          <p:nvPr/>
        </p:nvSpPr>
        <p:spPr>
          <a:xfrm>
            <a:off x="5524681" y="2006847"/>
            <a:ext cx="3304137" cy="1015663"/>
          </a:xfrm>
          <a:prstGeom prst="rect">
            <a:avLst/>
          </a:prstGeom>
          <a:noFill/>
        </p:spPr>
        <p:txBody>
          <a:bodyPr wrap="square" rtlCol="0">
            <a:spAutoFit/>
          </a:bodyPr>
          <a:lstStyle/>
          <a:p>
            <a:r>
              <a:rPr lang="en-US" sz="6000" b="1" dirty="0">
                <a:solidFill>
                  <a:srgbClr val="4C4396"/>
                </a:solidFill>
                <a:latin typeface="Arial"/>
                <a:cs typeface="Arial"/>
              </a:rPr>
              <a:t>152.3B</a:t>
            </a:r>
          </a:p>
        </p:txBody>
      </p:sp>
      <p:cxnSp>
        <p:nvCxnSpPr>
          <p:cNvPr id="35" name="Straight Connector 34">
            <a:extLst>
              <a:ext uri="{FF2B5EF4-FFF2-40B4-BE49-F238E27FC236}">
                <a16:creationId xmlns:a16="http://schemas.microsoft.com/office/drawing/2014/main" id="{1BC2A31A-E476-1D4E-9FB2-A239762F057D}"/>
              </a:ext>
            </a:extLst>
          </p:cNvPr>
          <p:cNvCxnSpPr>
            <a:cxnSpLocks/>
          </p:cNvCxnSpPr>
          <p:nvPr/>
        </p:nvCxnSpPr>
        <p:spPr>
          <a:xfrm>
            <a:off x="5307499" y="1660087"/>
            <a:ext cx="8911" cy="18384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6" name="Content Placeholder 2">
            <a:extLst>
              <a:ext uri="{FF2B5EF4-FFF2-40B4-BE49-F238E27FC236}">
                <a16:creationId xmlns:a16="http://schemas.microsoft.com/office/drawing/2014/main" id="{3E844CE1-1201-9641-B631-15F14E7443F2}"/>
              </a:ext>
            </a:extLst>
          </p:cNvPr>
          <p:cNvSpPr txBox="1">
            <a:spLocks/>
          </p:cNvSpPr>
          <p:nvPr/>
        </p:nvSpPr>
        <p:spPr>
          <a:xfrm>
            <a:off x="5524681" y="1541142"/>
            <a:ext cx="3137682" cy="6011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A252F"/>
                </a:solidFill>
                <a:latin typeface="Arial" panose="020B0604020202020204" pitchFamily="34" charset="0"/>
                <a:cs typeface="Arial" panose="020B0604020202020204" pitchFamily="34" charset="0"/>
              </a:rPr>
              <a:t>Total economic output contributed to CA’s economy:</a:t>
            </a:r>
            <a:endParaRPr lang="en-US" sz="1600" dirty="0">
              <a:solidFill>
                <a:srgbClr val="0A252F"/>
              </a:solidFill>
            </a:endParaRPr>
          </a:p>
        </p:txBody>
      </p:sp>
      <p:sp>
        <p:nvSpPr>
          <p:cNvPr id="39" name="TextBox 38">
            <a:extLst>
              <a:ext uri="{FF2B5EF4-FFF2-40B4-BE49-F238E27FC236}">
                <a16:creationId xmlns:a16="http://schemas.microsoft.com/office/drawing/2014/main" id="{A787A7F0-9937-FF4A-A5C4-46E943936ED0}"/>
              </a:ext>
            </a:extLst>
          </p:cNvPr>
          <p:cNvSpPr txBox="1"/>
          <p:nvPr/>
        </p:nvSpPr>
        <p:spPr>
          <a:xfrm>
            <a:off x="5524681" y="2892380"/>
            <a:ext cx="3259441" cy="707886"/>
          </a:xfrm>
          <a:prstGeom prst="rect">
            <a:avLst/>
          </a:prstGeom>
          <a:noFill/>
        </p:spPr>
        <p:txBody>
          <a:bodyPr wrap="square" rtlCol="0">
            <a:spAutoFit/>
          </a:bodyPr>
          <a:lstStyle/>
          <a:p>
            <a:r>
              <a:rPr lang="en-US" sz="2000" b="1" dirty="0">
                <a:solidFill>
                  <a:srgbClr val="4C4396"/>
                </a:solidFill>
                <a:latin typeface="Arial" panose="020B0604020202020204" pitchFamily="34" charset="0"/>
                <a:cs typeface="Arial" panose="020B0604020202020204" pitchFamily="34" charset="0"/>
              </a:rPr>
              <a:t>2.1% </a:t>
            </a:r>
            <a:r>
              <a:rPr lang="en-US" sz="2000" dirty="0">
                <a:solidFill>
                  <a:srgbClr val="4C4396"/>
                </a:solidFill>
                <a:latin typeface="Arial" panose="020B0604020202020204" pitchFamily="34" charset="0"/>
                <a:cs typeface="Arial" panose="020B0604020202020204" pitchFamily="34" charset="0"/>
              </a:rPr>
              <a:t>of the state’s </a:t>
            </a:r>
            <a:br>
              <a:rPr lang="en-US" sz="2000" dirty="0">
                <a:solidFill>
                  <a:srgbClr val="4C4396"/>
                </a:solidFill>
                <a:latin typeface="Arial" panose="020B0604020202020204" pitchFamily="34" charset="0"/>
                <a:cs typeface="Arial" panose="020B0604020202020204" pitchFamily="34" charset="0"/>
              </a:rPr>
            </a:br>
            <a:r>
              <a:rPr lang="en-US" sz="2000" dirty="0">
                <a:solidFill>
                  <a:srgbClr val="4C4396"/>
                </a:solidFill>
                <a:latin typeface="Arial" panose="020B0604020202020204" pitchFamily="34" charset="0"/>
                <a:cs typeface="Arial" panose="020B0604020202020204" pitchFamily="34" charset="0"/>
              </a:rPr>
              <a:t>Gross State Product</a:t>
            </a:r>
            <a:endParaRPr lang="en-US" sz="2000" dirty="0">
              <a:solidFill>
                <a:srgbClr val="4C4396"/>
              </a:solidFill>
            </a:endParaRPr>
          </a:p>
        </p:txBody>
      </p:sp>
      <p:pic>
        <p:nvPicPr>
          <p:cNvPr id="42" name="Picture 41">
            <a:extLst>
              <a:ext uri="{FF2B5EF4-FFF2-40B4-BE49-F238E27FC236}">
                <a16:creationId xmlns:a16="http://schemas.microsoft.com/office/drawing/2014/main" id="{802E7DEB-EE2F-D447-B2C3-AF0EA11BC9CB}"/>
              </a:ext>
            </a:extLst>
          </p:cNvPr>
          <p:cNvPicPr>
            <a:picLocks noChangeAspect="1"/>
          </p:cNvPicPr>
          <p:nvPr/>
        </p:nvPicPr>
        <p:blipFill>
          <a:blip r:embed="rId3"/>
          <a:stretch>
            <a:fillRect/>
          </a:stretch>
        </p:blipFill>
        <p:spPr>
          <a:xfrm>
            <a:off x="4654465" y="3709522"/>
            <a:ext cx="725809" cy="725809"/>
          </a:xfrm>
          <a:prstGeom prst="rect">
            <a:avLst/>
          </a:prstGeom>
        </p:spPr>
      </p:pic>
      <p:pic>
        <p:nvPicPr>
          <p:cNvPr id="46" name="Picture 45">
            <a:extLst>
              <a:ext uri="{FF2B5EF4-FFF2-40B4-BE49-F238E27FC236}">
                <a16:creationId xmlns:a16="http://schemas.microsoft.com/office/drawing/2014/main" id="{3764A666-DC9F-3145-B10B-3E88FBED2BD9}"/>
              </a:ext>
            </a:extLst>
          </p:cNvPr>
          <p:cNvPicPr>
            <a:picLocks noChangeAspect="1"/>
          </p:cNvPicPr>
          <p:nvPr/>
        </p:nvPicPr>
        <p:blipFill>
          <a:blip r:embed="rId4"/>
          <a:stretch>
            <a:fillRect/>
          </a:stretch>
        </p:blipFill>
        <p:spPr>
          <a:xfrm>
            <a:off x="7093522" y="3773574"/>
            <a:ext cx="825644" cy="825644"/>
          </a:xfrm>
          <a:prstGeom prst="rect">
            <a:avLst/>
          </a:prstGeom>
        </p:spPr>
      </p:pic>
      <p:pic>
        <p:nvPicPr>
          <p:cNvPr id="48" name="Picture 47">
            <a:extLst>
              <a:ext uri="{FF2B5EF4-FFF2-40B4-BE49-F238E27FC236}">
                <a16:creationId xmlns:a16="http://schemas.microsoft.com/office/drawing/2014/main" id="{526FBA0F-E9F5-C347-BF6D-F23EEBA464CD}"/>
              </a:ext>
            </a:extLst>
          </p:cNvPr>
          <p:cNvPicPr>
            <a:picLocks noChangeAspect="1"/>
          </p:cNvPicPr>
          <p:nvPr/>
        </p:nvPicPr>
        <p:blipFill>
          <a:blip r:embed="rId5"/>
          <a:stretch>
            <a:fillRect/>
          </a:stretch>
        </p:blipFill>
        <p:spPr>
          <a:xfrm>
            <a:off x="3489258" y="3679705"/>
            <a:ext cx="841686" cy="841686"/>
          </a:xfrm>
          <a:prstGeom prst="rect">
            <a:avLst/>
          </a:prstGeom>
        </p:spPr>
      </p:pic>
      <p:pic>
        <p:nvPicPr>
          <p:cNvPr id="50" name="Picture 49">
            <a:extLst>
              <a:ext uri="{FF2B5EF4-FFF2-40B4-BE49-F238E27FC236}">
                <a16:creationId xmlns:a16="http://schemas.microsoft.com/office/drawing/2014/main" id="{A9277A3B-7853-C44B-B528-1BA6E3E456A2}"/>
              </a:ext>
            </a:extLst>
          </p:cNvPr>
          <p:cNvPicPr>
            <a:picLocks noChangeAspect="1"/>
          </p:cNvPicPr>
          <p:nvPr/>
        </p:nvPicPr>
        <p:blipFill>
          <a:blip r:embed="rId6"/>
          <a:stretch>
            <a:fillRect/>
          </a:stretch>
        </p:blipFill>
        <p:spPr>
          <a:xfrm>
            <a:off x="5762951" y="3689644"/>
            <a:ext cx="895218" cy="895218"/>
          </a:xfrm>
          <a:prstGeom prst="rect">
            <a:avLst/>
          </a:prstGeom>
        </p:spPr>
      </p:pic>
      <p:pic>
        <p:nvPicPr>
          <p:cNvPr id="52" name="Picture 51">
            <a:extLst>
              <a:ext uri="{FF2B5EF4-FFF2-40B4-BE49-F238E27FC236}">
                <a16:creationId xmlns:a16="http://schemas.microsoft.com/office/drawing/2014/main" id="{C77D1EA0-5914-5645-BF29-6437D9B2D8DD}"/>
              </a:ext>
            </a:extLst>
          </p:cNvPr>
          <p:cNvPicPr>
            <a:picLocks noChangeAspect="1"/>
          </p:cNvPicPr>
          <p:nvPr/>
        </p:nvPicPr>
        <p:blipFill>
          <a:blip r:embed="rId7"/>
          <a:stretch>
            <a:fillRect/>
          </a:stretch>
        </p:blipFill>
        <p:spPr>
          <a:xfrm>
            <a:off x="2544159" y="3854680"/>
            <a:ext cx="401590" cy="475351"/>
          </a:xfrm>
          <a:prstGeom prst="rect">
            <a:avLst/>
          </a:prstGeom>
        </p:spPr>
      </p:pic>
      <p:pic>
        <p:nvPicPr>
          <p:cNvPr id="54" name="Picture 53">
            <a:extLst>
              <a:ext uri="{FF2B5EF4-FFF2-40B4-BE49-F238E27FC236}">
                <a16:creationId xmlns:a16="http://schemas.microsoft.com/office/drawing/2014/main" id="{F07BCF97-B19C-8645-B0E7-A0CA5ED740C7}"/>
              </a:ext>
            </a:extLst>
          </p:cNvPr>
          <p:cNvPicPr>
            <a:picLocks noChangeAspect="1"/>
          </p:cNvPicPr>
          <p:nvPr/>
        </p:nvPicPr>
        <p:blipFill>
          <a:blip r:embed="rId8"/>
          <a:stretch>
            <a:fillRect/>
          </a:stretch>
        </p:blipFill>
        <p:spPr>
          <a:xfrm>
            <a:off x="739519" y="3687217"/>
            <a:ext cx="930255" cy="930255"/>
          </a:xfrm>
          <a:prstGeom prst="rect">
            <a:avLst/>
          </a:prstGeom>
        </p:spPr>
      </p:pic>
      <p:sp>
        <p:nvSpPr>
          <p:cNvPr id="4" name="Title 3">
            <a:extLst>
              <a:ext uri="{FF2B5EF4-FFF2-40B4-BE49-F238E27FC236}">
                <a16:creationId xmlns:a16="http://schemas.microsoft.com/office/drawing/2014/main" id="{F6EA2E43-1359-4D00-AD14-AF4F49B23ED2}"/>
              </a:ext>
            </a:extLst>
          </p:cNvPr>
          <p:cNvSpPr>
            <a:spLocks noGrp="1"/>
          </p:cNvSpPr>
          <p:nvPr>
            <p:ph type="title"/>
          </p:nvPr>
        </p:nvSpPr>
        <p:spPr>
          <a:xfrm>
            <a:off x="457200" y="219254"/>
            <a:ext cx="8229600" cy="971357"/>
          </a:xfrm>
        </p:spPr>
        <p:txBody>
          <a:bodyPr>
            <a:normAutofit/>
          </a:bodyPr>
          <a:lstStyle/>
          <a:p>
            <a:r>
              <a:rPr lang="en-US" sz="3000" b="1" dirty="0">
                <a:latin typeface="Times Bold"/>
              </a:rPr>
              <a:t>Petroleum’s Role in California’s Economy</a:t>
            </a:r>
          </a:p>
        </p:txBody>
      </p:sp>
    </p:spTree>
    <p:extLst>
      <p:ext uri="{BB962C8B-B14F-4D97-AF65-F5344CB8AC3E}">
        <p14:creationId xmlns:p14="http://schemas.microsoft.com/office/powerpoint/2010/main" val="15031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28FFA4-ED18-48B4-98C0-8F95C68DEF86}"/>
              </a:ext>
            </a:extLst>
          </p:cNvPr>
          <p:cNvSpPr>
            <a:spLocks noGrp="1"/>
          </p:cNvSpPr>
          <p:nvPr>
            <p:ph type="title"/>
          </p:nvPr>
        </p:nvSpPr>
        <p:spPr>
          <a:xfrm>
            <a:off x="457200" y="196545"/>
            <a:ext cx="7541098" cy="971357"/>
          </a:xfrm>
        </p:spPr>
        <p:txBody>
          <a:bodyPr>
            <a:normAutofit/>
          </a:bodyPr>
          <a:lstStyle/>
          <a:p>
            <a:r>
              <a:rPr lang="en-US" b="1" dirty="0">
                <a:latin typeface="Times Bold"/>
              </a:rPr>
              <a:t>Average Annual Wage</a:t>
            </a:r>
          </a:p>
        </p:txBody>
      </p:sp>
      <p:sp>
        <p:nvSpPr>
          <p:cNvPr id="7" name="Content Placeholder 2">
            <a:extLst>
              <a:ext uri="{FF2B5EF4-FFF2-40B4-BE49-F238E27FC236}">
                <a16:creationId xmlns:a16="http://schemas.microsoft.com/office/drawing/2014/main" id="{28C358EE-73CF-7B41-A61D-46A4F9E3EBB6}"/>
              </a:ext>
            </a:extLst>
          </p:cNvPr>
          <p:cNvSpPr txBox="1">
            <a:spLocks/>
          </p:cNvSpPr>
          <p:nvPr/>
        </p:nvSpPr>
        <p:spPr>
          <a:xfrm>
            <a:off x="484185" y="2499805"/>
            <a:ext cx="4077231" cy="11180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Average Annual Wage for </a:t>
            </a:r>
            <a:br>
              <a:rPr lang="en-US" dirty="0"/>
            </a:br>
            <a:r>
              <a:rPr lang="en-US" dirty="0"/>
              <a:t>Oil &amp; Gas Industry Employees</a:t>
            </a:r>
          </a:p>
          <a:p>
            <a:pPr marL="0" indent="0">
              <a:buFont typeface="Arial"/>
              <a:buNone/>
            </a:pPr>
            <a:endParaRPr lang="en-US" dirty="0"/>
          </a:p>
        </p:txBody>
      </p:sp>
      <p:sp>
        <p:nvSpPr>
          <p:cNvPr id="8" name="TextBox 7">
            <a:extLst>
              <a:ext uri="{FF2B5EF4-FFF2-40B4-BE49-F238E27FC236}">
                <a16:creationId xmlns:a16="http://schemas.microsoft.com/office/drawing/2014/main" id="{E2D244BE-CBC7-624B-B1CE-AA814938D849}"/>
              </a:ext>
            </a:extLst>
          </p:cNvPr>
          <p:cNvSpPr txBox="1"/>
          <p:nvPr/>
        </p:nvSpPr>
        <p:spPr>
          <a:xfrm>
            <a:off x="576471" y="1546148"/>
            <a:ext cx="3597964" cy="1015663"/>
          </a:xfrm>
          <a:prstGeom prst="rect">
            <a:avLst/>
          </a:prstGeom>
          <a:noFill/>
        </p:spPr>
        <p:txBody>
          <a:bodyPr wrap="square" rtlCol="0">
            <a:spAutoFit/>
          </a:bodyPr>
          <a:lstStyle/>
          <a:p>
            <a:r>
              <a:rPr lang="en-US" sz="6000" b="1" dirty="0">
                <a:solidFill>
                  <a:srgbClr val="2E75B5"/>
                </a:solidFill>
                <a:latin typeface="Arial"/>
                <a:cs typeface="Arial"/>
              </a:rPr>
              <a:t>$80,500</a:t>
            </a:r>
          </a:p>
        </p:txBody>
      </p:sp>
      <p:cxnSp>
        <p:nvCxnSpPr>
          <p:cNvPr id="9" name="Straight Connector 8">
            <a:extLst>
              <a:ext uri="{FF2B5EF4-FFF2-40B4-BE49-F238E27FC236}">
                <a16:creationId xmlns:a16="http://schemas.microsoft.com/office/drawing/2014/main" id="{B2958DC6-F004-5349-9831-6E6BBE28B17F}"/>
              </a:ext>
            </a:extLst>
          </p:cNvPr>
          <p:cNvCxnSpPr>
            <a:cxnSpLocks/>
          </p:cNvCxnSpPr>
          <p:nvPr/>
        </p:nvCxnSpPr>
        <p:spPr>
          <a:xfrm>
            <a:off x="4224130" y="1777493"/>
            <a:ext cx="0" cy="2555968"/>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4802D72-FD8A-FE4E-A5C3-A4EFF6D8FB63}"/>
              </a:ext>
            </a:extLst>
          </p:cNvPr>
          <p:cNvSpPr txBox="1"/>
          <p:nvPr/>
        </p:nvSpPr>
        <p:spPr>
          <a:xfrm>
            <a:off x="4125632" y="2058901"/>
            <a:ext cx="2255943" cy="531616"/>
          </a:xfrm>
          <a:prstGeom prst="rect">
            <a:avLst/>
          </a:prstGeom>
          <a:noFill/>
        </p:spPr>
        <p:txBody>
          <a:bodyPr wrap="square" rtlCol="0">
            <a:noAutofit/>
          </a:bodyPr>
          <a:lstStyle/>
          <a:p>
            <a:pPr algn="r"/>
            <a:r>
              <a:rPr lang="en-US" sz="3200" b="1" dirty="0">
                <a:solidFill>
                  <a:srgbClr val="3ABA91"/>
                </a:solidFill>
                <a:latin typeface="Arial"/>
                <a:cs typeface="Arial"/>
              </a:rPr>
              <a:t>$81,580</a:t>
            </a:r>
          </a:p>
        </p:txBody>
      </p:sp>
      <p:sp>
        <p:nvSpPr>
          <p:cNvPr id="11" name="Content Placeholder 2">
            <a:extLst>
              <a:ext uri="{FF2B5EF4-FFF2-40B4-BE49-F238E27FC236}">
                <a16:creationId xmlns:a16="http://schemas.microsoft.com/office/drawing/2014/main" id="{4EF5F06C-F1A4-4942-BE66-2905CE7EE1EA}"/>
              </a:ext>
            </a:extLst>
          </p:cNvPr>
          <p:cNvSpPr txBox="1">
            <a:spLocks/>
          </p:cNvSpPr>
          <p:nvPr/>
        </p:nvSpPr>
        <p:spPr>
          <a:xfrm>
            <a:off x="4408933" y="1681072"/>
            <a:ext cx="4703657" cy="3788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A323E"/>
                </a:solidFill>
              </a:rPr>
              <a:t>High wage positions across the spectrum:</a:t>
            </a:r>
          </a:p>
        </p:txBody>
      </p:sp>
      <p:sp>
        <p:nvSpPr>
          <p:cNvPr id="12" name="TextBox 11">
            <a:extLst>
              <a:ext uri="{FF2B5EF4-FFF2-40B4-BE49-F238E27FC236}">
                <a16:creationId xmlns:a16="http://schemas.microsoft.com/office/drawing/2014/main" id="{FA6FA651-9428-6041-AB4B-F27BEF455604}"/>
              </a:ext>
            </a:extLst>
          </p:cNvPr>
          <p:cNvSpPr txBox="1"/>
          <p:nvPr/>
        </p:nvSpPr>
        <p:spPr>
          <a:xfrm>
            <a:off x="4506634" y="2519310"/>
            <a:ext cx="1894106" cy="531616"/>
          </a:xfrm>
          <a:prstGeom prst="rect">
            <a:avLst/>
          </a:prstGeom>
          <a:noFill/>
        </p:spPr>
        <p:txBody>
          <a:bodyPr wrap="square" rtlCol="0">
            <a:noAutofit/>
          </a:bodyPr>
          <a:lstStyle/>
          <a:p>
            <a:pPr algn="r"/>
            <a:r>
              <a:rPr lang="is-IS" sz="3200" b="1" dirty="0">
                <a:solidFill>
                  <a:srgbClr val="3ABA91"/>
                </a:solidFill>
                <a:latin typeface="Arial"/>
                <a:cs typeface="Arial"/>
              </a:rPr>
              <a:t>$87,330</a:t>
            </a:r>
          </a:p>
        </p:txBody>
      </p:sp>
      <p:sp>
        <p:nvSpPr>
          <p:cNvPr id="13" name="TextBox 12">
            <a:extLst>
              <a:ext uri="{FF2B5EF4-FFF2-40B4-BE49-F238E27FC236}">
                <a16:creationId xmlns:a16="http://schemas.microsoft.com/office/drawing/2014/main" id="{EAC38FE5-1FD0-834A-B643-5CA31BFA56DC}"/>
              </a:ext>
            </a:extLst>
          </p:cNvPr>
          <p:cNvSpPr txBox="1"/>
          <p:nvPr/>
        </p:nvSpPr>
        <p:spPr>
          <a:xfrm>
            <a:off x="4521062" y="2968763"/>
            <a:ext cx="1884585" cy="531616"/>
          </a:xfrm>
          <a:prstGeom prst="rect">
            <a:avLst/>
          </a:prstGeom>
          <a:noFill/>
        </p:spPr>
        <p:txBody>
          <a:bodyPr wrap="square" rtlCol="0">
            <a:noAutofit/>
          </a:bodyPr>
          <a:lstStyle/>
          <a:p>
            <a:pPr algn="r"/>
            <a:r>
              <a:rPr lang="is-IS" sz="3200" b="1" dirty="0">
                <a:solidFill>
                  <a:srgbClr val="3ABA91"/>
                </a:solidFill>
                <a:latin typeface="Arial"/>
                <a:cs typeface="Arial"/>
              </a:rPr>
              <a:t>$114,230</a:t>
            </a:r>
          </a:p>
        </p:txBody>
      </p:sp>
      <p:sp>
        <p:nvSpPr>
          <p:cNvPr id="14" name="TextBox 13">
            <a:extLst>
              <a:ext uri="{FF2B5EF4-FFF2-40B4-BE49-F238E27FC236}">
                <a16:creationId xmlns:a16="http://schemas.microsoft.com/office/drawing/2014/main" id="{8FFB4F9B-8F0B-4840-BB63-2B9445148F27}"/>
              </a:ext>
            </a:extLst>
          </p:cNvPr>
          <p:cNvSpPr txBox="1"/>
          <p:nvPr/>
        </p:nvSpPr>
        <p:spPr>
          <a:xfrm>
            <a:off x="4514308" y="3889136"/>
            <a:ext cx="1896574" cy="531616"/>
          </a:xfrm>
          <a:prstGeom prst="rect">
            <a:avLst/>
          </a:prstGeom>
          <a:noFill/>
        </p:spPr>
        <p:txBody>
          <a:bodyPr wrap="square" rtlCol="0">
            <a:noAutofit/>
          </a:bodyPr>
          <a:lstStyle/>
          <a:p>
            <a:pPr algn="r"/>
            <a:r>
              <a:rPr lang="is-IS" sz="3200" b="1" dirty="0">
                <a:solidFill>
                  <a:srgbClr val="3ABA91"/>
                </a:solidFill>
                <a:latin typeface="Arial"/>
                <a:cs typeface="Arial"/>
              </a:rPr>
              <a:t>$152,490</a:t>
            </a:r>
          </a:p>
        </p:txBody>
      </p:sp>
      <p:sp>
        <p:nvSpPr>
          <p:cNvPr id="16" name="TextBox 15">
            <a:extLst>
              <a:ext uri="{FF2B5EF4-FFF2-40B4-BE49-F238E27FC236}">
                <a16:creationId xmlns:a16="http://schemas.microsoft.com/office/drawing/2014/main" id="{5828ACB4-3EBD-7447-B3CC-27948BE87227}"/>
              </a:ext>
            </a:extLst>
          </p:cNvPr>
          <p:cNvSpPr txBox="1"/>
          <p:nvPr/>
        </p:nvSpPr>
        <p:spPr>
          <a:xfrm>
            <a:off x="4514308" y="3424408"/>
            <a:ext cx="1896574" cy="531616"/>
          </a:xfrm>
          <a:prstGeom prst="rect">
            <a:avLst/>
          </a:prstGeom>
          <a:noFill/>
        </p:spPr>
        <p:txBody>
          <a:bodyPr wrap="square" rtlCol="0">
            <a:noAutofit/>
          </a:bodyPr>
          <a:lstStyle/>
          <a:p>
            <a:pPr algn="r"/>
            <a:r>
              <a:rPr lang="is-IS" sz="3200" b="1" dirty="0">
                <a:solidFill>
                  <a:srgbClr val="3ABA91"/>
                </a:solidFill>
                <a:latin typeface="Arial"/>
                <a:cs typeface="Arial"/>
              </a:rPr>
              <a:t>$139,330</a:t>
            </a:r>
          </a:p>
        </p:txBody>
      </p:sp>
      <p:sp>
        <p:nvSpPr>
          <p:cNvPr id="17" name="Content Placeholder 2">
            <a:extLst>
              <a:ext uri="{FF2B5EF4-FFF2-40B4-BE49-F238E27FC236}">
                <a16:creationId xmlns:a16="http://schemas.microsoft.com/office/drawing/2014/main" id="{D2C93D18-C2F2-2A47-B185-FE6877B85278}"/>
              </a:ext>
            </a:extLst>
          </p:cNvPr>
          <p:cNvSpPr txBox="1">
            <a:spLocks/>
          </p:cNvSpPr>
          <p:nvPr/>
        </p:nvSpPr>
        <p:spPr>
          <a:xfrm>
            <a:off x="6351894" y="2203862"/>
            <a:ext cx="2255939" cy="377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Refinery Operator</a:t>
            </a:r>
          </a:p>
        </p:txBody>
      </p:sp>
      <p:sp>
        <p:nvSpPr>
          <p:cNvPr id="18" name="Content Placeholder 2">
            <a:extLst>
              <a:ext uri="{FF2B5EF4-FFF2-40B4-BE49-F238E27FC236}">
                <a16:creationId xmlns:a16="http://schemas.microsoft.com/office/drawing/2014/main" id="{6B6B42AB-1B38-AD4E-B2DB-001E295AEF26}"/>
              </a:ext>
            </a:extLst>
          </p:cNvPr>
          <p:cNvSpPr txBox="1">
            <a:spLocks/>
          </p:cNvSpPr>
          <p:nvPr/>
        </p:nvSpPr>
        <p:spPr>
          <a:xfrm>
            <a:off x="6351895" y="2664271"/>
            <a:ext cx="2533688" cy="377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Extraction Worker</a:t>
            </a:r>
          </a:p>
        </p:txBody>
      </p:sp>
      <p:sp>
        <p:nvSpPr>
          <p:cNvPr id="19" name="Content Placeholder 2">
            <a:extLst>
              <a:ext uri="{FF2B5EF4-FFF2-40B4-BE49-F238E27FC236}">
                <a16:creationId xmlns:a16="http://schemas.microsoft.com/office/drawing/2014/main" id="{16D2FBA2-C4FF-D040-8489-34CA1F944612}"/>
              </a:ext>
            </a:extLst>
          </p:cNvPr>
          <p:cNvSpPr txBox="1">
            <a:spLocks/>
          </p:cNvSpPr>
          <p:nvPr/>
        </p:nvSpPr>
        <p:spPr>
          <a:xfrm>
            <a:off x="6351895" y="3113724"/>
            <a:ext cx="2613201" cy="377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Mechanical Engineer</a:t>
            </a:r>
          </a:p>
        </p:txBody>
      </p:sp>
      <p:sp>
        <p:nvSpPr>
          <p:cNvPr id="20" name="Content Placeholder 2">
            <a:extLst>
              <a:ext uri="{FF2B5EF4-FFF2-40B4-BE49-F238E27FC236}">
                <a16:creationId xmlns:a16="http://schemas.microsoft.com/office/drawing/2014/main" id="{B9262A06-45EE-CA42-9253-92B99415E143}"/>
              </a:ext>
            </a:extLst>
          </p:cNvPr>
          <p:cNvSpPr txBox="1">
            <a:spLocks/>
          </p:cNvSpPr>
          <p:nvPr/>
        </p:nvSpPr>
        <p:spPr>
          <a:xfrm>
            <a:off x="6351894" y="4034097"/>
            <a:ext cx="2792105" cy="377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Construction Manager</a:t>
            </a:r>
          </a:p>
        </p:txBody>
      </p:sp>
      <p:sp>
        <p:nvSpPr>
          <p:cNvPr id="21" name="Content Placeholder 2">
            <a:extLst>
              <a:ext uri="{FF2B5EF4-FFF2-40B4-BE49-F238E27FC236}">
                <a16:creationId xmlns:a16="http://schemas.microsoft.com/office/drawing/2014/main" id="{80CE4FC6-481A-2146-8686-5EF312A61576}"/>
              </a:ext>
            </a:extLst>
          </p:cNvPr>
          <p:cNvSpPr txBox="1">
            <a:spLocks/>
          </p:cNvSpPr>
          <p:nvPr/>
        </p:nvSpPr>
        <p:spPr>
          <a:xfrm>
            <a:off x="6351894" y="3569369"/>
            <a:ext cx="2613201" cy="377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
                <a:ea typeface="+mn-ea"/>
                <a:cs typeface=""/>
              </a:defRPr>
            </a:lvl1pPr>
            <a:lvl2pPr marL="742950" indent="-285750" algn="l" defTabSz="457200" rtl="0" eaLnBrk="1" latinLnBrk="0" hangingPunct="1">
              <a:spcBef>
                <a:spcPct val="20000"/>
              </a:spcBef>
              <a:buFont typeface="Arial"/>
              <a:buChar char="–"/>
              <a:defRPr sz="1800" kern="1200">
                <a:solidFill>
                  <a:schemeClr val="tx1"/>
                </a:solidFill>
                <a:latin typeface=""/>
                <a:ea typeface="+mn-ea"/>
                <a:cs typeface=""/>
              </a:defRPr>
            </a:lvl2pPr>
            <a:lvl3pPr marL="1143000" indent="-228600" algn="l" defTabSz="457200" rtl="0" eaLnBrk="1" latinLnBrk="0" hangingPunct="1">
              <a:spcBef>
                <a:spcPct val="20000"/>
              </a:spcBef>
              <a:buFont typeface="Arial"/>
              <a:buChar char="•"/>
              <a:defRPr sz="1600" kern="1200">
                <a:solidFill>
                  <a:schemeClr val="tx1"/>
                </a:solidFill>
                <a:latin typeface=""/>
                <a:ea typeface="+mn-ea"/>
                <a:cs typeface=""/>
              </a:defRPr>
            </a:lvl3pPr>
            <a:lvl4pPr marL="1600200" indent="-228600" algn="l" defTabSz="457200" rtl="0" eaLnBrk="1" latinLnBrk="0" hangingPunct="1">
              <a:spcBef>
                <a:spcPct val="20000"/>
              </a:spcBef>
              <a:buFont typeface="Arial"/>
              <a:buChar char="–"/>
              <a:defRPr sz="1400" kern="1200">
                <a:solidFill>
                  <a:schemeClr val="tx1"/>
                </a:solidFill>
                <a:latin typeface=""/>
                <a:ea typeface="+mn-ea"/>
                <a:cs typeface=""/>
              </a:defRPr>
            </a:lvl4pPr>
            <a:lvl5pPr marL="2057400" indent="-228600" algn="l" defTabSz="457200" rtl="0" eaLnBrk="1" latinLnBrk="0" hangingPunct="1">
              <a:spcBef>
                <a:spcPct val="20000"/>
              </a:spcBef>
              <a:buFont typeface="Arial"/>
              <a:buChar char="»"/>
              <a:defRPr sz="1200" kern="1200">
                <a:solidFill>
                  <a:schemeClr val="tx1"/>
                </a:solidFill>
                <a:latin typeface=""/>
                <a:ea typeface="+mn-ea"/>
                <a:cs typefa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3ABA91"/>
                </a:solidFill>
              </a:rPr>
              <a:t>Petroleum Engineer</a:t>
            </a:r>
          </a:p>
        </p:txBody>
      </p:sp>
    </p:spTree>
    <p:extLst>
      <p:ext uri="{BB962C8B-B14F-4D97-AF65-F5344CB8AC3E}">
        <p14:creationId xmlns:p14="http://schemas.microsoft.com/office/powerpoint/2010/main" val="2393524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CD1E-E82D-4389-BD6C-87A916DDE37C}"/>
              </a:ext>
            </a:extLst>
          </p:cNvPr>
          <p:cNvSpPr>
            <a:spLocks noGrp="1"/>
          </p:cNvSpPr>
          <p:nvPr>
            <p:ph type="title"/>
          </p:nvPr>
        </p:nvSpPr>
        <p:spPr>
          <a:xfrm>
            <a:off x="457200" y="212251"/>
            <a:ext cx="8229600" cy="971357"/>
          </a:xfrm>
        </p:spPr>
        <p:txBody>
          <a:bodyPr/>
          <a:lstStyle/>
          <a:p>
            <a:r>
              <a:rPr lang="en-US" b="1" dirty="0">
                <a:latin typeface="Times Bold"/>
              </a:rPr>
              <a:t>California is in an Energy Deficit</a:t>
            </a:r>
            <a:endParaRPr lang="en-US" dirty="0"/>
          </a:p>
        </p:txBody>
      </p:sp>
      <p:cxnSp>
        <p:nvCxnSpPr>
          <p:cNvPr id="3" name="Straight Connector 2">
            <a:extLst>
              <a:ext uri="{FF2B5EF4-FFF2-40B4-BE49-F238E27FC236}">
                <a16:creationId xmlns:a16="http://schemas.microsoft.com/office/drawing/2014/main" id="{041C22C9-7DEC-4130-BC21-5EED2F8B0F8D}"/>
              </a:ext>
            </a:extLst>
          </p:cNvPr>
          <p:cNvCxnSpPr>
            <a:cxnSpLocks/>
          </p:cNvCxnSpPr>
          <p:nvPr/>
        </p:nvCxnSpPr>
        <p:spPr>
          <a:xfrm flipH="1">
            <a:off x="536713" y="2994881"/>
            <a:ext cx="4472608"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AAA4C66-4C63-4C90-81CE-46048A73B7B7}"/>
              </a:ext>
            </a:extLst>
          </p:cNvPr>
          <p:cNvCxnSpPr>
            <a:cxnSpLocks/>
          </p:cNvCxnSpPr>
          <p:nvPr/>
        </p:nvCxnSpPr>
        <p:spPr>
          <a:xfrm>
            <a:off x="5307499" y="2065919"/>
            <a:ext cx="8911" cy="18384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E9A5DC4F-C076-426D-B69D-63546770256A}"/>
              </a:ext>
            </a:extLst>
          </p:cNvPr>
          <p:cNvSpPr/>
          <p:nvPr/>
        </p:nvSpPr>
        <p:spPr>
          <a:xfrm>
            <a:off x="2333303" y="1238862"/>
            <a:ext cx="2704363" cy="1692771"/>
          </a:xfrm>
          <a:prstGeom prst="rect">
            <a:avLst/>
          </a:prstGeom>
        </p:spPr>
        <p:txBody>
          <a:bodyPr wrap="square">
            <a:spAutoFit/>
          </a:bodyPr>
          <a:lstStyle/>
          <a:p>
            <a:r>
              <a:rPr lang="en-US" sz="2800" b="1" dirty="0">
                <a:solidFill>
                  <a:srgbClr val="3ABA91"/>
                </a:solidFill>
                <a:latin typeface="Arial" panose="020B0604020202020204" pitchFamily="34" charset="0"/>
                <a:cs typeface="Arial" panose="020B0604020202020204" pitchFamily="34" charset="0"/>
              </a:rPr>
              <a:t>42 Million </a:t>
            </a:r>
          </a:p>
          <a:p>
            <a:r>
              <a:rPr lang="en-US" sz="1400" dirty="0">
                <a:latin typeface="Arial" panose="020B0604020202020204" pitchFamily="34" charset="0"/>
                <a:cs typeface="Arial" panose="020B0604020202020204" pitchFamily="34" charset="0"/>
              </a:rPr>
              <a:t>gallons of gasoline and </a:t>
            </a:r>
          </a:p>
          <a:p>
            <a:endParaRPr lang="en-US" sz="600" dirty="0">
              <a:latin typeface="Arial" panose="020B0604020202020204" pitchFamily="34" charset="0"/>
              <a:cs typeface="Arial" panose="020B0604020202020204" pitchFamily="34" charset="0"/>
            </a:endParaRPr>
          </a:p>
          <a:p>
            <a:r>
              <a:rPr lang="en-US" sz="2800" b="1" dirty="0">
                <a:solidFill>
                  <a:srgbClr val="3ABA91"/>
                </a:solidFill>
                <a:latin typeface="Arial" panose="020B0604020202020204" pitchFamily="34" charset="0"/>
                <a:cs typeface="Arial" panose="020B0604020202020204" pitchFamily="34" charset="0"/>
              </a:rPr>
              <a:t>8.4 Million</a:t>
            </a:r>
          </a:p>
          <a:p>
            <a:r>
              <a:rPr lang="en-US" sz="1400" dirty="0">
                <a:latin typeface="Arial" panose="020B0604020202020204" pitchFamily="34" charset="0"/>
                <a:cs typeface="Arial" panose="020B0604020202020204" pitchFamily="34" charset="0"/>
              </a:rPr>
              <a:t>gallons of diesel are consumed daily</a:t>
            </a:r>
          </a:p>
        </p:txBody>
      </p:sp>
      <p:pic>
        <p:nvPicPr>
          <p:cNvPr id="6" name="Picture 5">
            <a:extLst>
              <a:ext uri="{FF2B5EF4-FFF2-40B4-BE49-F238E27FC236}">
                <a16:creationId xmlns:a16="http://schemas.microsoft.com/office/drawing/2014/main" id="{18EAF3F0-09C1-4AC3-A002-CF2982D46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08" y="1320232"/>
            <a:ext cx="1542368" cy="1546223"/>
          </a:xfrm>
          <a:prstGeom prst="rect">
            <a:avLst/>
          </a:prstGeom>
        </p:spPr>
      </p:pic>
      <p:sp>
        <p:nvSpPr>
          <p:cNvPr id="7" name="Rectangle 6">
            <a:extLst>
              <a:ext uri="{FF2B5EF4-FFF2-40B4-BE49-F238E27FC236}">
                <a16:creationId xmlns:a16="http://schemas.microsoft.com/office/drawing/2014/main" id="{A6A6A9AE-F788-4A20-99D0-8839DDFF03AB}"/>
              </a:ext>
            </a:extLst>
          </p:cNvPr>
          <p:cNvSpPr/>
          <p:nvPr/>
        </p:nvSpPr>
        <p:spPr>
          <a:xfrm>
            <a:off x="5366036" y="2167189"/>
            <a:ext cx="3270756" cy="2164695"/>
          </a:xfrm>
          <a:prstGeom prst="rect">
            <a:avLst/>
          </a:prstGeom>
        </p:spPr>
        <p:txBody>
          <a:bodyPr wrap="square">
            <a:spAutoFit/>
          </a:bodyPr>
          <a:lstStyle/>
          <a:p>
            <a:pPr marL="285750" indent="-285750">
              <a:spcBef>
                <a:spcPts val="432"/>
              </a:spcBef>
              <a:buFont typeface="Arial" panose="020B0604020202020204" pitchFamily="34" charset="0"/>
              <a:buChar char="•"/>
            </a:pPr>
            <a:r>
              <a:rPr lang="en-US" sz="1600" dirty="0">
                <a:latin typeface="Arial" panose="020B0604020202020204" pitchFamily="34" charset="0"/>
                <a:cs typeface="Arial" panose="020B0604020202020204" pitchFamily="34" charset="0"/>
              </a:rPr>
              <a:t>Demand </a:t>
            </a:r>
            <a:r>
              <a:rPr lang="en-US" sz="1600" dirty="0">
                <a:solidFill>
                  <a:srgbClr val="33C2DD"/>
                </a:solidFill>
                <a:latin typeface="Arial" panose="020B0604020202020204" pitchFamily="34" charset="0"/>
                <a:cs typeface="Arial" panose="020B0604020202020204" pitchFamily="34" charset="0"/>
              </a:rPr>
              <a:t>for energy in California </a:t>
            </a:r>
            <a:r>
              <a:rPr lang="en-US" sz="1600" dirty="0">
                <a:latin typeface="Arial" panose="020B0604020202020204" pitchFamily="34" charset="0"/>
                <a:cs typeface="Arial" panose="020B0604020202020204" pitchFamily="34" charset="0"/>
              </a:rPr>
              <a:t>exceeds </a:t>
            </a:r>
            <a:r>
              <a:rPr lang="en-US" sz="1600" dirty="0">
                <a:solidFill>
                  <a:srgbClr val="33C2DD"/>
                </a:solidFill>
                <a:latin typeface="Arial" panose="020B0604020202020204" pitchFamily="34" charset="0"/>
                <a:cs typeface="Arial" panose="020B0604020202020204" pitchFamily="34" charset="0"/>
              </a:rPr>
              <a:t>production levels. </a:t>
            </a:r>
          </a:p>
          <a:p>
            <a:pPr marL="285750" indent="-285750">
              <a:spcBef>
                <a:spcPts val="432"/>
              </a:spcBef>
              <a:buFont typeface="Arial" panose="020B0604020202020204" pitchFamily="34" charset="0"/>
              <a:buChar char="•"/>
            </a:pPr>
            <a:r>
              <a:rPr lang="en-US" sz="1600" dirty="0">
                <a:latin typeface="Arial" panose="020B0604020202020204" pitchFamily="34" charset="0"/>
                <a:cs typeface="Arial" panose="020B0604020202020204" pitchFamily="34" charset="0"/>
              </a:rPr>
              <a:t>3rd largest </a:t>
            </a:r>
            <a:r>
              <a:rPr lang="en-US" sz="1600" dirty="0">
                <a:solidFill>
                  <a:srgbClr val="33C2DD"/>
                </a:solidFill>
                <a:latin typeface="Arial" panose="020B0604020202020204" pitchFamily="34" charset="0"/>
                <a:cs typeface="Arial" panose="020B0604020202020204" pitchFamily="34" charset="0"/>
              </a:rPr>
              <a:t>in world behind China and US as a whole. </a:t>
            </a:r>
          </a:p>
          <a:p>
            <a:pPr marL="285750" indent="-285750">
              <a:spcBef>
                <a:spcPts val="432"/>
              </a:spcBef>
              <a:buFont typeface="Arial" panose="020B0604020202020204" pitchFamily="34" charset="0"/>
              <a:buChar char="•"/>
            </a:pPr>
            <a:r>
              <a:rPr lang="en-US" sz="1600" dirty="0">
                <a:latin typeface="Arial" panose="020B0604020202020204" pitchFamily="34" charset="0"/>
                <a:cs typeface="Arial" panose="020B0604020202020204" pitchFamily="34" charset="0"/>
              </a:rPr>
              <a:t>35 million motor vehicles </a:t>
            </a:r>
            <a:r>
              <a:rPr lang="en-US" sz="1600" dirty="0">
                <a:solidFill>
                  <a:srgbClr val="33C2DD"/>
                </a:solidFill>
                <a:latin typeface="Arial" panose="020B0604020202020204" pitchFamily="34" charset="0"/>
                <a:cs typeface="Arial" panose="020B0604020202020204" pitchFamily="34" charset="0"/>
              </a:rPr>
              <a:t>on road</a:t>
            </a:r>
            <a:r>
              <a:rPr lang="en-US" sz="1600" dirty="0">
                <a:latin typeface="Arial" panose="020B0604020202020204" pitchFamily="34" charset="0"/>
                <a:cs typeface="Arial" panose="020B0604020202020204" pitchFamily="34" charset="0"/>
              </a:rPr>
              <a:t>. </a:t>
            </a:r>
            <a:r>
              <a:rPr lang="en-US" sz="1600" dirty="0">
                <a:solidFill>
                  <a:srgbClr val="33C2DD"/>
                </a:solidFill>
                <a:latin typeface="Arial" panose="020B0604020202020204" pitchFamily="34" charset="0"/>
                <a:cs typeface="Arial" panose="020B0604020202020204" pitchFamily="34" charset="0"/>
              </a:rPr>
              <a:t>Californians drive </a:t>
            </a:r>
            <a:r>
              <a:rPr lang="en-US" sz="1600" dirty="0">
                <a:latin typeface="Arial" panose="020B0604020202020204" pitchFamily="34" charset="0"/>
                <a:cs typeface="Arial" panose="020B0604020202020204" pitchFamily="34" charset="0"/>
              </a:rPr>
              <a:t>300+ billion  miles a year.</a:t>
            </a:r>
          </a:p>
        </p:txBody>
      </p:sp>
      <p:pic>
        <p:nvPicPr>
          <p:cNvPr id="8" name="Picture 7">
            <a:extLst>
              <a:ext uri="{FF2B5EF4-FFF2-40B4-BE49-F238E27FC236}">
                <a16:creationId xmlns:a16="http://schemas.microsoft.com/office/drawing/2014/main" id="{9FE7968F-57E4-4542-96A4-FDB5C1F77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353" y="981833"/>
            <a:ext cx="1589917" cy="1589917"/>
          </a:xfrm>
          <a:prstGeom prst="rect">
            <a:avLst/>
          </a:prstGeom>
        </p:spPr>
      </p:pic>
      <p:pic>
        <p:nvPicPr>
          <p:cNvPr id="9" name="Picture 8">
            <a:extLst>
              <a:ext uri="{FF2B5EF4-FFF2-40B4-BE49-F238E27FC236}">
                <a16:creationId xmlns:a16="http://schemas.microsoft.com/office/drawing/2014/main" id="{C0BEDC45-C9DA-4A65-B787-1341151AB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7" y="2777106"/>
            <a:ext cx="1783145" cy="1778698"/>
          </a:xfrm>
          <a:prstGeom prst="rect">
            <a:avLst/>
          </a:prstGeom>
        </p:spPr>
      </p:pic>
      <p:sp>
        <p:nvSpPr>
          <p:cNvPr id="10" name="Rectangle 9">
            <a:extLst>
              <a:ext uri="{FF2B5EF4-FFF2-40B4-BE49-F238E27FC236}">
                <a16:creationId xmlns:a16="http://schemas.microsoft.com/office/drawing/2014/main" id="{2639D887-8AE8-4ABA-ABE9-81B16DC96333}"/>
              </a:ext>
            </a:extLst>
          </p:cNvPr>
          <p:cNvSpPr/>
          <p:nvPr/>
        </p:nvSpPr>
        <p:spPr>
          <a:xfrm>
            <a:off x="2564035" y="2996753"/>
            <a:ext cx="1417376" cy="830997"/>
          </a:xfrm>
          <a:prstGeom prst="rect">
            <a:avLst/>
          </a:prstGeom>
        </p:spPr>
        <p:txBody>
          <a:bodyPr wrap="none">
            <a:spAutoFit/>
          </a:bodyPr>
          <a:lstStyle/>
          <a:p>
            <a:pPr algn="ctr"/>
            <a:r>
              <a:rPr lang="en-US" sz="4800" b="1" dirty="0">
                <a:solidFill>
                  <a:srgbClr val="33C2DD"/>
                </a:solidFill>
                <a:latin typeface="Arial" panose="020B0604020202020204" pitchFamily="34" charset="0"/>
                <a:cs typeface="Arial" panose="020B0604020202020204" pitchFamily="34" charset="0"/>
              </a:rPr>
              <a:t>70%</a:t>
            </a:r>
          </a:p>
        </p:txBody>
      </p:sp>
      <p:sp>
        <p:nvSpPr>
          <p:cNvPr id="11" name="TextBox 10">
            <a:extLst>
              <a:ext uri="{FF2B5EF4-FFF2-40B4-BE49-F238E27FC236}">
                <a16:creationId xmlns:a16="http://schemas.microsoft.com/office/drawing/2014/main" id="{1218BD2E-A844-49BF-AB2D-5E9AF65126D5}"/>
              </a:ext>
            </a:extLst>
          </p:cNvPr>
          <p:cNvSpPr txBox="1"/>
          <p:nvPr/>
        </p:nvSpPr>
        <p:spPr>
          <a:xfrm>
            <a:off x="2273203" y="3699623"/>
            <a:ext cx="189044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of oil refined in     CA is imported</a:t>
            </a:r>
          </a:p>
        </p:txBody>
      </p:sp>
    </p:spTree>
    <p:extLst>
      <p:ext uri="{BB962C8B-B14F-4D97-AF65-F5344CB8AC3E}">
        <p14:creationId xmlns:p14="http://schemas.microsoft.com/office/powerpoint/2010/main" val="39914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BC79-00EC-4BD5-A8EF-1644BD2748E9}"/>
              </a:ext>
            </a:extLst>
          </p:cNvPr>
          <p:cNvSpPr>
            <a:spLocks noGrp="1"/>
          </p:cNvSpPr>
          <p:nvPr>
            <p:ph type="title"/>
          </p:nvPr>
        </p:nvSpPr>
        <p:spPr>
          <a:xfrm>
            <a:off x="421240" y="196836"/>
            <a:ext cx="7541098" cy="971357"/>
          </a:xfrm>
        </p:spPr>
        <p:txBody>
          <a:bodyPr/>
          <a:lstStyle/>
          <a:p>
            <a:r>
              <a:rPr lang="en-US" b="1" dirty="0">
                <a:latin typeface="Times Bold"/>
              </a:rPr>
              <a:t>What is Produced Water</a:t>
            </a:r>
          </a:p>
        </p:txBody>
      </p:sp>
      <p:sp>
        <p:nvSpPr>
          <p:cNvPr id="3" name="Content Placeholder 2">
            <a:extLst>
              <a:ext uri="{FF2B5EF4-FFF2-40B4-BE49-F238E27FC236}">
                <a16:creationId xmlns:a16="http://schemas.microsoft.com/office/drawing/2014/main" id="{EB18A293-FEEE-41F2-8E84-26827CB0911F}"/>
              </a:ext>
            </a:extLst>
          </p:cNvPr>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Water that is brought to the surface when oil is extracted from formations below drinking water zones.</a:t>
            </a:r>
          </a:p>
          <a:p>
            <a:r>
              <a:rPr lang="en-US" dirty="0">
                <a:latin typeface="Calibri Light" panose="020F0302020204030204" pitchFamily="34" charset="0"/>
                <a:cs typeface="Calibri Light" panose="020F0302020204030204" pitchFamily="34" charset="0"/>
              </a:rPr>
              <a:t>Average 15 barrels of water are produced with every barrel of oil. (42 gallons = 1 barrel)</a:t>
            </a:r>
          </a:p>
          <a:p>
            <a:r>
              <a:rPr lang="en-US" dirty="0">
                <a:latin typeface="Calibri Light" panose="020F0302020204030204" pitchFamily="34" charset="0"/>
                <a:cs typeface="Calibri Light" panose="020F0302020204030204" pitchFamily="34" charset="0"/>
              </a:rPr>
              <a:t>Produced water is not wastewater.</a:t>
            </a:r>
          </a:p>
          <a:p>
            <a:r>
              <a:rPr lang="en-US" dirty="0">
                <a:latin typeface="Calibri Light" panose="020F0302020204030204" pitchFamily="34" charset="0"/>
                <a:cs typeface="Calibri Light" panose="020F0302020204030204" pitchFamily="34" charset="0"/>
              </a:rPr>
              <a:t>Technology creating potential for beneficial reuse.</a:t>
            </a:r>
          </a:p>
          <a:p>
            <a:endParaRPr lang="en-US" dirty="0">
              <a:cs typeface="Calibri Light" panose="020F0302020204030204" pitchFamily="34" charset="0"/>
            </a:endParaRPr>
          </a:p>
        </p:txBody>
      </p:sp>
    </p:spTree>
    <p:extLst>
      <p:ext uri="{BB962C8B-B14F-4D97-AF65-F5344CB8AC3E}">
        <p14:creationId xmlns:p14="http://schemas.microsoft.com/office/powerpoint/2010/main" val="1619599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BC79-00EC-4BD5-A8EF-1644BD2748E9}"/>
              </a:ext>
            </a:extLst>
          </p:cNvPr>
          <p:cNvSpPr>
            <a:spLocks noGrp="1"/>
          </p:cNvSpPr>
          <p:nvPr>
            <p:ph type="title"/>
          </p:nvPr>
        </p:nvSpPr>
        <p:spPr>
          <a:xfrm>
            <a:off x="421240" y="196836"/>
            <a:ext cx="7541098" cy="971357"/>
          </a:xfrm>
        </p:spPr>
        <p:txBody>
          <a:bodyPr>
            <a:normAutofit/>
          </a:bodyPr>
          <a:lstStyle/>
          <a:p>
            <a:r>
              <a:rPr lang="en-US" b="1" dirty="0">
                <a:latin typeface="Times Bold"/>
              </a:rPr>
              <a:t>Produced Water as Irrigation Water Source</a:t>
            </a:r>
          </a:p>
        </p:txBody>
      </p:sp>
      <p:sp>
        <p:nvSpPr>
          <p:cNvPr id="3" name="Content Placeholder 2">
            <a:extLst>
              <a:ext uri="{FF2B5EF4-FFF2-40B4-BE49-F238E27FC236}">
                <a16:creationId xmlns:a16="http://schemas.microsoft.com/office/drawing/2014/main" id="{EB18A293-FEEE-41F2-8E84-26827CB0911F}"/>
              </a:ext>
            </a:extLst>
          </p:cNvPr>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For over 20 years, treated produced water has been used to help irrigate permanent crops in Kern County.</a:t>
            </a:r>
          </a:p>
          <a:p>
            <a:r>
              <a:rPr lang="en-US" dirty="0">
                <a:latin typeface="Calibri Light" panose="020F0302020204030204" pitchFamily="34" charset="0"/>
                <a:cs typeface="Calibri Light" panose="020F0302020204030204" pitchFamily="34" charset="0"/>
              </a:rPr>
              <a:t>In one project alone, about 23 million gallons a day of produced water is treated and delivered to 160 farmers, covering 45,000 acres.</a:t>
            </a:r>
          </a:p>
          <a:p>
            <a:r>
              <a:rPr lang="en-US" dirty="0">
                <a:latin typeface="Calibri Light" panose="020F0302020204030204" pitchFamily="34" charset="0"/>
                <a:cs typeface="Calibri Light" panose="020F0302020204030204" pitchFamily="34" charset="0"/>
              </a:rPr>
              <a:t>CVRWQCB Food Safety Panel recent findings allows continued beneficial reuse.</a:t>
            </a:r>
          </a:p>
        </p:txBody>
      </p:sp>
    </p:spTree>
    <p:extLst>
      <p:ext uri="{BB962C8B-B14F-4D97-AF65-F5344CB8AC3E}">
        <p14:creationId xmlns:p14="http://schemas.microsoft.com/office/powerpoint/2010/main" val="348421776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Custom 4">
      <a:dk1>
        <a:srgbClr val="2E75B5"/>
      </a:dk1>
      <a:lt1>
        <a:sysClr val="window" lastClr="FFFFFF"/>
      </a:lt1>
      <a:dk2>
        <a:srgbClr val="1A4C75"/>
      </a:dk2>
      <a:lt2>
        <a:srgbClr val="EEECE1"/>
      </a:lt2>
      <a:accent1>
        <a:srgbClr val="2E75B5"/>
      </a:accent1>
      <a:accent2>
        <a:srgbClr val="4EADCE"/>
      </a:accent2>
      <a:accent3>
        <a:srgbClr val="00C795"/>
      </a:accent3>
      <a:accent4>
        <a:srgbClr val="287C64"/>
      </a:accent4>
      <a:accent5>
        <a:srgbClr val="1A4C75"/>
      </a:accent5>
      <a:accent6>
        <a:srgbClr val="F77C16"/>
      </a:accent6>
      <a:hlink>
        <a:srgbClr val="00C795"/>
      </a:hlink>
      <a:folHlink>
        <a:srgbClr val="4EAD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1816</TotalTime>
  <Words>1526</Words>
  <Application>Microsoft Office PowerPoint</Application>
  <PresentationFormat>On-screen Show (16:9)</PresentationFormat>
  <Paragraphs>141</Paragraphs>
  <Slides>16</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Arial</vt:lpstr>
      <vt:lpstr>Calibri</vt:lpstr>
      <vt:lpstr>Calibri Light</vt:lpstr>
      <vt:lpstr>Freightdisp pro bold</vt:lpstr>
      <vt:lpstr>Freightdisp pro semibold</vt:lpstr>
      <vt:lpstr>Proxima Nova Light</vt:lpstr>
      <vt:lpstr>Proxima Nova regular</vt:lpstr>
      <vt:lpstr>Proxima Nova Rg</vt:lpstr>
      <vt:lpstr>Times Bold</vt:lpstr>
      <vt:lpstr>Custom Design</vt:lpstr>
      <vt:lpstr>1_Custom Design</vt:lpstr>
      <vt:lpstr>2_Custom Design</vt:lpstr>
      <vt:lpstr>Office Theme</vt:lpstr>
      <vt:lpstr>PowerPoint Presentation</vt:lpstr>
      <vt:lpstr>The State of California’s Oil Industry</vt:lpstr>
      <vt:lpstr>About WSPA</vt:lpstr>
      <vt:lpstr>State of the Industry</vt:lpstr>
      <vt:lpstr>Petroleum’s Role in California’s Economy</vt:lpstr>
      <vt:lpstr>Average Annual Wage</vt:lpstr>
      <vt:lpstr>California is in an Energy Deficit</vt:lpstr>
      <vt:lpstr>What is Produced Water</vt:lpstr>
      <vt:lpstr>Produced Water as Irrigation Water Source</vt:lpstr>
      <vt:lpstr>SGMA and the Oil Industry</vt:lpstr>
      <vt:lpstr>Top Production Issues and What's at Stake</vt:lpstr>
      <vt:lpstr>Community Engagement</vt:lpstr>
      <vt:lpstr>We Must Stand Together</vt:lpstr>
      <vt:lpstr>About WSPA Associates</vt:lpstr>
      <vt:lpstr>WSPA Associates Program Benefits</vt:lpstr>
      <vt:lpstr>PowerPoint Presentation</vt:lpstr>
    </vt:vector>
  </TitlesOfParts>
  <Company>Position Interactive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Marks</dc:creator>
  <cp:lastModifiedBy>Christine Zimmerman</cp:lastModifiedBy>
  <cp:revision>63</cp:revision>
  <cp:lastPrinted>2019-03-29T21:32:31Z</cp:lastPrinted>
  <dcterms:created xsi:type="dcterms:W3CDTF">2018-06-27T00:17:42Z</dcterms:created>
  <dcterms:modified xsi:type="dcterms:W3CDTF">2020-03-03T04:07:10Z</dcterms:modified>
</cp:coreProperties>
</file>