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378" r:id="rId3"/>
    <p:sldId id="377" r:id="rId4"/>
    <p:sldId id="356" r:id="rId5"/>
    <p:sldId id="385" r:id="rId6"/>
    <p:sldId id="354" r:id="rId7"/>
    <p:sldId id="364" r:id="rId8"/>
    <p:sldId id="257" r:id="rId9"/>
    <p:sldId id="264" r:id="rId10"/>
    <p:sldId id="371" r:id="rId11"/>
    <p:sldId id="379" r:id="rId12"/>
    <p:sldId id="326" r:id="rId13"/>
    <p:sldId id="391" r:id="rId14"/>
    <p:sldId id="259" r:id="rId15"/>
    <p:sldId id="260" r:id="rId16"/>
    <p:sldId id="261" r:id="rId17"/>
    <p:sldId id="390" r:id="rId18"/>
    <p:sldId id="3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n, Joseph@DWR" initials="YJ" lastIdx="14" clrIdx="0">
    <p:extLst>
      <p:ext uri="{19B8F6BF-5375-455C-9EA6-DF929625EA0E}">
        <p15:presenceInfo xmlns:p15="http://schemas.microsoft.com/office/powerpoint/2012/main" userId="S::Joseph.Yun@water.ca.gov::8d813626-eba1-4187-ade2-ea5170697d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7" d="100"/>
          <a:sy n="137" d="100"/>
        </p:scale>
        <p:origin x="20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02T15:19:40.407" idx="12">
    <p:pos x="3383" y="2865"/>
    <p:text>Can delete this here.  It shows up both here and in January 1,2022 so by the time you get to final award, it should be taken care of.</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02T15:32:47.386" idx="13">
    <p:pos x="6857" y="837"/>
    <p:text>This looks like part of the Exec Order.  move  to slide 14?</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3-02T15:39:55.549" idx="14">
    <p:pos x="6376" y="3088"/>
    <p:text>Can delete these two last bullets from the slides althought they remain in the talking points.</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40C71-6BE6-4671-BB6F-04D741E656FA}" type="datetimeFigureOut">
              <a:rPr lang="en-US" smtClean="0"/>
              <a:t>3/2/20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6683E-AB35-4047-98E0-85F8EBFBD806}" type="slidenum">
              <a:rPr lang="en-US" smtClean="0"/>
              <a:t>‹#›</a:t>
            </a:fld>
            <a:endParaRPr lang="en-US"/>
          </a:p>
        </p:txBody>
      </p:sp>
    </p:spTree>
    <p:extLst>
      <p:ext uri="{BB962C8B-B14F-4D97-AF65-F5344CB8AC3E}">
        <p14:creationId xmlns:p14="http://schemas.microsoft.com/office/powerpoint/2010/main" val="354128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2257C-E031-4945-9C9D-7EC7E41D15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83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211549-8F16-448A-9D14-3C7EB39FD2FC}" type="slidenum">
              <a:rPr lang="en-US" smtClean="0"/>
              <a:t>8</a:t>
            </a:fld>
            <a:endParaRPr lang="en-US"/>
          </a:p>
        </p:txBody>
      </p:sp>
    </p:spTree>
    <p:extLst>
      <p:ext uri="{BB962C8B-B14F-4D97-AF65-F5344CB8AC3E}">
        <p14:creationId xmlns:p14="http://schemas.microsoft.com/office/powerpoint/2010/main" val="155928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2257C-E031-4945-9C9D-7EC7E41D15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47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2257C-E031-4945-9C9D-7EC7E41D15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00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F5380B-5F59-324C-9EF3-0ABA151D5E42}"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417F7-030C-E848-BCE1-1362246967C4}" type="slidenum">
              <a:rPr lang="en-US" smtClean="0"/>
              <a:t>‹#›</a:t>
            </a:fld>
            <a:endParaRPr lang="en-US"/>
          </a:p>
        </p:txBody>
      </p:sp>
    </p:spTree>
    <p:extLst>
      <p:ext uri="{BB962C8B-B14F-4D97-AF65-F5344CB8AC3E}">
        <p14:creationId xmlns:p14="http://schemas.microsoft.com/office/powerpoint/2010/main" val="24517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5380B-5F59-324C-9EF3-0ABA151D5E42}"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417F7-030C-E848-BCE1-1362246967C4}" type="slidenum">
              <a:rPr lang="en-US" smtClean="0"/>
              <a:t>‹#›</a:t>
            </a:fld>
            <a:endParaRPr lang="en-US"/>
          </a:p>
        </p:txBody>
      </p:sp>
    </p:spTree>
    <p:extLst>
      <p:ext uri="{BB962C8B-B14F-4D97-AF65-F5344CB8AC3E}">
        <p14:creationId xmlns:p14="http://schemas.microsoft.com/office/powerpoint/2010/main" val="33334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5380B-5F59-324C-9EF3-0ABA151D5E42}"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417F7-030C-E848-BCE1-1362246967C4}" type="slidenum">
              <a:rPr lang="en-US" smtClean="0"/>
              <a:t>‹#›</a:t>
            </a:fld>
            <a:endParaRPr lang="en-US"/>
          </a:p>
        </p:txBody>
      </p:sp>
    </p:spTree>
    <p:extLst>
      <p:ext uri="{BB962C8B-B14F-4D97-AF65-F5344CB8AC3E}">
        <p14:creationId xmlns:p14="http://schemas.microsoft.com/office/powerpoint/2010/main" val="1278922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533400"/>
            <a:ext cx="10210800" cy="609600"/>
          </a:xfrm>
        </p:spPr>
        <p:txBody>
          <a:bodyPr/>
          <a:lstStyle>
            <a:lvl1pPr>
              <a:defRPr/>
            </a:lvl1pPr>
          </a:lstStyle>
          <a:p>
            <a:r>
              <a:rPr lang="en-US" dirty="0"/>
              <a:t>Slide Title</a:t>
            </a:r>
          </a:p>
        </p:txBody>
      </p:sp>
      <p:sp>
        <p:nvSpPr>
          <p:cNvPr id="5" name="Text Placeholder 4"/>
          <p:cNvSpPr>
            <a:spLocks noGrp="1"/>
          </p:cNvSpPr>
          <p:nvPr>
            <p:ph type="body" sz="quarter" idx="10" hasCustomPrompt="1"/>
          </p:nvPr>
        </p:nvSpPr>
        <p:spPr>
          <a:xfrm>
            <a:off x="914400" y="1447800"/>
            <a:ext cx="10210800" cy="4742506"/>
          </a:xfrm>
        </p:spPr>
        <p:txBody>
          <a:bodyPr wrap="square" lIns="0" tIns="0" rIns="0" bIns="0">
            <a:normAutofit/>
          </a:bodyPr>
          <a:lstStyle>
            <a:lvl1pPr marL="257175" indent="-257175">
              <a:buFont typeface="Arial" panose="020B0604020202020204" pitchFamily="34" charset="0"/>
              <a:buChar char="•"/>
              <a:defRPr sz="1575" baseline="0">
                <a:solidFill>
                  <a:srgbClr val="22222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We can’t completely avoid bullet points</a:t>
            </a:r>
          </a:p>
          <a:p>
            <a:pPr lvl="0"/>
            <a:r>
              <a:rPr lang="en-US" dirty="0"/>
              <a:t>So if we must use them, this is the layout to use</a:t>
            </a:r>
          </a:p>
          <a:p>
            <a:pPr lvl="0"/>
            <a:r>
              <a:rPr lang="en-US" dirty="0"/>
              <a:t>Keep them brief </a:t>
            </a:r>
          </a:p>
          <a:p>
            <a:pPr lvl="0"/>
            <a:r>
              <a:rPr lang="en-US" dirty="0"/>
              <a:t>We want the audience to watch/listen to you, </a:t>
            </a:r>
            <a:br>
              <a:rPr lang="en-US" dirty="0"/>
            </a:br>
            <a:r>
              <a:rPr lang="en-US" dirty="0"/>
              <a:t>not read the screen</a:t>
            </a:r>
          </a:p>
          <a:p>
            <a:pPr lvl="0"/>
            <a:endParaRPr lang="en-US" dirty="0"/>
          </a:p>
        </p:txBody>
      </p:sp>
    </p:spTree>
    <p:extLst>
      <p:ext uri="{BB962C8B-B14F-4D97-AF65-F5344CB8AC3E}">
        <p14:creationId xmlns:p14="http://schemas.microsoft.com/office/powerpoint/2010/main" val="131177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15842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9418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5380B-5F59-324C-9EF3-0ABA151D5E42}"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417F7-030C-E848-BCE1-1362246967C4}" type="slidenum">
              <a:rPr lang="en-US" smtClean="0"/>
              <a:t>‹#›</a:t>
            </a:fld>
            <a:endParaRPr lang="en-US"/>
          </a:p>
        </p:txBody>
      </p:sp>
    </p:spTree>
    <p:extLst>
      <p:ext uri="{BB962C8B-B14F-4D97-AF65-F5344CB8AC3E}">
        <p14:creationId xmlns:p14="http://schemas.microsoft.com/office/powerpoint/2010/main" val="280456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F5380B-5F59-324C-9EF3-0ABA151D5E42}"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417F7-030C-E848-BCE1-1362246967C4}" type="slidenum">
              <a:rPr lang="en-US" smtClean="0"/>
              <a:t>‹#›</a:t>
            </a:fld>
            <a:endParaRPr lang="en-US"/>
          </a:p>
        </p:txBody>
      </p:sp>
    </p:spTree>
    <p:extLst>
      <p:ext uri="{BB962C8B-B14F-4D97-AF65-F5344CB8AC3E}">
        <p14:creationId xmlns:p14="http://schemas.microsoft.com/office/powerpoint/2010/main" val="179067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F5380B-5F59-324C-9EF3-0ABA151D5E42}"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417F7-030C-E848-BCE1-1362246967C4}" type="slidenum">
              <a:rPr lang="en-US" smtClean="0"/>
              <a:t>‹#›</a:t>
            </a:fld>
            <a:endParaRPr lang="en-US"/>
          </a:p>
        </p:txBody>
      </p:sp>
    </p:spTree>
    <p:extLst>
      <p:ext uri="{BB962C8B-B14F-4D97-AF65-F5344CB8AC3E}">
        <p14:creationId xmlns:p14="http://schemas.microsoft.com/office/powerpoint/2010/main" val="373317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F5380B-5F59-324C-9EF3-0ABA151D5E42}" type="datetimeFigureOut">
              <a:rPr lang="en-US" smtClean="0"/>
              <a:t>3/2/20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417F7-030C-E848-BCE1-1362246967C4}" type="slidenum">
              <a:rPr lang="en-US" smtClean="0"/>
              <a:t>‹#›</a:t>
            </a:fld>
            <a:endParaRPr lang="en-US"/>
          </a:p>
        </p:txBody>
      </p:sp>
    </p:spTree>
    <p:extLst>
      <p:ext uri="{BB962C8B-B14F-4D97-AF65-F5344CB8AC3E}">
        <p14:creationId xmlns:p14="http://schemas.microsoft.com/office/powerpoint/2010/main" val="389475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F5380B-5F59-324C-9EF3-0ABA151D5E42}" type="datetimeFigureOut">
              <a:rPr lang="en-US" smtClean="0"/>
              <a:t>3/2/20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417F7-030C-E848-BCE1-1362246967C4}" type="slidenum">
              <a:rPr lang="en-US" smtClean="0"/>
              <a:t>‹#›</a:t>
            </a:fld>
            <a:endParaRPr lang="en-US"/>
          </a:p>
        </p:txBody>
      </p:sp>
    </p:spTree>
    <p:extLst>
      <p:ext uri="{BB962C8B-B14F-4D97-AF65-F5344CB8AC3E}">
        <p14:creationId xmlns:p14="http://schemas.microsoft.com/office/powerpoint/2010/main" val="19444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5380B-5F59-324C-9EF3-0ABA151D5E42}" type="datetimeFigureOut">
              <a:rPr lang="en-US" smtClean="0"/>
              <a:t>3/2/20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417F7-030C-E848-BCE1-1362246967C4}" type="slidenum">
              <a:rPr lang="en-US" smtClean="0"/>
              <a:t>‹#›</a:t>
            </a:fld>
            <a:endParaRPr lang="en-US"/>
          </a:p>
        </p:txBody>
      </p:sp>
    </p:spTree>
    <p:extLst>
      <p:ext uri="{BB962C8B-B14F-4D97-AF65-F5344CB8AC3E}">
        <p14:creationId xmlns:p14="http://schemas.microsoft.com/office/powerpoint/2010/main" val="49070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F5380B-5F59-324C-9EF3-0ABA151D5E42}"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417F7-030C-E848-BCE1-1362246967C4}" type="slidenum">
              <a:rPr lang="en-US" smtClean="0"/>
              <a:t>‹#›</a:t>
            </a:fld>
            <a:endParaRPr lang="en-US"/>
          </a:p>
        </p:txBody>
      </p:sp>
    </p:spTree>
    <p:extLst>
      <p:ext uri="{BB962C8B-B14F-4D97-AF65-F5344CB8AC3E}">
        <p14:creationId xmlns:p14="http://schemas.microsoft.com/office/powerpoint/2010/main" val="254679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F5380B-5F59-324C-9EF3-0ABA151D5E42}"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417F7-030C-E848-BCE1-1362246967C4}" type="slidenum">
              <a:rPr lang="en-US" smtClean="0"/>
              <a:t>‹#›</a:t>
            </a:fld>
            <a:endParaRPr lang="en-US"/>
          </a:p>
        </p:txBody>
      </p:sp>
    </p:spTree>
    <p:extLst>
      <p:ext uri="{BB962C8B-B14F-4D97-AF65-F5344CB8AC3E}">
        <p14:creationId xmlns:p14="http://schemas.microsoft.com/office/powerpoint/2010/main" val="381682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5380B-5F59-324C-9EF3-0ABA151D5E42}" type="datetimeFigureOut">
              <a:rPr lang="en-US" smtClean="0"/>
              <a:t>3/2/20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417F7-030C-E848-BCE1-1362246967C4}" type="slidenum">
              <a:rPr lang="en-US" smtClean="0"/>
              <a:t>‹#›</a:t>
            </a:fld>
            <a:endParaRPr lang="en-US"/>
          </a:p>
        </p:txBody>
      </p:sp>
    </p:spTree>
    <p:extLst>
      <p:ext uri="{BB962C8B-B14F-4D97-AF65-F5344CB8AC3E}">
        <p14:creationId xmlns:p14="http://schemas.microsoft.com/office/powerpoint/2010/main" val="1183677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tiff"/></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6.tif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4.emf"/><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6.tiff"/><Relationship Id="rId9"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3257" y="6408438"/>
            <a:ext cx="7213600" cy="318100"/>
          </a:xfrm>
          <a:prstGeom prst="rect">
            <a:avLst/>
          </a:prstGeom>
          <a:noFill/>
        </p:spPr>
        <p:txBody>
          <a:bodyPr wrap="square" rtlCol="0">
            <a:spAutoFit/>
          </a:bodyPr>
          <a:lstStyle/>
          <a:p>
            <a:r>
              <a:rPr lang="en-US" sz="1467" dirty="0">
                <a:latin typeface="Myriad Pro" pitchFamily="34" charset="0"/>
              </a:rPr>
              <a:t>Presented by the Water Association of Kern County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130425"/>
            <a:ext cx="1219200" cy="1596113"/>
          </a:xfrm>
          <a:prstGeom prst="rect">
            <a:avLst/>
          </a:prstGeom>
        </p:spPr>
      </p:pic>
      <p:pic>
        <p:nvPicPr>
          <p:cNvPr id="4" name="Picture 3">
            <a:extLst>
              <a:ext uri="{FF2B5EF4-FFF2-40B4-BE49-F238E27FC236}">
                <a16:creationId xmlns:a16="http://schemas.microsoft.com/office/drawing/2014/main" id="{CC24E331-04E4-B146-BC35-8D80049A4CF2}"/>
              </a:ext>
            </a:extLst>
          </p:cNvPr>
          <p:cNvPicPr>
            <a:picLocks noChangeAspect="1"/>
          </p:cNvPicPr>
          <p:nvPr/>
        </p:nvPicPr>
        <p:blipFill>
          <a:blip r:embed="rId3"/>
          <a:stretch>
            <a:fillRect/>
          </a:stretch>
        </p:blipFill>
        <p:spPr>
          <a:xfrm>
            <a:off x="7696200" y="0"/>
            <a:ext cx="4495800" cy="6860951"/>
          </a:xfrm>
          <a:prstGeom prst="rect">
            <a:avLst/>
          </a:prstGeom>
        </p:spPr>
      </p:pic>
      <p:pic>
        <p:nvPicPr>
          <p:cNvPr id="3" name="Picture 2">
            <a:extLst>
              <a:ext uri="{FF2B5EF4-FFF2-40B4-BE49-F238E27FC236}">
                <a16:creationId xmlns:a16="http://schemas.microsoft.com/office/drawing/2014/main" id="{4D0275F0-F793-EF4B-92F5-BC42BC145E32}"/>
              </a:ext>
            </a:extLst>
          </p:cNvPr>
          <p:cNvPicPr>
            <a:picLocks noChangeAspect="1"/>
          </p:cNvPicPr>
          <p:nvPr/>
        </p:nvPicPr>
        <p:blipFill>
          <a:blip r:embed="rId4"/>
          <a:stretch>
            <a:fillRect/>
          </a:stretch>
        </p:blipFill>
        <p:spPr>
          <a:xfrm>
            <a:off x="0" y="-556515"/>
            <a:ext cx="12192000" cy="7446880"/>
          </a:xfrm>
          <a:prstGeom prst="rect">
            <a:avLst/>
          </a:prstGeom>
        </p:spPr>
      </p:pic>
      <p:sp>
        <p:nvSpPr>
          <p:cNvPr id="5" name="Rectangle 4">
            <a:extLst>
              <a:ext uri="{FF2B5EF4-FFF2-40B4-BE49-F238E27FC236}">
                <a16:creationId xmlns:a16="http://schemas.microsoft.com/office/drawing/2014/main" id="{02A5573C-0768-934B-9A7E-0157AEE0CE57}"/>
              </a:ext>
            </a:extLst>
          </p:cNvPr>
          <p:cNvSpPr/>
          <p:nvPr/>
        </p:nvSpPr>
        <p:spPr>
          <a:xfrm>
            <a:off x="420757" y="4588865"/>
            <a:ext cx="6096000" cy="1077218"/>
          </a:xfrm>
          <a:prstGeom prst="rect">
            <a:avLst/>
          </a:prstGeom>
        </p:spPr>
        <p:txBody>
          <a:bodyPr>
            <a:spAutoFit/>
          </a:bodyPr>
          <a:lstStyle/>
          <a:p>
            <a:pPr lvl="0" defTabSz="457200">
              <a:defRPr/>
            </a:pPr>
            <a:r>
              <a:rPr lang="it-IT" sz="3200" dirty="0"/>
              <a:t>Armando Quintero </a:t>
            </a:r>
          </a:p>
          <a:p>
            <a:pPr lvl="0" defTabSz="457200">
              <a:defRPr/>
            </a:pPr>
            <a:r>
              <a:rPr lang="it-IT" sz="3200" i="1" dirty="0"/>
              <a:t>Chair, California Water </a:t>
            </a:r>
            <a:r>
              <a:rPr lang="it-IT" sz="3200" i="1" dirty="0" err="1"/>
              <a:t>Commission</a:t>
            </a:r>
            <a:endParaRPr lang="en-US" sz="3200" i="1" dirty="0"/>
          </a:p>
        </p:txBody>
      </p:sp>
      <p:sp>
        <p:nvSpPr>
          <p:cNvPr id="6" name="Rectangle 5">
            <a:extLst>
              <a:ext uri="{FF2B5EF4-FFF2-40B4-BE49-F238E27FC236}">
                <a16:creationId xmlns:a16="http://schemas.microsoft.com/office/drawing/2014/main" id="{F1359D05-8E79-CB4C-B4E9-C320E3221714}"/>
              </a:ext>
            </a:extLst>
          </p:cNvPr>
          <p:cNvSpPr/>
          <p:nvPr/>
        </p:nvSpPr>
        <p:spPr>
          <a:xfrm>
            <a:off x="304800" y="-11316"/>
            <a:ext cx="6931087" cy="769441"/>
          </a:xfrm>
          <a:prstGeom prst="rect">
            <a:avLst/>
          </a:prstGeom>
        </p:spPr>
        <p:txBody>
          <a:bodyPr wrap="square">
            <a:spAutoFit/>
          </a:bodyPr>
          <a:lstStyle/>
          <a:p>
            <a:pPr algn="ctr"/>
            <a:r>
              <a:rPr lang="en-US" sz="4400" b="1" dirty="0"/>
              <a:t>What’s on Tap for California</a:t>
            </a:r>
            <a:endParaRPr lang="en-US" sz="4400" dirty="0"/>
          </a:p>
        </p:txBody>
      </p:sp>
      <p:sp>
        <p:nvSpPr>
          <p:cNvPr id="8" name="TextBox 7">
            <a:extLst>
              <a:ext uri="{FF2B5EF4-FFF2-40B4-BE49-F238E27FC236}">
                <a16:creationId xmlns:a16="http://schemas.microsoft.com/office/drawing/2014/main" id="{FDB43983-AA23-E446-9C7D-EE13DE6EAECC}"/>
              </a:ext>
            </a:extLst>
          </p:cNvPr>
          <p:cNvSpPr txBox="1"/>
          <p:nvPr/>
        </p:nvSpPr>
        <p:spPr>
          <a:xfrm>
            <a:off x="650914" y="1170700"/>
            <a:ext cx="6815130"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The California Water Commission</a:t>
            </a:r>
            <a:endParaRPr lang="en-US" sz="1100" dirty="0"/>
          </a:p>
          <a:p>
            <a:endParaRPr lang="en-US" sz="800" dirty="0"/>
          </a:p>
          <a:p>
            <a:pPr marL="285750" indent="-285750">
              <a:buFont typeface="Arial" panose="020B0604020202020204" pitchFamily="34" charset="0"/>
              <a:buChar char="•"/>
            </a:pPr>
            <a:r>
              <a:rPr lang="en-US" sz="3200" dirty="0"/>
              <a:t>Water Storage Investment Program</a:t>
            </a:r>
          </a:p>
          <a:p>
            <a:endParaRPr lang="en-US" sz="800" dirty="0"/>
          </a:p>
          <a:p>
            <a:pPr marL="285750" indent="-285750">
              <a:buFont typeface="Arial" panose="020B0604020202020204" pitchFamily="34" charset="0"/>
              <a:buChar char="•"/>
            </a:pPr>
            <a:r>
              <a:rPr lang="en-US" sz="3200" dirty="0"/>
              <a:t>SGMA  - an update</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3200" dirty="0"/>
              <a:t>The Water Resiliency Portfolio</a:t>
            </a:r>
          </a:p>
          <a:p>
            <a:endParaRPr lang="en-US" sz="800" dirty="0"/>
          </a:p>
          <a:p>
            <a:pPr marL="285750" indent="-285750">
              <a:buFont typeface="Arial" panose="020B0604020202020204" pitchFamily="34" charset="0"/>
              <a:buChar char="•"/>
            </a:pPr>
            <a:r>
              <a:rPr lang="en-US" sz="3200" dirty="0"/>
              <a:t>Questions</a:t>
            </a:r>
          </a:p>
        </p:txBody>
      </p:sp>
    </p:spTree>
    <p:extLst>
      <p:ext uri="{BB962C8B-B14F-4D97-AF65-F5344CB8AC3E}">
        <p14:creationId xmlns:p14="http://schemas.microsoft.com/office/powerpoint/2010/main" val="2628419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F37A22-EE37-4BCD-BDA6-00CA8F085E9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58039"/>
          <a:stretch/>
        </p:blipFill>
        <p:spPr>
          <a:xfrm>
            <a:off x="8596054" y="6248400"/>
            <a:ext cx="1767146" cy="463926"/>
          </a:xfrm>
          <a:prstGeom prst="rect">
            <a:avLst/>
          </a:prstGeom>
        </p:spPr>
      </p:pic>
      <p:pic>
        <p:nvPicPr>
          <p:cNvPr id="6" name="Picture 5">
            <a:extLst>
              <a:ext uri="{FF2B5EF4-FFF2-40B4-BE49-F238E27FC236}">
                <a16:creationId xmlns:a16="http://schemas.microsoft.com/office/drawing/2014/main" id="{2F05A150-1E3B-42C0-A317-898C487AF581}"/>
              </a:ext>
            </a:extLst>
          </p:cNvPr>
          <p:cNvPicPr>
            <a:picLocks noChangeAspect="1"/>
          </p:cNvPicPr>
          <p:nvPr/>
        </p:nvPicPr>
        <p:blipFill>
          <a:blip r:embed="rId3"/>
          <a:stretch>
            <a:fillRect/>
          </a:stretch>
        </p:blipFill>
        <p:spPr>
          <a:xfrm>
            <a:off x="9638001" y="6145483"/>
            <a:ext cx="2221491" cy="520662"/>
          </a:xfrm>
          <a:prstGeom prst="rect">
            <a:avLst/>
          </a:prstGeom>
        </p:spPr>
      </p:pic>
      <p:sp>
        <p:nvSpPr>
          <p:cNvPr id="7" name="Title 1">
            <a:extLst>
              <a:ext uri="{FF2B5EF4-FFF2-40B4-BE49-F238E27FC236}">
                <a16:creationId xmlns:a16="http://schemas.microsoft.com/office/drawing/2014/main" id="{F969E475-7805-439C-853E-1E2AAFBAE2A3}"/>
              </a:ext>
            </a:extLst>
          </p:cNvPr>
          <p:cNvSpPr txBox="1">
            <a:spLocks/>
          </p:cNvSpPr>
          <p:nvPr/>
        </p:nvSpPr>
        <p:spPr>
          <a:xfrm>
            <a:off x="1060314" y="365126"/>
            <a:ext cx="10295073" cy="8857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Water Storage Investment Program (WSIP) </a:t>
            </a:r>
          </a:p>
        </p:txBody>
      </p:sp>
      <p:sp>
        <p:nvSpPr>
          <p:cNvPr id="8" name="Rectangle 7">
            <a:extLst>
              <a:ext uri="{FF2B5EF4-FFF2-40B4-BE49-F238E27FC236}">
                <a16:creationId xmlns:a16="http://schemas.microsoft.com/office/drawing/2014/main" id="{D87E847A-E45F-4800-BBB6-5863C78DE299}"/>
              </a:ext>
            </a:extLst>
          </p:cNvPr>
          <p:cNvSpPr/>
          <p:nvPr/>
        </p:nvSpPr>
        <p:spPr>
          <a:xfrm>
            <a:off x="1254869" y="1676401"/>
            <a:ext cx="9679020" cy="3600986"/>
          </a:xfrm>
          <a:prstGeom prst="rect">
            <a:avLst/>
          </a:prstGeom>
        </p:spPr>
        <p:txBody>
          <a:bodyPr wrap="square">
            <a:spAutoFit/>
          </a:bodyPr>
          <a:lstStyle/>
          <a:p>
            <a:pPr defTabSz="457200">
              <a:defRPr/>
            </a:pPr>
            <a:r>
              <a:rPr lang="en-US" sz="3200" b="1" dirty="0">
                <a:solidFill>
                  <a:srgbClr val="0070C0"/>
                </a:solidFill>
              </a:rPr>
              <a:t>Contracts for the Administration of Public Benefits</a:t>
            </a:r>
            <a:endParaRPr lang="en-US" sz="2800" b="1" dirty="0"/>
          </a:p>
          <a:p>
            <a:pPr marL="457200" lvl="0" indent="-457200">
              <a:buFont typeface="Arial" panose="020B0604020202020204" pitchFamily="34" charset="0"/>
              <a:buChar char="•"/>
            </a:pPr>
            <a:r>
              <a:rPr lang="en-US" sz="2800" b="1" dirty="0"/>
              <a:t>Department of Water Resources: </a:t>
            </a:r>
            <a:br>
              <a:rPr lang="en-US" sz="2800" b="1" dirty="0"/>
            </a:br>
            <a:r>
              <a:rPr lang="en-US" sz="2800" dirty="0"/>
              <a:t>Recreation, Flood Control, Emergency Response</a:t>
            </a:r>
          </a:p>
          <a:p>
            <a:pPr marL="285750" lvl="0" indent="-285750">
              <a:buFont typeface="Arial" panose="020B0604020202020204" pitchFamily="34" charset="0"/>
              <a:buChar char="•"/>
            </a:pPr>
            <a:endParaRPr lang="en-US" sz="1400" dirty="0"/>
          </a:p>
          <a:p>
            <a:pPr marL="457200" lvl="0" indent="-457200">
              <a:buFont typeface="Arial" panose="020B0604020202020204" pitchFamily="34" charset="0"/>
              <a:buChar char="•"/>
            </a:pPr>
            <a:r>
              <a:rPr lang="en-US" sz="2800" b="1" dirty="0"/>
              <a:t>State Water Board: </a:t>
            </a:r>
            <a:br>
              <a:rPr lang="en-US" sz="2800" b="1" dirty="0"/>
            </a:br>
            <a:r>
              <a:rPr lang="en-US" sz="2800" dirty="0"/>
              <a:t>Water Quality Improvements</a:t>
            </a:r>
          </a:p>
          <a:p>
            <a:pPr marL="285750" lvl="0" indent="-285750">
              <a:buFont typeface="Arial" panose="020B0604020202020204" pitchFamily="34" charset="0"/>
              <a:buChar char="•"/>
            </a:pPr>
            <a:endParaRPr lang="en-US" sz="1400" dirty="0"/>
          </a:p>
          <a:p>
            <a:pPr marL="457200" lvl="0" indent="-457200">
              <a:buFont typeface="Arial" panose="020B0604020202020204" pitchFamily="34" charset="0"/>
              <a:buChar char="•"/>
            </a:pPr>
            <a:r>
              <a:rPr lang="en-US" sz="2800" b="1" dirty="0"/>
              <a:t>California Department of Fish and Wildlife: </a:t>
            </a:r>
            <a:br>
              <a:rPr lang="en-US" sz="2800" b="1" dirty="0"/>
            </a:br>
            <a:r>
              <a:rPr lang="en-US" sz="2800" dirty="0"/>
              <a:t>Ecosystem Improvements</a:t>
            </a:r>
          </a:p>
        </p:txBody>
      </p:sp>
    </p:spTree>
    <p:extLst>
      <p:ext uri="{BB962C8B-B14F-4D97-AF65-F5344CB8AC3E}">
        <p14:creationId xmlns:p14="http://schemas.microsoft.com/office/powerpoint/2010/main" val="394967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7DD35-F82F-4EB8-A329-0915C74BAC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58039"/>
          <a:stretch/>
        </p:blipFill>
        <p:spPr>
          <a:xfrm>
            <a:off x="9437302" y="6059835"/>
            <a:ext cx="1767146" cy="463926"/>
          </a:xfrm>
          <a:prstGeom prst="rect">
            <a:avLst/>
          </a:prstGeom>
        </p:spPr>
      </p:pic>
      <p:pic>
        <p:nvPicPr>
          <p:cNvPr id="6" name="Picture 5">
            <a:extLst>
              <a:ext uri="{FF2B5EF4-FFF2-40B4-BE49-F238E27FC236}">
                <a16:creationId xmlns:a16="http://schemas.microsoft.com/office/drawing/2014/main" id="{7ACFE178-4BB5-4101-B1ED-C1D41819BBC4}"/>
              </a:ext>
            </a:extLst>
          </p:cNvPr>
          <p:cNvPicPr>
            <a:picLocks noChangeAspect="1"/>
          </p:cNvPicPr>
          <p:nvPr/>
        </p:nvPicPr>
        <p:blipFill>
          <a:blip r:embed="rId3"/>
          <a:stretch>
            <a:fillRect/>
          </a:stretch>
        </p:blipFill>
        <p:spPr>
          <a:xfrm>
            <a:off x="9638001" y="6145483"/>
            <a:ext cx="2221491" cy="520662"/>
          </a:xfrm>
          <a:prstGeom prst="rect">
            <a:avLst/>
          </a:prstGeom>
        </p:spPr>
      </p:pic>
      <p:sp>
        <p:nvSpPr>
          <p:cNvPr id="7" name="Title 1">
            <a:extLst>
              <a:ext uri="{FF2B5EF4-FFF2-40B4-BE49-F238E27FC236}">
                <a16:creationId xmlns:a16="http://schemas.microsoft.com/office/drawing/2014/main" id="{BB81E93C-86A9-4F0F-93C9-17F1854A95FA}"/>
              </a:ext>
            </a:extLst>
          </p:cNvPr>
          <p:cNvSpPr txBox="1">
            <a:spLocks/>
          </p:cNvSpPr>
          <p:nvPr/>
        </p:nvSpPr>
        <p:spPr>
          <a:xfrm>
            <a:off x="1060314" y="365126"/>
            <a:ext cx="10295073" cy="8857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Water Storage Investment Program (WSIP) </a:t>
            </a:r>
          </a:p>
        </p:txBody>
      </p:sp>
      <p:sp>
        <p:nvSpPr>
          <p:cNvPr id="9" name="Content Placeholder 8">
            <a:extLst>
              <a:ext uri="{FF2B5EF4-FFF2-40B4-BE49-F238E27FC236}">
                <a16:creationId xmlns:a16="http://schemas.microsoft.com/office/drawing/2014/main" id="{5D11B3DC-5D98-4341-B8E5-D8116C98BAFB}"/>
              </a:ext>
            </a:extLst>
          </p:cNvPr>
          <p:cNvSpPr txBox="1">
            <a:spLocks/>
          </p:cNvSpPr>
          <p:nvPr/>
        </p:nvSpPr>
        <p:spPr>
          <a:xfrm>
            <a:off x="1206230" y="1410511"/>
            <a:ext cx="9998217" cy="47664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0"/>
              </a:spcBef>
            </a:pPr>
            <a:r>
              <a:rPr lang="en-US" dirty="0"/>
              <a:t>January 1, 2022, Statutory Progress Deadline:</a:t>
            </a:r>
          </a:p>
          <a:p>
            <a:pPr marL="914400" lvl="1" indent="-457200">
              <a:lnSpc>
                <a:spcPct val="100000"/>
              </a:lnSpc>
              <a:spcBef>
                <a:spcPts val="0"/>
              </a:spcBef>
              <a:buFont typeface="Courier New" panose="02070309020205020404" pitchFamily="49" charset="0"/>
              <a:buChar char="o"/>
            </a:pPr>
            <a:r>
              <a:rPr lang="en-US" dirty="0"/>
              <a:t>Completed feasibility studies</a:t>
            </a:r>
          </a:p>
          <a:p>
            <a:pPr marL="914400" lvl="1" indent="-457200">
              <a:lnSpc>
                <a:spcPct val="100000"/>
              </a:lnSpc>
              <a:spcBef>
                <a:spcPts val="0"/>
              </a:spcBef>
              <a:buFont typeface="Courier New" panose="02070309020205020404" pitchFamily="49" charset="0"/>
              <a:buChar char="o"/>
            </a:pPr>
            <a:r>
              <a:rPr lang="en-US" dirty="0"/>
              <a:t>Draft of environmental documents for public review</a:t>
            </a:r>
          </a:p>
          <a:p>
            <a:pPr marL="914400" lvl="1" indent="-457200">
              <a:lnSpc>
                <a:spcPct val="100000"/>
              </a:lnSpc>
              <a:spcBef>
                <a:spcPts val="0"/>
              </a:spcBef>
              <a:buFont typeface="Courier New" panose="02070309020205020404" pitchFamily="49" charset="0"/>
              <a:buChar char="o"/>
            </a:pPr>
            <a:r>
              <a:rPr lang="en-US" dirty="0"/>
              <a:t>Commitment for at least 75 percent of non-program funding</a:t>
            </a:r>
          </a:p>
          <a:p>
            <a:pPr marL="914400" lvl="1" indent="-457200">
              <a:lnSpc>
                <a:spcPct val="100000"/>
              </a:lnSpc>
              <a:spcBef>
                <a:spcPts val="0"/>
              </a:spcBef>
              <a:buFont typeface="Courier New" panose="02070309020205020404" pitchFamily="49" charset="0"/>
              <a:buChar char="o"/>
            </a:pPr>
            <a:endParaRPr lang="en-US" dirty="0"/>
          </a:p>
          <a:p>
            <a:pPr marL="514350" indent="-514350">
              <a:lnSpc>
                <a:spcPct val="100000"/>
              </a:lnSpc>
              <a:spcBef>
                <a:spcPts val="0"/>
              </a:spcBef>
            </a:pPr>
            <a:r>
              <a:rPr lang="en-US" dirty="0"/>
              <a:t>Commission will determine project feasibility.</a:t>
            </a:r>
          </a:p>
          <a:p>
            <a:pPr marL="514350" indent="-514350">
              <a:lnSpc>
                <a:spcPct val="100000"/>
              </a:lnSpc>
              <a:spcBef>
                <a:spcPts val="0"/>
              </a:spcBef>
            </a:pPr>
            <a:endParaRPr lang="en-US" dirty="0"/>
          </a:p>
          <a:p>
            <a:pPr marL="514350" indent="-514350">
              <a:lnSpc>
                <a:spcPct val="100000"/>
              </a:lnSpc>
              <a:spcBef>
                <a:spcPts val="0"/>
              </a:spcBef>
            </a:pPr>
            <a:r>
              <a:rPr lang="en-US" dirty="0"/>
              <a:t>Review drafts of contracts for administration of public benefits.</a:t>
            </a:r>
          </a:p>
          <a:p>
            <a:pPr marL="514350" indent="-514350">
              <a:lnSpc>
                <a:spcPct val="100000"/>
              </a:lnSpc>
              <a:spcBef>
                <a:spcPts val="0"/>
              </a:spcBef>
            </a:pPr>
            <a:endParaRPr lang="en-US" dirty="0"/>
          </a:p>
          <a:p>
            <a:pPr marL="514350" indent="-514350">
              <a:lnSpc>
                <a:spcPct val="100000"/>
              </a:lnSpc>
              <a:spcBef>
                <a:spcPts val="0"/>
              </a:spcBef>
            </a:pPr>
            <a:r>
              <a:rPr lang="en-US" dirty="0"/>
              <a:t>Final award hearings take place when requirements are completed.</a:t>
            </a:r>
          </a:p>
          <a:p>
            <a:pPr marL="914400" lvl="1" indent="-457200">
              <a:lnSpc>
                <a:spcPct val="100000"/>
              </a:lnSpc>
              <a:spcBef>
                <a:spcPts val="0"/>
              </a:spcBef>
              <a:buFont typeface="Courier New" panose="02070309020205020404" pitchFamily="49" charset="0"/>
              <a:buChar char="o"/>
            </a:pPr>
            <a:endParaRPr lang="en-US" dirty="0"/>
          </a:p>
          <a:p>
            <a:pPr marL="514350" indent="-514350">
              <a:lnSpc>
                <a:spcPct val="100000"/>
              </a:lnSpc>
              <a:spcBef>
                <a:spcPts val="0"/>
              </a:spcBef>
            </a:pPr>
            <a:endParaRPr lang="en-US" dirty="0"/>
          </a:p>
        </p:txBody>
      </p:sp>
    </p:spTree>
    <p:extLst>
      <p:ext uri="{BB962C8B-B14F-4D97-AF65-F5344CB8AC3E}">
        <p14:creationId xmlns:p14="http://schemas.microsoft.com/office/powerpoint/2010/main" val="1658157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Groundwater 1-12-15\Communication\Presentations\GW_PriorityBasins_LabeledAdjudicatedBasins_1114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42" t="2122" r="2858" b="2342"/>
          <a:stretch/>
        </p:blipFill>
        <p:spPr bwMode="auto">
          <a:xfrm>
            <a:off x="0" y="-18473"/>
            <a:ext cx="5264727" cy="69099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388BD0F-7EB4-E946-BE76-06AE2AD8A6CD}"/>
              </a:ext>
            </a:extLst>
          </p:cNvPr>
          <p:cNvSpPr txBox="1"/>
          <p:nvPr/>
        </p:nvSpPr>
        <p:spPr>
          <a:xfrm>
            <a:off x="5591527" y="1384957"/>
            <a:ext cx="6494821" cy="4401205"/>
          </a:xfrm>
          <a:prstGeom prst="rect">
            <a:avLst/>
          </a:prstGeom>
          <a:noFill/>
        </p:spPr>
        <p:txBody>
          <a:bodyPr wrap="square" rtlCol="0">
            <a:spAutoFit/>
          </a:bodyPr>
          <a:lstStyle/>
          <a:p>
            <a:r>
              <a:rPr lang="en-US" sz="2800" dirty="0"/>
              <a:t>Requires groundwater sustainability plans (GSP) in high- and medium-priority basins</a:t>
            </a:r>
          </a:p>
          <a:p>
            <a:r>
              <a:rPr lang="en-US" sz="2800" dirty="0"/>
              <a:t>must be adopted and submitted by:</a:t>
            </a:r>
          </a:p>
          <a:p>
            <a:endParaRPr lang="en-US" sz="2800" dirty="0"/>
          </a:p>
          <a:p>
            <a:pPr marL="342900" indent="-342900">
              <a:buFont typeface="Arial" panose="020B0604020202020204" pitchFamily="34" charset="0"/>
              <a:buChar char="•"/>
            </a:pPr>
            <a:r>
              <a:rPr lang="en-US" sz="2400" dirty="0"/>
              <a:t>January 31, 2020 for critically over-drafted basins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January 31, 2022 for all other medium- and high-priority basins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Does not include adjudicated basins</a:t>
            </a:r>
          </a:p>
        </p:txBody>
      </p:sp>
      <p:pic>
        <p:nvPicPr>
          <p:cNvPr id="6" name="Picture 5">
            <a:extLst>
              <a:ext uri="{FF2B5EF4-FFF2-40B4-BE49-F238E27FC236}">
                <a16:creationId xmlns:a16="http://schemas.microsoft.com/office/drawing/2014/main" id="{923AB54E-EAA6-42B5-82D8-F33DB1706418}"/>
              </a:ext>
            </a:extLst>
          </p:cNvPr>
          <p:cNvPicPr>
            <a:picLocks noChangeAspect="1"/>
          </p:cNvPicPr>
          <p:nvPr/>
        </p:nvPicPr>
        <p:blipFill>
          <a:blip r:embed="rId4"/>
          <a:stretch>
            <a:fillRect/>
          </a:stretch>
        </p:blipFill>
        <p:spPr>
          <a:xfrm>
            <a:off x="9638001" y="6145483"/>
            <a:ext cx="2221491" cy="520662"/>
          </a:xfrm>
          <a:prstGeom prst="rect">
            <a:avLst/>
          </a:prstGeom>
        </p:spPr>
      </p:pic>
      <p:sp>
        <p:nvSpPr>
          <p:cNvPr id="7" name="Title 1">
            <a:extLst>
              <a:ext uri="{FF2B5EF4-FFF2-40B4-BE49-F238E27FC236}">
                <a16:creationId xmlns:a16="http://schemas.microsoft.com/office/drawing/2014/main" id="{97A6626C-8080-4D90-8444-49A613A1D417}"/>
              </a:ext>
            </a:extLst>
          </p:cNvPr>
          <p:cNvSpPr txBox="1">
            <a:spLocks/>
          </p:cNvSpPr>
          <p:nvPr/>
        </p:nvSpPr>
        <p:spPr>
          <a:xfrm>
            <a:off x="5603129" y="365126"/>
            <a:ext cx="5664706" cy="8857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SGMA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88BD0F-7EB4-E946-BE76-06AE2AD8A6CD}"/>
              </a:ext>
            </a:extLst>
          </p:cNvPr>
          <p:cNvSpPr txBox="1"/>
          <p:nvPr/>
        </p:nvSpPr>
        <p:spPr>
          <a:xfrm>
            <a:off x="612843" y="1384957"/>
            <a:ext cx="11473505" cy="4801314"/>
          </a:xfrm>
          <a:prstGeom prst="rect">
            <a:avLst/>
          </a:prstGeom>
          <a:noFill/>
        </p:spPr>
        <p:txBody>
          <a:bodyPr wrap="square" rtlCol="0">
            <a:spAutoFit/>
          </a:bodyPr>
          <a:lstStyle/>
          <a:p>
            <a:r>
              <a:rPr lang="en-US" sz="2800" b="1" dirty="0">
                <a:solidFill>
                  <a:srgbClr val="0070C0"/>
                </a:solidFill>
              </a:rPr>
              <a:t>Increase in Outreach and Engagement Efforts: </a:t>
            </a:r>
          </a:p>
          <a:p>
            <a:pPr marL="800100" lvl="1" indent="-342900">
              <a:buFont typeface="Arial" panose="020B0604020202020204" pitchFamily="34" charset="0"/>
              <a:buChar char="•"/>
            </a:pPr>
            <a:r>
              <a:rPr lang="en-US" sz="2800" dirty="0"/>
              <a:t>Educational Workshops</a:t>
            </a:r>
            <a:endParaRPr lang="en-US" sz="2800" i="1" dirty="0"/>
          </a:p>
          <a:p>
            <a:pPr marL="800100" lvl="1" indent="-342900">
              <a:buFont typeface="Arial" panose="020B0604020202020204" pitchFamily="34" charset="0"/>
              <a:buChar char="•"/>
            </a:pPr>
            <a:r>
              <a:rPr lang="en-US" sz="2800" dirty="0"/>
              <a:t>GSA Forums</a:t>
            </a:r>
          </a:p>
          <a:p>
            <a:pPr marL="800100" lvl="1" indent="-342900">
              <a:buFont typeface="Arial" panose="020B0604020202020204" pitchFamily="34" charset="0"/>
              <a:buChar char="•"/>
            </a:pPr>
            <a:r>
              <a:rPr lang="en-US" sz="2800" dirty="0"/>
              <a:t>Groundwater Summit</a:t>
            </a:r>
          </a:p>
          <a:p>
            <a:pPr lvl="1"/>
            <a:endParaRPr lang="en-US" sz="2800" i="1" dirty="0"/>
          </a:p>
          <a:p>
            <a:pPr lvl="1"/>
            <a:r>
              <a:rPr lang="en-US" sz="2400" i="1" dirty="0"/>
              <a:t>Ensure awareness of DWR and other state programs that support </a:t>
            </a:r>
          </a:p>
          <a:p>
            <a:pPr lvl="1"/>
            <a:r>
              <a:rPr lang="en-US" sz="2400" i="1" dirty="0"/>
              <a:t>SGMA implementation </a:t>
            </a:r>
          </a:p>
          <a:p>
            <a:pPr lvl="1"/>
            <a:endParaRPr lang="en-US" sz="2400" i="1" dirty="0"/>
          </a:p>
          <a:p>
            <a:pPr lvl="1"/>
            <a:r>
              <a:rPr lang="en-US" sz="2400" i="1" dirty="0"/>
              <a:t>Create a venue for SGMA practitioners to exchange ideas</a:t>
            </a:r>
          </a:p>
          <a:p>
            <a:pPr lvl="1"/>
            <a:endParaRPr lang="en-US" sz="2400" i="1" dirty="0"/>
          </a:p>
          <a:p>
            <a:pPr lvl="1"/>
            <a:r>
              <a:rPr lang="en-US" sz="2400" i="1" dirty="0"/>
              <a:t>Discuss nexus to Water Resilience Portfolio and other statewide groundwater policies </a:t>
            </a:r>
          </a:p>
          <a:p>
            <a:pPr marL="800100" lvl="1" indent="-342900">
              <a:buFont typeface="Arial" panose="020B0604020202020204" pitchFamily="34" charset="0"/>
              <a:buChar char="•"/>
            </a:pPr>
            <a:endParaRPr lang="en-US" sz="2200" i="1" dirty="0"/>
          </a:p>
        </p:txBody>
      </p:sp>
      <p:pic>
        <p:nvPicPr>
          <p:cNvPr id="6" name="Picture 5">
            <a:extLst>
              <a:ext uri="{FF2B5EF4-FFF2-40B4-BE49-F238E27FC236}">
                <a16:creationId xmlns:a16="http://schemas.microsoft.com/office/drawing/2014/main" id="{923AB54E-EAA6-42B5-82D8-F33DB1706418}"/>
              </a:ext>
            </a:extLst>
          </p:cNvPr>
          <p:cNvPicPr>
            <a:picLocks noChangeAspect="1"/>
          </p:cNvPicPr>
          <p:nvPr/>
        </p:nvPicPr>
        <p:blipFill>
          <a:blip r:embed="rId3"/>
          <a:stretch>
            <a:fillRect/>
          </a:stretch>
        </p:blipFill>
        <p:spPr>
          <a:xfrm>
            <a:off x="9638001" y="6145483"/>
            <a:ext cx="2221491" cy="520662"/>
          </a:xfrm>
          <a:prstGeom prst="rect">
            <a:avLst/>
          </a:prstGeom>
        </p:spPr>
      </p:pic>
      <p:sp>
        <p:nvSpPr>
          <p:cNvPr id="7" name="Title 1">
            <a:extLst>
              <a:ext uri="{FF2B5EF4-FFF2-40B4-BE49-F238E27FC236}">
                <a16:creationId xmlns:a16="http://schemas.microsoft.com/office/drawing/2014/main" id="{97A6626C-8080-4D90-8444-49A613A1D417}"/>
              </a:ext>
            </a:extLst>
          </p:cNvPr>
          <p:cNvSpPr txBox="1">
            <a:spLocks/>
          </p:cNvSpPr>
          <p:nvPr/>
        </p:nvSpPr>
        <p:spPr>
          <a:xfrm>
            <a:off x="612843" y="365126"/>
            <a:ext cx="10654992" cy="8857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SGMA in 2020</a:t>
            </a:r>
          </a:p>
        </p:txBody>
      </p:sp>
    </p:spTree>
    <p:extLst>
      <p:ext uri="{BB962C8B-B14F-4D97-AF65-F5344CB8AC3E}">
        <p14:creationId xmlns:p14="http://schemas.microsoft.com/office/powerpoint/2010/main" val="193825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9BE8C5-401D-4B7B-BC5F-5A7A38CA06DA}"/>
              </a:ext>
            </a:extLst>
          </p:cNvPr>
          <p:cNvSpPr>
            <a:spLocks noGrp="1"/>
          </p:cNvSpPr>
          <p:nvPr>
            <p:ph type="body" sz="half" idx="13"/>
          </p:nvPr>
        </p:nvSpPr>
        <p:spPr>
          <a:xfrm>
            <a:off x="1023302" y="1478604"/>
            <a:ext cx="9579847" cy="3861881"/>
          </a:xfrm>
        </p:spPr>
        <p:txBody>
          <a:bodyPr>
            <a:noAutofit/>
          </a:bodyPr>
          <a:lstStyle/>
          <a:p>
            <a:r>
              <a:rPr lang="en-US" sz="2800" b="1" dirty="0">
                <a:solidFill>
                  <a:srgbClr val="0070C0"/>
                </a:solidFill>
              </a:rPr>
              <a:t>In executive order N-10-19 (April 2019), Governor Newsom called for state agencies to create a water resilience portfolio</a:t>
            </a:r>
          </a:p>
          <a:p>
            <a:endParaRPr lang="en-US" sz="2400" dirty="0"/>
          </a:p>
          <a:p>
            <a:r>
              <a:rPr lang="en-US" sz="2400" dirty="0"/>
              <a:t>“ . . . Shall together prepare a water resilience portfolio that meets the needs of California’s communities, economy, and environment . . .”</a:t>
            </a:r>
          </a:p>
          <a:p>
            <a:endParaRPr lang="en-US" sz="2400" dirty="0"/>
          </a:p>
          <a:p>
            <a:r>
              <a:rPr lang="en-US" sz="2400" dirty="0"/>
              <a:t>State Agencies shaped the draft portfolio with public input and an inventory and assessment of various aspects of California water systems.</a:t>
            </a:r>
          </a:p>
          <a:p>
            <a:endParaRPr lang="en-US" sz="2400" dirty="0"/>
          </a:p>
        </p:txBody>
      </p:sp>
      <p:pic>
        <p:nvPicPr>
          <p:cNvPr id="8" name="Picture 7">
            <a:extLst>
              <a:ext uri="{FF2B5EF4-FFF2-40B4-BE49-F238E27FC236}">
                <a16:creationId xmlns:a16="http://schemas.microsoft.com/office/drawing/2014/main" id="{68A92B1E-B902-4320-9E50-94EE5A76B381}"/>
              </a:ext>
            </a:extLst>
          </p:cNvPr>
          <p:cNvPicPr>
            <a:picLocks noChangeAspect="1"/>
          </p:cNvPicPr>
          <p:nvPr/>
        </p:nvPicPr>
        <p:blipFill>
          <a:blip r:embed="rId2"/>
          <a:stretch>
            <a:fillRect/>
          </a:stretch>
        </p:blipFill>
        <p:spPr>
          <a:xfrm>
            <a:off x="9638001" y="6145483"/>
            <a:ext cx="2221491" cy="520662"/>
          </a:xfrm>
          <a:prstGeom prst="rect">
            <a:avLst/>
          </a:prstGeom>
        </p:spPr>
      </p:pic>
      <p:sp>
        <p:nvSpPr>
          <p:cNvPr id="9" name="Title 1">
            <a:extLst>
              <a:ext uri="{FF2B5EF4-FFF2-40B4-BE49-F238E27FC236}">
                <a16:creationId xmlns:a16="http://schemas.microsoft.com/office/drawing/2014/main" id="{C1C6D8AE-8065-4451-BF8E-D25CFA582443}"/>
              </a:ext>
            </a:extLst>
          </p:cNvPr>
          <p:cNvSpPr txBox="1">
            <a:spLocks/>
          </p:cNvSpPr>
          <p:nvPr/>
        </p:nvSpPr>
        <p:spPr>
          <a:xfrm>
            <a:off x="1060314" y="365126"/>
            <a:ext cx="10295073" cy="8857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2020 Water Resiliency Portfolio</a:t>
            </a:r>
          </a:p>
        </p:txBody>
      </p:sp>
    </p:spTree>
    <p:extLst>
      <p:ext uri="{BB962C8B-B14F-4D97-AF65-F5344CB8AC3E}">
        <p14:creationId xmlns:p14="http://schemas.microsoft.com/office/powerpoint/2010/main" val="12669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020E9F-E694-49DD-9582-939A93C3B426}"/>
              </a:ext>
            </a:extLst>
          </p:cNvPr>
          <p:cNvPicPr>
            <a:picLocks noChangeAspect="1"/>
          </p:cNvPicPr>
          <p:nvPr/>
        </p:nvPicPr>
        <p:blipFill>
          <a:blip r:embed="rId2"/>
          <a:stretch>
            <a:fillRect/>
          </a:stretch>
        </p:blipFill>
        <p:spPr>
          <a:xfrm>
            <a:off x="9638001" y="6145483"/>
            <a:ext cx="2221491" cy="520662"/>
          </a:xfrm>
          <a:prstGeom prst="rect">
            <a:avLst/>
          </a:prstGeom>
        </p:spPr>
      </p:pic>
      <p:sp>
        <p:nvSpPr>
          <p:cNvPr id="5" name="Text Placeholder 2">
            <a:extLst>
              <a:ext uri="{FF2B5EF4-FFF2-40B4-BE49-F238E27FC236}">
                <a16:creationId xmlns:a16="http://schemas.microsoft.com/office/drawing/2014/main" id="{616E0D42-9BBE-40CE-802B-1B6FB3BF3F1E}"/>
              </a:ext>
            </a:extLst>
          </p:cNvPr>
          <p:cNvSpPr txBox="1">
            <a:spLocks/>
          </p:cNvSpPr>
          <p:nvPr/>
        </p:nvSpPr>
        <p:spPr>
          <a:xfrm>
            <a:off x="1023302" y="1478604"/>
            <a:ext cx="9579847" cy="4182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70C0"/>
                </a:solidFill>
              </a:rPr>
              <a:t>The Governor asked that the portfolio encourage:</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Projects that offer multiple benefits</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Use of natural infrastructure such as forests and floodplains</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Innovation and new technologies</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Regional approaches among water users</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Examination of successful models from outside California</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Integration of investments, policies, and programs across state government </a:t>
            </a:r>
          </a:p>
          <a:p>
            <a:pPr marL="342900" marR="0" lvl="0" indent="-342900">
              <a:lnSpc>
                <a:spcPct val="107000"/>
              </a:lnSpc>
              <a:spcBef>
                <a:spcPts val="0"/>
              </a:spcBef>
              <a:spcAft>
                <a:spcPts val="8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Partnerships with local, federal and tribal governments, water agencies and irrigation districts, and other stakeholders</a:t>
            </a:r>
          </a:p>
          <a:p>
            <a:pPr marL="0" indent="0">
              <a:buNone/>
            </a:pPr>
            <a:endParaRPr lang="en-US" sz="2400" dirty="0"/>
          </a:p>
          <a:p>
            <a:pPr marL="0" indent="0">
              <a:buNone/>
            </a:pPr>
            <a:endParaRPr lang="en-US" sz="2400" dirty="0"/>
          </a:p>
        </p:txBody>
      </p:sp>
      <p:sp>
        <p:nvSpPr>
          <p:cNvPr id="6" name="Title 1">
            <a:extLst>
              <a:ext uri="{FF2B5EF4-FFF2-40B4-BE49-F238E27FC236}">
                <a16:creationId xmlns:a16="http://schemas.microsoft.com/office/drawing/2014/main" id="{F59E4FD3-1BB7-40F1-A841-A6350FC7E97A}"/>
              </a:ext>
            </a:extLst>
          </p:cNvPr>
          <p:cNvSpPr txBox="1">
            <a:spLocks/>
          </p:cNvSpPr>
          <p:nvPr/>
        </p:nvSpPr>
        <p:spPr>
          <a:xfrm>
            <a:off x="1060314" y="365126"/>
            <a:ext cx="10295073" cy="8857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2020 Water Resiliency Portfolio</a:t>
            </a:r>
          </a:p>
        </p:txBody>
      </p:sp>
    </p:spTree>
    <p:extLst>
      <p:ext uri="{BB962C8B-B14F-4D97-AF65-F5344CB8AC3E}">
        <p14:creationId xmlns:p14="http://schemas.microsoft.com/office/powerpoint/2010/main" val="83167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747376-04CA-4793-974E-665F0C422E78}"/>
              </a:ext>
            </a:extLst>
          </p:cNvPr>
          <p:cNvSpPr>
            <a:spLocks noGrp="1"/>
          </p:cNvSpPr>
          <p:nvPr>
            <p:ph sz="quarter" idx="13"/>
          </p:nvPr>
        </p:nvSpPr>
        <p:spPr>
          <a:xfrm>
            <a:off x="913774" y="1478604"/>
            <a:ext cx="8492873" cy="4572000"/>
          </a:xfrm>
        </p:spPr>
        <p:txBody>
          <a:bodyPr/>
          <a:lstStyle/>
          <a:p>
            <a:pPr marL="0" marR="0" lvl="0" indent="0">
              <a:lnSpc>
                <a:spcPct val="107000"/>
              </a:lnSpc>
              <a:spcBef>
                <a:spcPts val="0"/>
              </a:spcBef>
              <a:spcAft>
                <a:spcPts val="0"/>
              </a:spcAft>
              <a:buNone/>
            </a:pPr>
            <a:r>
              <a:rPr lang="en-US" b="1" dirty="0">
                <a:solidFill>
                  <a:srgbClr val="0070C0"/>
                </a:solidFill>
              </a:rPr>
              <a:t>The draft portfolio, released January 3, 2020, </a:t>
            </a:r>
            <a:br>
              <a:rPr lang="en-US" b="1" dirty="0">
                <a:solidFill>
                  <a:srgbClr val="0070C0"/>
                </a:solidFill>
              </a:rPr>
            </a:br>
            <a:r>
              <a:rPr lang="en-US" b="1" dirty="0">
                <a:solidFill>
                  <a:srgbClr val="0070C0"/>
                </a:solidFill>
              </a:rPr>
              <a:t>incudes 133 actions toward these goals:</a:t>
            </a:r>
            <a:endPar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Maintain and diversify water supplies</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Protect and enhance natural systems</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Build connections</a:t>
            </a:r>
          </a:p>
          <a:p>
            <a:pPr marL="342900" marR="0" lvl="0" indent="-342900">
              <a:lnSpc>
                <a:spcPct val="107000"/>
              </a:lnSpc>
              <a:spcBef>
                <a:spcPts val="0"/>
              </a:spcBef>
              <a:spcAft>
                <a:spcPts val="80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Be prepared</a:t>
            </a:r>
          </a:p>
          <a:p>
            <a:endParaRPr lang="en-US" dirty="0"/>
          </a:p>
        </p:txBody>
      </p:sp>
      <p:pic>
        <p:nvPicPr>
          <p:cNvPr id="6" name="Picture 5">
            <a:extLst>
              <a:ext uri="{FF2B5EF4-FFF2-40B4-BE49-F238E27FC236}">
                <a16:creationId xmlns:a16="http://schemas.microsoft.com/office/drawing/2014/main" id="{77245BB5-30A4-1F45-A2F4-9404CD186826}"/>
              </a:ext>
            </a:extLst>
          </p:cNvPr>
          <p:cNvPicPr>
            <a:picLocks noChangeAspect="1"/>
          </p:cNvPicPr>
          <p:nvPr/>
        </p:nvPicPr>
        <p:blipFill>
          <a:blip r:embed="rId2"/>
          <a:stretch>
            <a:fillRect/>
          </a:stretch>
        </p:blipFill>
        <p:spPr>
          <a:xfrm>
            <a:off x="8287965" y="1329355"/>
            <a:ext cx="2597286" cy="4282013"/>
          </a:xfrm>
          <a:prstGeom prst="rect">
            <a:avLst/>
          </a:prstGeom>
        </p:spPr>
      </p:pic>
      <p:pic>
        <p:nvPicPr>
          <p:cNvPr id="5" name="Picture 4">
            <a:extLst>
              <a:ext uri="{FF2B5EF4-FFF2-40B4-BE49-F238E27FC236}">
                <a16:creationId xmlns:a16="http://schemas.microsoft.com/office/drawing/2014/main" id="{AACC86C7-0788-422E-B7A4-522AAEDB1A76}"/>
              </a:ext>
            </a:extLst>
          </p:cNvPr>
          <p:cNvPicPr>
            <a:picLocks noChangeAspect="1"/>
          </p:cNvPicPr>
          <p:nvPr/>
        </p:nvPicPr>
        <p:blipFill>
          <a:blip r:embed="rId3"/>
          <a:stretch>
            <a:fillRect/>
          </a:stretch>
        </p:blipFill>
        <p:spPr>
          <a:xfrm>
            <a:off x="9638001" y="6145483"/>
            <a:ext cx="2221491" cy="520662"/>
          </a:xfrm>
          <a:prstGeom prst="rect">
            <a:avLst/>
          </a:prstGeom>
        </p:spPr>
      </p:pic>
      <p:sp>
        <p:nvSpPr>
          <p:cNvPr id="7" name="Title 1">
            <a:extLst>
              <a:ext uri="{FF2B5EF4-FFF2-40B4-BE49-F238E27FC236}">
                <a16:creationId xmlns:a16="http://schemas.microsoft.com/office/drawing/2014/main" id="{97902D2F-8EA3-413E-9B9D-6E8DC8EBF9A6}"/>
              </a:ext>
            </a:extLst>
          </p:cNvPr>
          <p:cNvSpPr txBox="1">
            <a:spLocks/>
          </p:cNvSpPr>
          <p:nvPr/>
        </p:nvSpPr>
        <p:spPr>
          <a:xfrm>
            <a:off x="1060314" y="365126"/>
            <a:ext cx="10295073" cy="8857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2020 Water Resiliency Portfolio</a:t>
            </a:r>
          </a:p>
        </p:txBody>
      </p:sp>
    </p:spTree>
    <p:extLst>
      <p:ext uri="{BB962C8B-B14F-4D97-AF65-F5344CB8AC3E}">
        <p14:creationId xmlns:p14="http://schemas.microsoft.com/office/powerpoint/2010/main" val="268231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121FE-5998-4517-8753-C9B7E2BC9827}"/>
              </a:ext>
            </a:extLst>
          </p:cNvPr>
          <p:cNvSpPr>
            <a:spLocks noGrp="1"/>
          </p:cNvSpPr>
          <p:nvPr>
            <p:ph sz="quarter" idx="13"/>
          </p:nvPr>
        </p:nvSpPr>
        <p:spPr>
          <a:xfrm>
            <a:off x="913774" y="1478604"/>
            <a:ext cx="10363826" cy="4312596"/>
          </a:xfrm>
        </p:spPr>
        <p:txBody>
          <a:bodyPr>
            <a:normAutofit lnSpcReduction="10000"/>
          </a:bodyPr>
          <a:lstStyle/>
          <a:p>
            <a:pPr marL="0" indent="0">
              <a:buNone/>
            </a:pPr>
            <a:r>
              <a:rPr lang="en-US" b="1" dirty="0">
                <a:solidFill>
                  <a:srgbClr val="0070C0"/>
                </a:solidFill>
              </a:rPr>
              <a:t>California Water  Commission assigned primary role in 2 actions:</a:t>
            </a:r>
          </a:p>
          <a:p>
            <a:pPr lvl="1"/>
            <a:r>
              <a:rPr lang="en-US" dirty="0"/>
              <a:t>Assess State role in financing regional conveyance</a:t>
            </a:r>
          </a:p>
          <a:p>
            <a:pPr lvl="1"/>
            <a:r>
              <a:rPr lang="en-US" dirty="0"/>
              <a:t>Examine flood insurance beyond the national program</a:t>
            </a:r>
          </a:p>
          <a:p>
            <a:pPr lvl="1"/>
            <a:endParaRPr lang="en-US" dirty="0"/>
          </a:p>
          <a:p>
            <a:pPr marL="0" indent="0">
              <a:buNone/>
            </a:pPr>
            <a:r>
              <a:rPr lang="en-US" dirty="0"/>
              <a:t>California Natural resources Agency Secretary Wade Crowfoot appeared at February Commission meeting</a:t>
            </a:r>
          </a:p>
          <a:p>
            <a:pPr lvl="1"/>
            <a:endParaRPr lang="en-US" dirty="0"/>
          </a:p>
          <a:p>
            <a:pPr marL="0" indent="0">
              <a:buNone/>
            </a:pPr>
            <a:r>
              <a:rPr lang="en-US" dirty="0"/>
              <a:t>Commission is making plans to work on State role in financing regional conveyance this year.</a:t>
            </a:r>
          </a:p>
          <a:p>
            <a:pPr lvl="1"/>
            <a:r>
              <a:rPr lang="en-US" dirty="0"/>
              <a:t>Final Water Resiliency Portfolio due out in March</a:t>
            </a:r>
          </a:p>
          <a:p>
            <a:pPr lvl="1"/>
            <a:r>
              <a:rPr lang="en-US" dirty="0"/>
              <a:t>Commission will want to move around the State to hear from locals </a:t>
            </a:r>
          </a:p>
          <a:p>
            <a:pPr lvl="1"/>
            <a:endParaRPr lang="en-US" dirty="0"/>
          </a:p>
        </p:txBody>
      </p:sp>
      <p:pic>
        <p:nvPicPr>
          <p:cNvPr id="4" name="Picture 3">
            <a:extLst>
              <a:ext uri="{FF2B5EF4-FFF2-40B4-BE49-F238E27FC236}">
                <a16:creationId xmlns:a16="http://schemas.microsoft.com/office/drawing/2014/main" id="{2B6E0184-2B60-4E30-B102-9ABB1F72E961}"/>
              </a:ext>
            </a:extLst>
          </p:cNvPr>
          <p:cNvPicPr>
            <a:picLocks noChangeAspect="1"/>
          </p:cNvPicPr>
          <p:nvPr/>
        </p:nvPicPr>
        <p:blipFill>
          <a:blip r:embed="rId2"/>
          <a:stretch>
            <a:fillRect/>
          </a:stretch>
        </p:blipFill>
        <p:spPr>
          <a:xfrm>
            <a:off x="9638001" y="6145483"/>
            <a:ext cx="2221491" cy="520662"/>
          </a:xfrm>
          <a:prstGeom prst="rect">
            <a:avLst/>
          </a:prstGeom>
        </p:spPr>
      </p:pic>
      <p:sp>
        <p:nvSpPr>
          <p:cNvPr id="5" name="Title 1">
            <a:extLst>
              <a:ext uri="{FF2B5EF4-FFF2-40B4-BE49-F238E27FC236}">
                <a16:creationId xmlns:a16="http://schemas.microsoft.com/office/drawing/2014/main" id="{6E8613DC-4130-48F5-9292-30C51AACEB12}"/>
              </a:ext>
            </a:extLst>
          </p:cNvPr>
          <p:cNvSpPr txBox="1">
            <a:spLocks/>
          </p:cNvSpPr>
          <p:nvPr/>
        </p:nvSpPr>
        <p:spPr>
          <a:xfrm>
            <a:off x="1060314" y="365126"/>
            <a:ext cx="10295073" cy="8857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2020 Water Resiliency Portfolio</a:t>
            </a:r>
          </a:p>
        </p:txBody>
      </p:sp>
    </p:spTree>
    <p:extLst>
      <p:ext uri="{BB962C8B-B14F-4D97-AF65-F5344CB8AC3E}">
        <p14:creationId xmlns:p14="http://schemas.microsoft.com/office/powerpoint/2010/main" val="251273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86FDBD-159A-5143-B8CB-2FEF8F464410}"/>
              </a:ext>
            </a:extLst>
          </p:cNvPr>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a:latin typeface="+mj-lt"/>
                <a:ea typeface="+mj-ea"/>
                <a:cs typeface="+mj-cs"/>
              </a:rPr>
              <a:t>QUESTIONS?</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field with a mountain in the background&#10;&#10;Description automatically generated">
            <a:extLst>
              <a:ext uri="{FF2B5EF4-FFF2-40B4-BE49-F238E27FC236}">
                <a16:creationId xmlns:a16="http://schemas.microsoft.com/office/drawing/2014/main" id="{7E892A07-333B-F848-8AB3-1DE447B67496}"/>
              </a:ext>
            </a:extLst>
          </p:cNvPr>
          <p:cNvPicPr>
            <a:picLocks noChangeAspect="1"/>
          </p:cNvPicPr>
          <p:nvPr/>
        </p:nvPicPr>
        <p:blipFill rotWithShape="1">
          <a:blip r:embed="rId2">
            <a:extLst>
              <a:ext uri="{28A0092B-C50C-407E-A947-70E740481C1C}">
                <a14:useLocalDpi xmlns:a14="http://schemas.microsoft.com/office/drawing/2010/main" val="0"/>
              </a:ext>
            </a:extLst>
          </a:blip>
          <a:srcRect l="8866" r="3293"/>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9435388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357479-C170-4DEA-AE27-8CC8FBE3666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58039"/>
          <a:stretch/>
        </p:blipFill>
        <p:spPr>
          <a:xfrm>
            <a:off x="8596054" y="6248400"/>
            <a:ext cx="1767146" cy="463926"/>
          </a:xfrm>
          <a:prstGeom prst="rect">
            <a:avLst/>
          </a:prstGeom>
        </p:spPr>
      </p:pic>
      <p:sp>
        <p:nvSpPr>
          <p:cNvPr id="2" name="Title 1">
            <a:extLst>
              <a:ext uri="{FF2B5EF4-FFF2-40B4-BE49-F238E27FC236}">
                <a16:creationId xmlns:a16="http://schemas.microsoft.com/office/drawing/2014/main" id="{A23AAEB5-410E-4346-B663-B0635AC17DE7}"/>
              </a:ext>
            </a:extLst>
          </p:cNvPr>
          <p:cNvSpPr>
            <a:spLocks noGrp="1"/>
          </p:cNvSpPr>
          <p:nvPr>
            <p:ph type="title"/>
          </p:nvPr>
        </p:nvSpPr>
        <p:spPr>
          <a:xfrm>
            <a:off x="5440209" y="170693"/>
            <a:ext cx="5738655" cy="854075"/>
          </a:xfrm>
        </p:spPr>
        <p:txBody>
          <a:bodyPr vert="horz" lIns="91440" tIns="45720" rIns="91440" bIns="45720" rtlCol="0" anchor="b">
            <a:noAutofit/>
          </a:bodyPr>
          <a:lstStyle/>
          <a:p>
            <a:r>
              <a:rPr lang="en-US" b="1" dirty="0"/>
              <a:t>California Water Basics</a:t>
            </a:r>
          </a:p>
        </p:txBody>
      </p:sp>
      <p:sp>
        <p:nvSpPr>
          <p:cNvPr id="3" name="Content Placeholder 2">
            <a:extLst>
              <a:ext uri="{FF2B5EF4-FFF2-40B4-BE49-F238E27FC236}">
                <a16:creationId xmlns:a16="http://schemas.microsoft.com/office/drawing/2014/main" id="{115A422C-A1D6-49D3-B1F0-562966D0CC8E}"/>
              </a:ext>
            </a:extLst>
          </p:cNvPr>
          <p:cNvSpPr>
            <a:spLocks noGrp="1"/>
          </p:cNvSpPr>
          <p:nvPr>
            <p:ph idx="1"/>
          </p:nvPr>
        </p:nvSpPr>
        <p:spPr>
          <a:xfrm>
            <a:off x="5539519" y="1216254"/>
            <a:ext cx="6349595" cy="1100213"/>
          </a:xfrm>
        </p:spPr>
        <p:txBody>
          <a:bodyPr>
            <a:normAutofit/>
          </a:bodyPr>
          <a:lstStyle/>
          <a:p>
            <a:pPr marL="0" indent="0">
              <a:buNone/>
            </a:pPr>
            <a:r>
              <a:rPr lang="en-US" sz="2400" b="1" dirty="0">
                <a:solidFill>
                  <a:srgbClr val="0070C0"/>
                </a:solidFill>
              </a:rPr>
              <a:t>Where California’s Water Comes From</a:t>
            </a:r>
          </a:p>
          <a:p>
            <a:pPr marL="0" indent="0">
              <a:buNone/>
            </a:pPr>
            <a:r>
              <a:rPr lang="en-US" sz="2000" dirty="0"/>
              <a:t>Most of California’s water comes from rain and snow that falls in the northern and eastern parts of the State</a:t>
            </a:r>
          </a:p>
        </p:txBody>
      </p:sp>
      <p:sp>
        <p:nvSpPr>
          <p:cNvPr id="6" name="Content Placeholder 2">
            <a:extLst>
              <a:ext uri="{FF2B5EF4-FFF2-40B4-BE49-F238E27FC236}">
                <a16:creationId xmlns:a16="http://schemas.microsoft.com/office/drawing/2014/main" id="{417CA0E5-88A7-40AF-A2AF-EE4F14398628}"/>
              </a:ext>
            </a:extLst>
          </p:cNvPr>
          <p:cNvSpPr txBox="1">
            <a:spLocks/>
          </p:cNvSpPr>
          <p:nvPr/>
        </p:nvSpPr>
        <p:spPr>
          <a:xfrm>
            <a:off x="5539519" y="2780393"/>
            <a:ext cx="6333833" cy="16253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Only Some Water is Available to Meet Demands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About half of the 200 million acre-feet (MAF) of water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that California receives is used by vegetation or goes to evaporation. Another 20 MAF stays in North and Central Coast streams</a:t>
            </a:r>
          </a:p>
        </p:txBody>
      </p:sp>
      <p:sp>
        <p:nvSpPr>
          <p:cNvPr id="8" name="Content Placeholder 2">
            <a:extLst>
              <a:ext uri="{FF2B5EF4-FFF2-40B4-BE49-F238E27FC236}">
                <a16:creationId xmlns:a16="http://schemas.microsoft.com/office/drawing/2014/main" id="{A3AD2F48-8440-42BF-92F4-662B68659C19}"/>
              </a:ext>
            </a:extLst>
          </p:cNvPr>
          <p:cNvSpPr txBox="1">
            <a:spLocks/>
          </p:cNvSpPr>
          <p:nvPr/>
        </p:nvSpPr>
        <p:spPr>
          <a:xfrm>
            <a:off x="5539520" y="4689130"/>
            <a:ext cx="5994874" cy="1183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Where California’s Water Goes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About 65 MAF is available to meet agricultural, urban, and Central Valley environmental needs.</a:t>
            </a:r>
          </a:p>
        </p:txBody>
      </p:sp>
      <p:grpSp>
        <p:nvGrpSpPr>
          <p:cNvPr id="11" name="Group 10">
            <a:extLst>
              <a:ext uri="{FF2B5EF4-FFF2-40B4-BE49-F238E27FC236}">
                <a16:creationId xmlns:a16="http://schemas.microsoft.com/office/drawing/2014/main" id="{F6D27148-60FB-4CEE-8305-6CE197E92BCB}"/>
              </a:ext>
            </a:extLst>
          </p:cNvPr>
          <p:cNvGrpSpPr/>
          <p:nvPr/>
        </p:nvGrpSpPr>
        <p:grpSpPr>
          <a:xfrm>
            <a:off x="165538" y="355917"/>
            <a:ext cx="5210503" cy="6310228"/>
            <a:chOff x="0" y="3641"/>
            <a:chExt cx="5539519" cy="6708686"/>
          </a:xfrm>
        </p:grpSpPr>
        <p:pic>
          <p:nvPicPr>
            <p:cNvPr id="4" name="Picture 3">
              <a:extLst>
                <a:ext uri="{FF2B5EF4-FFF2-40B4-BE49-F238E27FC236}">
                  <a16:creationId xmlns:a16="http://schemas.microsoft.com/office/drawing/2014/main" id="{25EE2D46-ADB6-4728-9E35-8338A1967B47}"/>
                </a:ext>
              </a:extLst>
            </p:cNvPr>
            <p:cNvPicPr>
              <a:picLocks noChangeAspect="1"/>
            </p:cNvPicPr>
            <p:nvPr/>
          </p:nvPicPr>
          <p:blipFill rotWithShape="1">
            <a:blip r:embed="rId3">
              <a:extLst>
                <a:ext uri="{28A0092B-C50C-407E-A947-70E740481C1C}">
                  <a14:useLocalDpi xmlns:a14="http://schemas.microsoft.com/office/drawing/2010/main" val="0"/>
                </a:ext>
              </a:extLst>
            </a:blip>
            <a:srcRect t="3232" r="16335" b="2124"/>
            <a:stretch/>
          </p:blipFill>
          <p:spPr>
            <a:xfrm>
              <a:off x="0" y="3641"/>
              <a:ext cx="5440210" cy="6708686"/>
            </a:xfrm>
            <a:prstGeom prst="rect">
              <a:avLst/>
            </a:prstGeom>
          </p:spPr>
        </p:pic>
        <p:sp>
          <p:nvSpPr>
            <p:cNvPr id="5" name="Rectangle 4">
              <a:extLst>
                <a:ext uri="{FF2B5EF4-FFF2-40B4-BE49-F238E27FC236}">
                  <a16:creationId xmlns:a16="http://schemas.microsoft.com/office/drawing/2014/main" id="{C445973C-A484-47E7-8281-86A079271B1D}"/>
                </a:ext>
              </a:extLst>
            </p:cNvPr>
            <p:cNvSpPr/>
            <p:nvPr/>
          </p:nvSpPr>
          <p:spPr>
            <a:xfrm>
              <a:off x="3805382" y="56986"/>
              <a:ext cx="1734137" cy="1073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1CAB91F-E6D2-48B9-A9F1-253AE1E819BC}"/>
                </a:ext>
              </a:extLst>
            </p:cNvPr>
            <p:cNvSpPr/>
            <p:nvPr/>
          </p:nvSpPr>
          <p:spPr>
            <a:xfrm>
              <a:off x="3722252" y="3429000"/>
              <a:ext cx="1817267" cy="118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715F2D5-BE0C-4500-9A16-57697F1D568B}"/>
                </a:ext>
              </a:extLst>
            </p:cNvPr>
            <p:cNvSpPr/>
            <p:nvPr/>
          </p:nvSpPr>
          <p:spPr>
            <a:xfrm>
              <a:off x="3805382" y="4999362"/>
              <a:ext cx="1734137" cy="1073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2" name="Picture 11">
            <a:extLst>
              <a:ext uri="{FF2B5EF4-FFF2-40B4-BE49-F238E27FC236}">
                <a16:creationId xmlns:a16="http://schemas.microsoft.com/office/drawing/2014/main" id="{ADBC1042-854B-4CBC-A3DD-4DF8E7BBF549}"/>
              </a:ext>
            </a:extLst>
          </p:cNvPr>
          <p:cNvPicPr>
            <a:picLocks noChangeAspect="1"/>
          </p:cNvPicPr>
          <p:nvPr/>
        </p:nvPicPr>
        <p:blipFill>
          <a:blip r:embed="rId4"/>
          <a:stretch>
            <a:fillRect/>
          </a:stretch>
        </p:blipFill>
        <p:spPr>
          <a:xfrm>
            <a:off x="9638001" y="6145483"/>
            <a:ext cx="2221491" cy="520662"/>
          </a:xfrm>
          <a:prstGeom prst="rect">
            <a:avLst/>
          </a:prstGeom>
        </p:spPr>
      </p:pic>
    </p:spTree>
    <p:extLst>
      <p:ext uri="{BB962C8B-B14F-4D97-AF65-F5344CB8AC3E}">
        <p14:creationId xmlns:p14="http://schemas.microsoft.com/office/powerpoint/2010/main" val="2136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8840EB-051B-2649-80E1-11D99AF5C367}"/>
              </a:ext>
            </a:extLst>
          </p:cNvPr>
          <p:cNvPicPr>
            <a:picLocks noChangeAspect="1"/>
          </p:cNvPicPr>
          <p:nvPr/>
        </p:nvPicPr>
        <p:blipFill rotWithShape="1">
          <a:blip r:embed="rId2">
            <a:extLst>
              <a:ext uri="{28A0092B-C50C-407E-A947-70E740481C1C}">
                <a14:useLocalDpi xmlns:a14="http://schemas.microsoft.com/office/drawing/2010/main" val="0"/>
              </a:ext>
            </a:extLst>
          </a:blip>
          <a:srcRect t="21244"/>
          <a:stretch/>
        </p:blipFill>
        <p:spPr>
          <a:xfrm>
            <a:off x="131299" y="842220"/>
            <a:ext cx="7638472" cy="6015780"/>
          </a:xfrm>
          <a:prstGeom prst="rect">
            <a:avLst/>
          </a:prstGeom>
        </p:spPr>
      </p:pic>
      <p:sp>
        <p:nvSpPr>
          <p:cNvPr id="2" name="Title 1">
            <a:extLst>
              <a:ext uri="{FF2B5EF4-FFF2-40B4-BE49-F238E27FC236}">
                <a16:creationId xmlns:a16="http://schemas.microsoft.com/office/drawing/2014/main" id="{A7235821-E7BE-4930-89CF-A7D28AF6D948}"/>
              </a:ext>
            </a:extLst>
          </p:cNvPr>
          <p:cNvSpPr>
            <a:spLocks noGrp="1"/>
          </p:cNvSpPr>
          <p:nvPr>
            <p:ph type="title"/>
          </p:nvPr>
        </p:nvSpPr>
        <p:spPr>
          <a:xfrm>
            <a:off x="6834352" y="646386"/>
            <a:ext cx="4508938" cy="1387366"/>
          </a:xfrm>
        </p:spPr>
        <p:txBody>
          <a:bodyPr vert="horz" lIns="91440" tIns="45720" rIns="91440" bIns="45720" rtlCol="0" anchor="b">
            <a:noAutofit/>
          </a:bodyPr>
          <a:lstStyle/>
          <a:p>
            <a:r>
              <a:rPr lang="en-US" b="1" dirty="0"/>
              <a:t>California’s Largest Water Reserves</a:t>
            </a:r>
          </a:p>
        </p:txBody>
      </p:sp>
      <p:sp>
        <p:nvSpPr>
          <p:cNvPr id="3" name="Content Placeholder 2">
            <a:extLst>
              <a:ext uri="{FF2B5EF4-FFF2-40B4-BE49-F238E27FC236}">
                <a16:creationId xmlns:a16="http://schemas.microsoft.com/office/drawing/2014/main" id="{66BBBE6F-50A4-4090-A7B1-3B417A699D16}"/>
              </a:ext>
            </a:extLst>
          </p:cNvPr>
          <p:cNvSpPr>
            <a:spLocks noGrp="1"/>
          </p:cNvSpPr>
          <p:nvPr>
            <p:ph idx="1"/>
          </p:nvPr>
        </p:nvSpPr>
        <p:spPr>
          <a:xfrm>
            <a:off x="7953703" y="2609192"/>
            <a:ext cx="3452648" cy="2136229"/>
          </a:xfrm>
        </p:spPr>
        <p:txBody>
          <a:bodyPr>
            <a:normAutofit/>
          </a:bodyPr>
          <a:lstStyle/>
          <a:p>
            <a:pPr marL="0" indent="0">
              <a:buNone/>
            </a:pPr>
            <a:r>
              <a:rPr lang="en-US" sz="2000" i="1" dirty="0">
                <a:solidFill>
                  <a:srgbClr val="0070C0"/>
                </a:solidFill>
              </a:rPr>
              <a:t>Groundwater is by far the State’s largest water reserve, dwarfing the total capacity of all surface reservoirs, soils, and the Sierra snowpack. But how much can be used for drinking and crops isn’t precisely known.</a:t>
            </a:r>
          </a:p>
        </p:txBody>
      </p:sp>
      <p:pic>
        <p:nvPicPr>
          <p:cNvPr id="5" name="Picture 4">
            <a:extLst>
              <a:ext uri="{FF2B5EF4-FFF2-40B4-BE49-F238E27FC236}">
                <a16:creationId xmlns:a16="http://schemas.microsoft.com/office/drawing/2014/main" id="{664948BA-D5F5-4FD3-81DE-BEC566ECA9C8}"/>
              </a:ext>
            </a:extLst>
          </p:cNvPr>
          <p:cNvPicPr>
            <a:picLocks noChangeAspect="1"/>
          </p:cNvPicPr>
          <p:nvPr/>
        </p:nvPicPr>
        <p:blipFill>
          <a:blip r:embed="rId3"/>
          <a:stretch>
            <a:fillRect/>
          </a:stretch>
        </p:blipFill>
        <p:spPr>
          <a:xfrm>
            <a:off x="9638001" y="6145483"/>
            <a:ext cx="2221491" cy="520662"/>
          </a:xfrm>
          <a:prstGeom prst="rect">
            <a:avLst/>
          </a:prstGeom>
        </p:spPr>
      </p:pic>
    </p:spTree>
    <p:extLst>
      <p:ext uri="{BB962C8B-B14F-4D97-AF65-F5344CB8AC3E}">
        <p14:creationId xmlns:p14="http://schemas.microsoft.com/office/powerpoint/2010/main" val="344531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862" y="256509"/>
            <a:ext cx="11036738" cy="1454049"/>
          </a:xfrm>
        </p:spPr>
        <p:txBody>
          <a:bodyPr vert="horz" lIns="91440" tIns="45720" rIns="91440" bIns="45720" rtlCol="0" anchor="b">
            <a:noAutofit/>
          </a:bodyPr>
          <a:lstStyle/>
          <a:p>
            <a:r>
              <a:rPr lang="en-US" b="1" dirty="0"/>
              <a:t>The California Water Commission Serves a </a:t>
            </a:r>
            <a:br>
              <a:rPr lang="en-US" b="1" dirty="0"/>
            </a:br>
            <a:r>
              <a:rPr lang="en-US" b="1" dirty="0"/>
              <a:t>Central Role in California Water Management </a:t>
            </a:r>
          </a:p>
        </p:txBody>
      </p:sp>
      <p:sp>
        <p:nvSpPr>
          <p:cNvPr id="3" name="Content Placeholder 2"/>
          <p:cNvSpPr>
            <a:spLocks noGrp="1"/>
          </p:cNvSpPr>
          <p:nvPr>
            <p:ph idx="1"/>
          </p:nvPr>
        </p:nvSpPr>
        <p:spPr>
          <a:xfrm>
            <a:off x="693682" y="2049517"/>
            <a:ext cx="10389477" cy="3971904"/>
          </a:xfrm>
        </p:spPr>
        <p:txBody>
          <a:bodyPr vert="horz" lIns="91440" tIns="45720" rIns="91440" bIns="45720" rtlCol="0" anchor="t">
            <a:noAutofit/>
          </a:bodyPr>
          <a:lstStyle/>
          <a:p>
            <a:pPr marL="514350" indent="-514350"/>
            <a:r>
              <a:rPr lang="en-US" sz="2400" b="1" dirty="0"/>
              <a:t>Nine members appointed by the Governor and confirmed by the State Senate. </a:t>
            </a:r>
          </a:p>
          <a:p>
            <a:pPr marL="514350" indent="-514350"/>
            <a:r>
              <a:rPr lang="en-US" sz="2400" b="1" dirty="0"/>
              <a:t>Provides a public forum for discussing water issues.</a:t>
            </a:r>
          </a:p>
          <a:p>
            <a:pPr marL="514350" indent="-514350"/>
            <a:r>
              <a:rPr lang="en-US" sz="2400" b="1" dirty="0"/>
              <a:t>Advises the Department of Water Resources.</a:t>
            </a:r>
          </a:p>
          <a:p>
            <a:pPr marL="514350" indent="-514350"/>
            <a:r>
              <a:rPr lang="en-US" sz="2400" b="1" dirty="0"/>
              <a:t>Approves DWR rules and regulations.</a:t>
            </a:r>
          </a:p>
          <a:p>
            <a:pPr marL="514350" indent="-514350"/>
            <a:r>
              <a:rPr lang="en-US" sz="2400" b="1" dirty="0"/>
              <a:t>Monitors the State Water Project and names new facilities.</a:t>
            </a:r>
          </a:p>
          <a:p>
            <a:pPr marL="514350" indent="-514350"/>
            <a:r>
              <a:rPr lang="en-US" sz="2400" b="1" dirty="0"/>
              <a:t>Adopts resolutions of necessity for DWR eminent domain proceedings. </a:t>
            </a:r>
          </a:p>
          <a:p>
            <a:pPr marL="514350" indent="-514350"/>
            <a:r>
              <a:rPr lang="en-US" sz="2400" b="1" dirty="0"/>
              <a:t>Tasked with allocating $2.7 billion from Proposition 1 for the public benefits associated with new water storage projects.</a:t>
            </a:r>
          </a:p>
        </p:txBody>
      </p:sp>
      <p:pic>
        <p:nvPicPr>
          <p:cNvPr id="4" name="Picture 3">
            <a:extLst>
              <a:ext uri="{FF2B5EF4-FFF2-40B4-BE49-F238E27FC236}">
                <a16:creationId xmlns:a16="http://schemas.microsoft.com/office/drawing/2014/main" id="{D105CF43-38C9-4773-9AAE-1A70880A6BB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8039"/>
          <a:stretch/>
        </p:blipFill>
        <p:spPr>
          <a:xfrm>
            <a:off x="9559222" y="6248400"/>
            <a:ext cx="1767146" cy="463926"/>
          </a:xfrm>
          <a:prstGeom prst="rect">
            <a:avLst/>
          </a:prstGeom>
        </p:spPr>
      </p:pic>
      <p:pic>
        <p:nvPicPr>
          <p:cNvPr id="5" name="Picture 4">
            <a:extLst>
              <a:ext uri="{FF2B5EF4-FFF2-40B4-BE49-F238E27FC236}">
                <a16:creationId xmlns:a16="http://schemas.microsoft.com/office/drawing/2014/main" id="{DF5FA61B-887A-1449-A02A-8708B546ED3F}"/>
              </a:ext>
            </a:extLst>
          </p:cNvPr>
          <p:cNvPicPr>
            <a:picLocks noChangeAspect="1"/>
          </p:cNvPicPr>
          <p:nvPr/>
        </p:nvPicPr>
        <p:blipFill>
          <a:blip r:embed="rId4"/>
          <a:stretch>
            <a:fillRect/>
          </a:stretch>
        </p:blipFill>
        <p:spPr>
          <a:xfrm>
            <a:off x="9638001" y="6145483"/>
            <a:ext cx="2221491" cy="520662"/>
          </a:xfrm>
          <a:prstGeom prst="rect">
            <a:avLst/>
          </a:prstGeom>
        </p:spPr>
      </p:pic>
    </p:spTree>
    <p:extLst>
      <p:ext uri="{BB962C8B-B14F-4D97-AF65-F5344CB8AC3E}">
        <p14:creationId xmlns:p14="http://schemas.microsoft.com/office/powerpoint/2010/main" val="41408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98A8-25EA-4CAD-872C-61ABAFD46D89}"/>
              </a:ext>
            </a:extLst>
          </p:cNvPr>
          <p:cNvSpPr>
            <a:spLocks noGrp="1"/>
          </p:cNvSpPr>
          <p:nvPr>
            <p:ph type="title"/>
          </p:nvPr>
        </p:nvSpPr>
        <p:spPr>
          <a:xfrm>
            <a:off x="323273" y="193963"/>
            <a:ext cx="11619345" cy="1020763"/>
          </a:xfrm>
        </p:spPr>
        <p:txBody>
          <a:bodyPr vert="horz" lIns="91440" tIns="45720" rIns="91440" bIns="45720" rtlCol="0" anchor="b">
            <a:noAutofit/>
          </a:bodyPr>
          <a:lstStyle/>
          <a:p>
            <a:r>
              <a:rPr lang="en-US" b="1" dirty="0"/>
              <a:t>Proposition 1</a:t>
            </a:r>
            <a:br>
              <a:rPr lang="en-US" b="1" dirty="0">
                <a:solidFill>
                  <a:srgbClr val="0070C0"/>
                </a:solidFill>
              </a:rPr>
            </a:br>
            <a:r>
              <a:rPr lang="en-US" sz="2800" b="1" dirty="0">
                <a:solidFill>
                  <a:srgbClr val="0070C0"/>
                </a:solidFill>
              </a:rPr>
              <a:t>Water Quality, Supply and Infrastructure Improvement Act of 2014 – $7.545 B</a:t>
            </a:r>
            <a:endParaRPr lang="en-US" b="1" dirty="0">
              <a:solidFill>
                <a:srgbClr val="0070C0"/>
              </a:solidFill>
            </a:endParaRPr>
          </a:p>
        </p:txBody>
      </p:sp>
      <p:pic>
        <p:nvPicPr>
          <p:cNvPr id="7" name="Picture 6">
            <a:extLst>
              <a:ext uri="{FF2B5EF4-FFF2-40B4-BE49-F238E27FC236}">
                <a16:creationId xmlns:a16="http://schemas.microsoft.com/office/drawing/2014/main" id="{15DD3377-146A-4841-889A-2B2ADC2B0679}"/>
              </a:ext>
            </a:extLst>
          </p:cNvPr>
          <p:cNvPicPr>
            <a:picLocks noChangeAspect="1"/>
          </p:cNvPicPr>
          <p:nvPr/>
        </p:nvPicPr>
        <p:blipFill rotWithShape="1">
          <a:blip r:embed="rId2"/>
          <a:srcRect l="7070" t="2973" r="1094" b="2805"/>
          <a:stretch/>
        </p:blipFill>
        <p:spPr>
          <a:xfrm>
            <a:off x="802432" y="1278266"/>
            <a:ext cx="8426853" cy="5240775"/>
          </a:xfrm>
          <a:prstGeom prst="rect">
            <a:avLst/>
          </a:prstGeom>
          <a:ln w="47625">
            <a:noFill/>
          </a:ln>
        </p:spPr>
      </p:pic>
      <p:sp>
        <p:nvSpPr>
          <p:cNvPr id="8" name="Oval 7">
            <a:extLst>
              <a:ext uri="{FF2B5EF4-FFF2-40B4-BE49-F238E27FC236}">
                <a16:creationId xmlns:a16="http://schemas.microsoft.com/office/drawing/2014/main" id="{D6F2B4BF-B404-4A39-A574-3C6ECB996670}"/>
              </a:ext>
            </a:extLst>
          </p:cNvPr>
          <p:cNvSpPr/>
          <p:nvPr/>
        </p:nvSpPr>
        <p:spPr>
          <a:xfrm>
            <a:off x="345639" y="1690831"/>
            <a:ext cx="2185203" cy="914400"/>
          </a:xfrm>
          <a:prstGeom prst="ellipse">
            <a:avLst/>
          </a:prstGeom>
          <a:no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162DDAE-F49C-0349-8D04-55AEDCCD74C9}"/>
              </a:ext>
            </a:extLst>
          </p:cNvPr>
          <p:cNvPicPr>
            <a:picLocks noChangeAspect="1"/>
          </p:cNvPicPr>
          <p:nvPr/>
        </p:nvPicPr>
        <p:blipFill>
          <a:blip r:embed="rId3"/>
          <a:stretch>
            <a:fillRect/>
          </a:stretch>
        </p:blipFill>
        <p:spPr>
          <a:xfrm>
            <a:off x="10387584" y="6325310"/>
            <a:ext cx="1445237" cy="338727"/>
          </a:xfrm>
          <a:prstGeom prst="rect">
            <a:avLst/>
          </a:prstGeom>
        </p:spPr>
      </p:pic>
      <p:pic>
        <p:nvPicPr>
          <p:cNvPr id="6" name="Picture 5">
            <a:extLst>
              <a:ext uri="{FF2B5EF4-FFF2-40B4-BE49-F238E27FC236}">
                <a16:creationId xmlns:a16="http://schemas.microsoft.com/office/drawing/2014/main" id="{B355124A-6EF2-4C8A-B441-FE2A399AA286}"/>
              </a:ext>
            </a:extLst>
          </p:cNvPr>
          <p:cNvPicPr>
            <a:picLocks noChangeAspect="1"/>
          </p:cNvPicPr>
          <p:nvPr/>
        </p:nvPicPr>
        <p:blipFill>
          <a:blip r:embed="rId3"/>
          <a:stretch>
            <a:fillRect/>
          </a:stretch>
        </p:blipFill>
        <p:spPr>
          <a:xfrm>
            <a:off x="9638001" y="6145483"/>
            <a:ext cx="2221491" cy="520662"/>
          </a:xfrm>
          <a:prstGeom prst="rect">
            <a:avLst/>
          </a:prstGeom>
        </p:spPr>
      </p:pic>
    </p:spTree>
    <p:extLst>
      <p:ext uri="{BB962C8B-B14F-4D97-AF65-F5344CB8AC3E}">
        <p14:creationId xmlns:p14="http://schemas.microsoft.com/office/powerpoint/2010/main" val="425685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314" y="365126"/>
            <a:ext cx="10295073" cy="885736"/>
          </a:xfrm>
        </p:spPr>
        <p:txBody>
          <a:bodyPr vert="horz" lIns="91440" tIns="45720" rIns="91440" bIns="45720" rtlCol="0" anchor="b">
            <a:noAutofit/>
          </a:bodyPr>
          <a:lstStyle/>
          <a:p>
            <a:r>
              <a:rPr lang="en-US" b="1" dirty="0"/>
              <a:t>Water Storage Investment Program (WSIP) </a:t>
            </a:r>
          </a:p>
        </p:txBody>
      </p:sp>
      <p:pic>
        <p:nvPicPr>
          <p:cNvPr id="4" name="Picture 3">
            <a:extLst>
              <a:ext uri="{FF2B5EF4-FFF2-40B4-BE49-F238E27FC236}">
                <a16:creationId xmlns:a16="http://schemas.microsoft.com/office/drawing/2014/main" id="{7860E899-26F5-4159-A77A-0310EDCB2D9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8039"/>
          <a:stretch/>
        </p:blipFill>
        <p:spPr>
          <a:xfrm>
            <a:off x="8925238" y="6138672"/>
            <a:ext cx="1767146" cy="463926"/>
          </a:xfrm>
          <a:prstGeom prst="rect">
            <a:avLst/>
          </a:prstGeom>
        </p:spPr>
      </p:pic>
      <p:pic>
        <p:nvPicPr>
          <p:cNvPr id="11" name="Picture 10">
            <a:extLst>
              <a:ext uri="{FF2B5EF4-FFF2-40B4-BE49-F238E27FC236}">
                <a16:creationId xmlns:a16="http://schemas.microsoft.com/office/drawing/2014/main" id="{9BA35167-2524-49B1-B0A0-8206D7247592}"/>
              </a:ext>
            </a:extLst>
          </p:cNvPr>
          <p:cNvPicPr>
            <a:picLocks noChangeAspect="1"/>
          </p:cNvPicPr>
          <p:nvPr/>
        </p:nvPicPr>
        <p:blipFill>
          <a:blip r:embed="rId4"/>
          <a:stretch>
            <a:fillRect/>
          </a:stretch>
        </p:blipFill>
        <p:spPr>
          <a:xfrm>
            <a:off x="9638001" y="6145483"/>
            <a:ext cx="2221491" cy="520662"/>
          </a:xfrm>
          <a:prstGeom prst="rect">
            <a:avLst/>
          </a:prstGeom>
        </p:spPr>
      </p:pic>
      <p:sp>
        <p:nvSpPr>
          <p:cNvPr id="20" name="Subtitle 11">
            <a:extLst>
              <a:ext uri="{FF2B5EF4-FFF2-40B4-BE49-F238E27FC236}">
                <a16:creationId xmlns:a16="http://schemas.microsoft.com/office/drawing/2014/main" id="{40A9D19B-693F-4F59-81A5-2D7A87D0BEA7}"/>
              </a:ext>
            </a:extLst>
          </p:cNvPr>
          <p:cNvSpPr txBox="1">
            <a:spLocks/>
          </p:cNvSpPr>
          <p:nvPr/>
        </p:nvSpPr>
        <p:spPr>
          <a:xfrm>
            <a:off x="1060314" y="1367482"/>
            <a:ext cx="10323966" cy="390491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US" sz="3200" dirty="0">
                <a:solidFill>
                  <a:srgbClr val="0070C0"/>
                </a:solidFill>
              </a:rPr>
              <a:t>Paradigm Shift in How Storage Projects Are Funded</a:t>
            </a:r>
          </a:p>
          <a:p>
            <a:pPr marL="971550" lvl="1" indent="-514350">
              <a:lnSpc>
                <a:spcPct val="100000"/>
              </a:lnSpc>
              <a:buFont typeface="Arial" panose="020B0604020202020204" pitchFamily="34" charset="0"/>
              <a:buChar char="•"/>
            </a:pPr>
            <a:r>
              <a:rPr lang="en-US" sz="2800" b="0" dirty="0"/>
              <a:t>Funding directed to specific public benefits of new storage projects:</a:t>
            </a:r>
          </a:p>
          <a:p>
            <a:pPr marL="1885950" lvl="3" indent="-514350">
              <a:lnSpc>
                <a:spcPct val="100000"/>
              </a:lnSpc>
              <a:buFont typeface="Courier New" panose="02070309020205020404" pitchFamily="49" charset="0"/>
              <a:buChar char="o"/>
            </a:pPr>
            <a:r>
              <a:rPr lang="en-US" sz="2400" b="0" dirty="0"/>
              <a:t>Ecosystem improvement</a:t>
            </a:r>
          </a:p>
          <a:p>
            <a:pPr marL="1885950" lvl="3" indent="-514350">
              <a:lnSpc>
                <a:spcPct val="100000"/>
              </a:lnSpc>
              <a:buFont typeface="Courier New" panose="02070309020205020404" pitchFamily="49" charset="0"/>
              <a:buChar char="o"/>
            </a:pPr>
            <a:r>
              <a:rPr lang="en-US" sz="2400" b="0" dirty="0"/>
              <a:t>Water quality improvement</a:t>
            </a:r>
          </a:p>
          <a:p>
            <a:pPr marL="1885950" lvl="3" indent="-514350">
              <a:lnSpc>
                <a:spcPct val="100000"/>
              </a:lnSpc>
              <a:buFont typeface="Courier New" panose="02070309020205020404" pitchFamily="49" charset="0"/>
              <a:buChar char="o"/>
            </a:pPr>
            <a:r>
              <a:rPr lang="en-US" sz="2400" b="0" dirty="0"/>
              <a:t>Flood control</a:t>
            </a:r>
          </a:p>
          <a:p>
            <a:pPr marL="1885950" lvl="3" indent="-514350">
              <a:lnSpc>
                <a:spcPct val="100000"/>
              </a:lnSpc>
              <a:buFont typeface="Courier New" panose="02070309020205020404" pitchFamily="49" charset="0"/>
              <a:buChar char="o"/>
            </a:pPr>
            <a:r>
              <a:rPr lang="en-US" sz="2400" b="0" dirty="0"/>
              <a:t>Emergency response</a:t>
            </a:r>
          </a:p>
          <a:p>
            <a:pPr marL="1885950" lvl="3" indent="-514350">
              <a:lnSpc>
                <a:spcPct val="100000"/>
              </a:lnSpc>
              <a:buFont typeface="Courier New" panose="02070309020205020404" pitchFamily="49" charset="0"/>
              <a:buChar char="o"/>
            </a:pPr>
            <a:r>
              <a:rPr lang="en-US" sz="2400" b="0" dirty="0"/>
              <a:t>Recreation</a:t>
            </a:r>
            <a:endParaRPr lang="en-US" sz="2800" b="0" dirty="0"/>
          </a:p>
        </p:txBody>
      </p:sp>
      <p:pic>
        <p:nvPicPr>
          <p:cNvPr id="21" name="Picture 20">
            <a:extLst>
              <a:ext uri="{FF2B5EF4-FFF2-40B4-BE49-F238E27FC236}">
                <a16:creationId xmlns:a16="http://schemas.microsoft.com/office/drawing/2014/main" id="{782DBC6B-DEF4-4231-9C3D-26513D53131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04095" y="2971447"/>
            <a:ext cx="914400" cy="915106"/>
          </a:xfrm>
          <a:prstGeom prst="rect">
            <a:avLst/>
          </a:prstGeom>
        </p:spPr>
      </p:pic>
      <p:pic>
        <p:nvPicPr>
          <p:cNvPr id="22" name="Picture 21">
            <a:extLst>
              <a:ext uri="{FF2B5EF4-FFF2-40B4-BE49-F238E27FC236}">
                <a16:creationId xmlns:a16="http://schemas.microsoft.com/office/drawing/2014/main" id="{A016A483-7AE6-473F-8A32-5FAC708168B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679664" y="4579058"/>
            <a:ext cx="914400" cy="911460"/>
          </a:xfrm>
          <a:prstGeom prst="rect">
            <a:avLst/>
          </a:prstGeom>
        </p:spPr>
      </p:pic>
      <p:pic>
        <p:nvPicPr>
          <p:cNvPr id="23" name="Picture 22">
            <a:extLst>
              <a:ext uri="{FF2B5EF4-FFF2-40B4-BE49-F238E27FC236}">
                <a16:creationId xmlns:a16="http://schemas.microsoft.com/office/drawing/2014/main" id="{1F9A4CAC-6542-45AA-9040-F72D3552FB2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538753" y="3804016"/>
            <a:ext cx="914400" cy="915106"/>
          </a:xfrm>
          <a:prstGeom prst="rect">
            <a:avLst/>
          </a:prstGeom>
        </p:spPr>
      </p:pic>
      <p:pic>
        <p:nvPicPr>
          <p:cNvPr id="24" name="Picture 23">
            <a:extLst>
              <a:ext uri="{FF2B5EF4-FFF2-40B4-BE49-F238E27FC236}">
                <a16:creationId xmlns:a16="http://schemas.microsoft.com/office/drawing/2014/main" id="{AECC4EAF-0D6B-4968-855D-93F6983DF28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373410" y="4579058"/>
            <a:ext cx="914400" cy="915106"/>
          </a:xfrm>
          <a:prstGeom prst="rect">
            <a:avLst/>
          </a:prstGeom>
        </p:spPr>
      </p:pic>
      <p:pic>
        <p:nvPicPr>
          <p:cNvPr id="25" name="Picture 24">
            <a:extLst>
              <a:ext uri="{FF2B5EF4-FFF2-40B4-BE49-F238E27FC236}">
                <a16:creationId xmlns:a16="http://schemas.microsoft.com/office/drawing/2014/main" id="{5BE93E51-7A04-461A-BD06-7469F2CF877B}"/>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373410" y="2952233"/>
            <a:ext cx="914400" cy="915106"/>
          </a:xfrm>
          <a:prstGeom prst="rect">
            <a:avLst/>
          </a:prstGeom>
        </p:spPr>
      </p:pic>
    </p:spTree>
    <p:extLst>
      <p:ext uri="{BB962C8B-B14F-4D97-AF65-F5344CB8AC3E}">
        <p14:creationId xmlns:p14="http://schemas.microsoft.com/office/powerpoint/2010/main" val="189976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F3C461-FCCF-9E4A-9410-452AF3D16961}"/>
              </a:ext>
            </a:extLst>
          </p:cNvPr>
          <p:cNvSpPr/>
          <p:nvPr/>
        </p:nvSpPr>
        <p:spPr>
          <a:xfrm>
            <a:off x="839788" y="1449421"/>
            <a:ext cx="10220561" cy="4154984"/>
          </a:xfrm>
          <a:prstGeom prst="rect">
            <a:avLst/>
          </a:prstGeom>
        </p:spPr>
        <p:txBody>
          <a:bodyPr wrap="square">
            <a:spAutoFit/>
          </a:bodyPr>
          <a:lstStyle/>
          <a:p>
            <a:pPr marL="514350" indent="-514350">
              <a:buFont typeface="Arial" panose="020B0604020202020204" pitchFamily="34" charset="0"/>
              <a:buChar char="•"/>
            </a:pPr>
            <a:r>
              <a:rPr lang="en-US" sz="2400" b="1" dirty="0"/>
              <a:t>12 applicants sought a total of $5.8 billion in WSIP funding</a:t>
            </a:r>
          </a:p>
          <a:p>
            <a:pPr marL="514350" indent="-514350">
              <a:buFont typeface="Arial" panose="020B0604020202020204" pitchFamily="34" charset="0"/>
              <a:buChar char="•"/>
            </a:pPr>
            <a:endParaRPr lang="en-US" sz="2400" b="1" dirty="0"/>
          </a:p>
          <a:p>
            <a:pPr marL="514350" indent="-514350">
              <a:buFont typeface="Arial" panose="020B0604020202020204" pitchFamily="34" charset="0"/>
              <a:buChar char="•"/>
            </a:pPr>
            <a:r>
              <a:rPr lang="en-US" sz="2400" b="1" dirty="0"/>
              <a:t>Maximum Conditional Eligibility Decisions (MCED) made for eight projects</a:t>
            </a:r>
          </a:p>
          <a:p>
            <a:pPr marL="514350" indent="-514350">
              <a:buFont typeface="Arial" panose="020B0604020202020204" pitchFamily="34" charset="0"/>
              <a:buChar char="•"/>
            </a:pPr>
            <a:endParaRPr lang="en-US" sz="2400" b="1" dirty="0"/>
          </a:p>
          <a:p>
            <a:pPr marL="514350" indent="-514350">
              <a:buFont typeface="Arial" panose="020B0604020202020204" pitchFamily="34" charset="0"/>
              <a:buChar char="•"/>
            </a:pPr>
            <a:r>
              <a:rPr lang="en-US" sz="2400" b="1" dirty="0"/>
              <a:t>Diverse set of projects moving ahead to prepare the state for climate change and future droughts.</a:t>
            </a:r>
          </a:p>
          <a:p>
            <a:pPr marL="514350" indent="-514350">
              <a:buFont typeface="Arial" panose="020B0604020202020204" pitchFamily="34" charset="0"/>
              <a:buChar char="•"/>
            </a:pPr>
            <a:endParaRPr lang="en-US" sz="2400" b="1" dirty="0"/>
          </a:p>
          <a:p>
            <a:pPr marL="514350" indent="-514350">
              <a:buFont typeface="Arial" panose="020B0604020202020204" pitchFamily="34" charset="0"/>
              <a:buChar char="•"/>
            </a:pPr>
            <a:r>
              <a:rPr lang="en-US" sz="2400" b="1" dirty="0"/>
              <a:t>Potential to add 4.3 million acre-feet of new storage capacity both above and below ground to strengthen water resiliency.</a:t>
            </a:r>
          </a:p>
          <a:p>
            <a:pPr marL="514350" indent="-514350">
              <a:buFont typeface="Arial" panose="020B0604020202020204" pitchFamily="34" charset="0"/>
              <a:buChar char="•"/>
            </a:pPr>
            <a:endParaRPr lang="en-US" sz="2400" b="1" dirty="0"/>
          </a:p>
          <a:p>
            <a:pPr marL="514350" indent="-514350">
              <a:buFont typeface="Arial" panose="020B0604020202020204" pitchFamily="34" charset="0"/>
              <a:buChar char="•"/>
            </a:pPr>
            <a:r>
              <a:rPr lang="en-US" sz="2400" b="1" dirty="0"/>
              <a:t>Will be state’s largest investment in water storage in a generation.</a:t>
            </a:r>
          </a:p>
        </p:txBody>
      </p:sp>
      <p:pic>
        <p:nvPicPr>
          <p:cNvPr id="5" name="Picture 4">
            <a:extLst>
              <a:ext uri="{FF2B5EF4-FFF2-40B4-BE49-F238E27FC236}">
                <a16:creationId xmlns:a16="http://schemas.microsoft.com/office/drawing/2014/main" id="{BB3A2666-850B-449D-813C-6FEE0110089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58039"/>
          <a:stretch/>
        </p:blipFill>
        <p:spPr>
          <a:xfrm>
            <a:off x="8596054" y="6248400"/>
            <a:ext cx="1767146" cy="463926"/>
          </a:xfrm>
          <a:prstGeom prst="rect">
            <a:avLst/>
          </a:prstGeom>
        </p:spPr>
      </p:pic>
      <p:pic>
        <p:nvPicPr>
          <p:cNvPr id="7" name="Picture 6">
            <a:extLst>
              <a:ext uri="{FF2B5EF4-FFF2-40B4-BE49-F238E27FC236}">
                <a16:creationId xmlns:a16="http://schemas.microsoft.com/office/drawing/2014/main" id="{AA3C8832-7915-4BA6-B8ED-CF27B051F519}"/>
              </a:ext>
            </a:extLst>
          </p:cNvPr>
          <p:cNvPicPr>
            <a:picLocks noChangeAspect="1"/>
          </p:cNvPicPr>
          <p:nvPr/>
        </p:nvPicPr>
        <p:blipFill>
          <a:blip r:embed="rId3"/>
          <a:stretch>
            <a:fillRect/>
          </a:stretch>
        </p:blipFill>
        <p:spPr>
          <a:xfrm>
            <a:off x="9638001" y="6145483"/>
            <a:ext cx="2221491" cy="520662"/>
          </a:xfrm>
          <a:prstGeom prst="rect">
            <a:avLst/>
          </a:prstGeom>
        </p:spPr>
      </p:pic>
      <p:sp>
        <p:nvSpPr>
          <p:cNvPr id="9" name="Title 1">
            <a:extLst>
              <a:ext uri="{FF2B5EF4-FFF2-40B4-BE49-F238E27FC236}">
                <a16:creationId xmlns:a16="http://schemas.microsoft.com/office/drawing/2014/main" id="{06186339-9848-4BFE-899D-30B4EC45A4A8}"/>
              </a:ext>
            </a:extLst>
          </p:cNvPr>
          <p:cNvSpPr txBox="1">
            <a:spLocks/>
          </p:cNvSpPr>
          <p:nvPr/>
        </p:nvSpPr>
        <p:spPr>
          <a:xfrm>
            <a:off x="1060314" y="365126"/>
            <a:ext cx="10295073" cy="8857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Water Storage Investment Program (WSIP) </a:t>
            </a:r>
            <a:endParaRPr lang="en-US" b="1" dirty="0"/>
          </a:p>
        </p:txBody>
      </p:sp>
    </p:spTree>
    <p:extLst>
      <p:ext uri="{BB962C8B-B14F-4D97-AF65-F5344CB8AC3E}">
        <p14:creationId xmlns:p14="http://schemas.microsoft.com/office/powerpoint/2010/main" val="337884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D89A3DA-1E2B-4E33-9059-54B414B8E5DB}"/>
              </a:ext>
            </a:extLst>
          </p:cNvPr>
          <p:cNvGraphicFramePr>
            <a:graphicFrameLocks noGrp="1"/>
          </p:cNvGraphicFramePr>
          <p:nvPr>
            <p:extLst>
              <p:ext uri="{D42A27DB-BD31-4B8C-83A1-F6EECF244321}">
                <p14:modId xmlns:p14="http://schemas.microsoft.com/office/powerpoint/2010/main" val="754511125"/>
              </p:ext>
            </p:extLst>
          </p:nvPr>
        </p:nvGraphicFramePr>
        <p:xfrm>
          <a:off x="800099" y="688975"/>
          <a:ext cx="10639425" cy="5391751"/>
        </p:xfrm>
        <a:graphic>
          <a:graphicData uri="http://schemas.openxmlformats.org/drawingml/2006/table">
            <a:tbl>
              <a:tblPr firstRow="1" bandRow="1">
                <a:tableStyleId>{5C22544A-7EE6-4342-B048-85BDC9FD1C3A}</a:tableStyleId>
              </a:tblPr>
              <a:tblGrid>
                <a:gridCol w="5972533">
                  <a:extLst>
                    <a:ext uri="{9D8B030D-6E8A-4147-A177-3AD203B41FA5}">
                      <a16:colId xmlns:a16="http://schemas.microsoft.com/office/drawing/2014/main" val="2425401576"/>
                    </a:ext>
                  </a:extLst>
                </a:gridCol>
                <a:gridCol w="2378134">
                  <a:extLst>
                    <a:ext uri="{9D8B030D-6E8A-4147-A177-3AD203B41FA5}">
                      <a16:colId xmlns:a16="http://schemas.microsoft.com/office/drawing/2014/main" val="2905586740"/>
                    </a:ext>
                  </a:extLst>
                </a:gridCol>
                <a:gridCol w="2288758">
                  <a:extLst>
                    <a:ext uri="{9D8B030D-6E8A-4147-A177-3AD203B41FA5}">
                      <a16:colId xmlns:a16="http://schemas.microsoft.com/office/drawing/2014/main" val="2973180582"/>
                    </a:ext>
                  </a:extLst>
                </a:gridCol>
              </a:tblGrid>
              <a:tr h="433819">
                <a:tc>
                  <a:txBody>
                    <a:bodyPr/>
                    <a:lstStyle/>
                    <a:p>
                      <a:r>
                        <a:rPr lang="en-US" sz="2000" dirty="0">
                          <a:latin typeface="Arial" panose="020B0604020202020204" pitchFamily="34" charset="0"/>
                          <a:cs typeface="Arial" panose="020B0604020202020204" pitchFamily="34" charset="0"/>
                        </a:rPr>
                        <a:t>Project</a:t>
                      </a:r>
                    </a:p>
                  </a:txBody>
                  <a:tcPr anchor="ctr">
                    <a:solidFill>
                      <a:schemeClr val="accent1"/>
                    </a:solidFill>
                  </a:tcPr>
                </a:tc>
                <a:tc>
                  <a:txBody>
                    <a:bodyPr/>
                    <a:lstStyle/>
                    <a:p>
                      <a:pPr algn="r"/>
                      <a:r>
                        <a:rPr lang="en-US" sz="2000" dirty="0">
                          <a:latin typeface="Arial" panose="020B0604020202020204" pitchFamily="34" charset="0"/>
                          <a:cs typeface="Arial" panose="020B0604020202020204" pitchFamily="34" charset="0"/>
                        </a:rPr>
                        <a:t>MCED</a:t>
                      </a:r>
                    </a:p>
                  </a:txBody>
                  <a:tcPr anchor="ctr">
                    <a:solidFill>
                      <a:schemeClr val="accent1"/>
                    </a:solidFill>
                  </a:tcPr>
                </a:tc>
                <a:tc>
                  <a:txBody>
                    <a:bodyPr/>
                    <a:lstStyle/>
                    <a:p>
                      <a:pPr algn="r"/>
                      <a:r>
                        <a:rPr lang="en-US" sz="2000" dirty="0">
                          <a:latin typeface="Arial" panose="020B0604020202020204" pitchFamily="34" charset="0"/>
                          <a:cs typeface="Arial" panose="020B0604020202020204" pitchFamily="34" charset="0"/>
                        </a:rPr>
                        <a:t>Early Funding</a:t>
                      </a:r>
                    </a:p>
                  </a:txBody>
                  <a:tcPr anchor="ctr">
                    <a:solidFill>
                      <a:srgbClr val="0070C0"/>
                    </a:solidFill>
                  </a:tcPr>
                </a:tc>
                <a:extLst>
                  <a:ext uri="{0D108BD9-81ED-4DB2-BD59-A6C34878D82A}">
                    <a16:rowId xmlns:a16="http://schemas.microsoft.com/office/drawing/2014/main" val="611769434"/>
                  </a:ext>
                </a:extLst>
              </a:tr>
              <a:tr h="402832">
                <a:tc>
                  <a:txBody>
                    <a:bodyPr/>
                    <a:lstStyle/>
                    <a:p>
                      <a:r>
                        <a:rPr lang="en-US" sz="2000" kern="1200" dirty="0">
                          <a:solidFill>
                            <a:schemeClr val="dk1"/>
                          </a:solidFill>
                          <a:effectLst/>
                          <a:latin typeface="Arial" panose="020B0604020202020204" pitchFamily="34" charset="0"/>
                          <a:ea typeface="+mn-ea"/>
                          <a:cs typeface="Arial" panose="020B0604020202020204" pitchFamily="34" charset="0"/>
                        </a:rPr>
                        <a:t>Chino Basin Conjunctive Use Program</a:t>
                      </a:r>
                      <a:endParaRPr lang="en-US" sz="2000" dirty="0">
                        <a:latin typeface="Arial" panose="020B0604020202020204" pitchFamily="34" charset="0"/>
                        <a:cs typeface="Arial" panose="020B0604020202020204" pitchFamily="34" charset="0"/>
                      </a:endParaRPr>
                    </a:p>
                  </a:txBody>
                  <a:tcPr anchor="ctr"/>
                </a:tc>
                <a:tc>
                  <a:txBody>
                    <a:bodyPr/>
                    <a:lstStyle/>
                    <a:p>
                      <a:pPr algn="r"/>
                      <a:r>
                        <a:rPr lang="en-US" sz="2000" dirty="0">
                          <a:latin typeface="Arial" panose="020B0604020202020204" pitchFamily="34" charset="0"/>
                          <a:cs typeface="Arial" panose="020B0604020202020204" pitchFamily="34" charset="0"/>
                        </a:rPr>
                        <a:t>$206,900,000</a:t>
                      </a:r>
                    </a:p>
                  </a:txBody>
                  <a:tcPr anchor="ctr"/>
                </a:tc>
                <a:tc>
                  <a:txBody>
                    <a:bodyPr/>
                    <a:lstStyle/>
                    <a:p>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67634333"/>
                  </a:ext>
                </a:extLst>
              </a:tr>
              <a:tr h="402832">
                <a:tc>
                  <a:txBody>
                    <a:bodyPr/>
                    <a:lstStyle/>
                    <a:p>
                      <a:r>
                        <a:rPr lang="en-US" sz="2000" kern="1200" dirty="0">
                          <a:solidFill>
                            <a:schemeClr val="dk1"/>
                          </a:solidFill>
                          <a:effectLst/>
                          <a:latin typeface="Arial" panose="020B0604020202020204" pitchFamily="34" charset="0"/>
                          <a:ea typeface="+mn-ea"/>
                          <a:cs typeface="Arial" panose="020B0604020202020204" pitchFamily="34" charset="0"/>
                        </a:rPr>
                        <a:t>Kern Fan Groundwater Storage Project</a:t>
                      </a:r>
                      <a:endParaRPr lang="en-US" sz="2000" dirty="0">
                        <a:latin typeface="Arial" panose="020B0604020202020204" pitchFamily="34" charset="0"/>
                        <a:cs typeface="Arial" panose="020B0604020202020204" pitchFamily="34" charset="0"/>
                      </a:endParaRPr>
                    </a:p>
                  </a:txBody>
                  <a:tcPr anchor="ctr"/>
                </a:tc>
                <a:tc>
                  <a:txBody>
                    <a:bodyPr/>
                    <a:lstStyle/>
                    <a:p>
                      <a:pPr algn="r"/>
                      <a:r>
                        <a:rPr lang="en-US" sz="2000" dirty="0">
                          <a:latin typeface="Arial" panose="020B0604020202020204" pitchFamily="34" charset="0"/>
                          <a:cs typeface="Arial" panose="020B0604020202020204" pitchFamily="34" charset="0"/>
                        </a:rPr>
                        <a:t>$67,537,315</a:t>
                      </a:r>
                    </a:p>
                  </a:txBody>
                  <a:tcPr anchor="ctr"/>
                </a:tc>
                <a:tc>
                  <a:txBody>
                    <a:bodyPr/>
                    <a:lstStyle/>
                    <a:p>
                      <a:endParaRPr lang="en-US" sz="2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09122811"/>
                  </a:ext>
                </a:extLst>
              </a:tr>
              <a:tr h="402832">
                <a:tc>
                  <a:txBody>
                    <a:bodyPr/>
                    <a:lstStyle/>
                    <a:p>
                      <a:pPr marL="0" marR="0">
                        <a:spcBef>
                          <a:spcPts val="0"/>
                        </a:spcBef>
                        <a:spcAft>
                          <a:spcPts val="0"/>
                        </a:spcAft>
                      </a:pPr>
                      <a:r>
                        <a:rPr lang="en-US" sz="2000" kern="1200" dirty="0">
                          <a:solidFill>
                            <a:schemeClr val="dk1"/>
                          </a:solidFill>
                          <a:effectLst/>
                          <a:latin typeface="Arial" panose="020B0604020202020204" pitchFamily="34" charset="0"/>
                          <a:ea typeface="+mn-ea"/>
                          <a:cs typeface="Arial" panose="020B0604020202020204" pitchFamily="34" charset="0"/>
                        </a:rPr>
                        <a:t>Los Vaqueros Reservoir Expansion Project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r>
                        <a:rPr lang="en-US" sz="2000" dirty="0">
                          <a:latin typeface="Arial" panose="020B0604020202020204" pitchFamily="34" charset="0"/>
                          <a:cs typeface="Arial" panose="020B0604020202020204" pitchFamily="34" charset="0"/>
                        </a:rPr>
                        <a:t>$459,000,000</a:t>
                      </a:r>
                    </a:p>
                  </a:txBody>
                  <a:tcPr anchor="ctr"/>
                </a:tc>
                <a:tc>
                  <a:txBody>
                    <a:bodyPr/>
                    <a:lstStyle/>
                    <a:p>
                      <a:pPr algn="r"/>
                      <a:r>
                        <a:rPr lang="en-US" sz="2000" b="1" dirty="0">
                          <a:latin typeface="Arial" panose="020B0604020202020204" pitchFamily="34" charset="0"/>
                          <a:cs typeface="Arial" panose="020B0604020202020204" pitchFamily="34" charset="0"/>
                        </a:rPr>
                        <a:t>$13,650,309</a:t>
                      </a:r>
                    </a:p>
                  </a:txBody>
                  <a:tcPr anchor="ctr"/>
                </a:tc>
                <a:extLst>
                  <a:ext uri="{0D108BD9-81ED-4DB2-BD59-A6C34878D82A}">
                    <a16:rowId xmlns:a16="http://schemas.microsoft.com/office/drawing/2014/main" val="1666131271"/>
                  </a:ext>
                </a:extLst>
              </a:tr>
              <a:tr h="402832">
                <a:tc>
                  <a:txBody>
                    <a:bodyPr/>
                    <a:lstStyle/>
                    <a:p>
                      <a:r>
                        <a:rPr lang="en-US" sz="2000" kern="1200" dirty="0">
                          <a:solidFill>
                            <a:schemeClr val="dk1"/>
                          </a:solidFill>
                          <a:effectLst/>
                          <a:latin typeface="Arial" panose="020B0604020202020204" pitchFamily="34" charset="0"/>
                          <a:ea typeface="+mn-ea"/>
                          <a:cs typeface="Arial" panose="020B0604020202020204" pitchFamily="34" charset="0"/>
                        </a:rPr>
                        <a:t>Pacheco Reservoir Expansion Project</a:t>
                      </a:r>
                      <a:endParaRPr lang="en-US" sz="2000" dirty="0">
                        <a:latin typeface="Arial" panose="020B0604020202020204" pitchFamily="34" charset="0"/>
                        <a:cs typeface="Arial" panose="020B0604020202020204" pitchFamily="34" charset="0"/>
                      </a:endParaRPr>
                    </a:p>
                  </a:txBody>
                  <a:tcPr anchor="ctr"/>
                </a:tc>
                <a:tc>
                  <a:txBody>
                    <a:bodyPr/>
                    <a:lstStyle/>
                    <a:p>
                      <a:pPr algn="r"/>
                      <a:r>
                        <a:rPr lang="en-US" sz="2000" dirty="0">
                          <a:latin typeface="Arial" panose="020B0604020202020204" pitchFamily="34" charset="0"/>
                          <a:cs typeface="Arial" panose="020B0604020202020204" pitchFamily="34" charset="0"/>
                        </a:rPr>
                        <a:t>$484,550,000</a:t>
                      </a:r>
                    </a:p>
                  </a:txBody>
                  <a:tcPr anchor="ctr"/>
                </a:tc>
                <a:tc>
                  <a:txBody>
                    <a:bodyPr/>
                    <a:lstStyle/>
                    <a:p>
                      <a:pPr algn="r"/>
                      <a:r>
                        <a:rPr lang="en-US" sz="2000" b="1" dirty="0">
                          <a:latin typeface="Arial" panose="020B0604020202020204" pitchFamily="34" charset="0"/>
                          <a:cs typeface="Arial" panose="020B0604020202020204" pitchFamily="34" charset="0"/>
                        </a:rPr>
                        <a:t>$24,200,000</a:t>
                      </a:r>
                    </a:p>
                  </a:txBody>
                  <a:tcPr anchor="ctr"/>
                </a:tc>
                <a:extLst>
                  <a:ext uri="{0D108BD9-81ED-4DB2-BD59-A6C34878D82A}">
                    <a16:rowId xmlns:a16="http://schemas.microsoft.com/office/drawing/2014/main" val="405925891"/>
                  </a:ext>
                </a:extLst>
              </a:tr>
              <a:tr h="402832">
                <a:tc>
                  <a:txBody>
                    <a:bodyPr/>
                    <a:lstStyle/>
                    <a:p>
                      <a:r>
                        <a:rPr lang="en-US" sz="2000" kern="1200" dirty="0">
                          <a:solidFill>
                            <a:schemeClr val="dk1"/>
                          </a:solidFill>
                          <a:effectLst/>
                          <a:latin typeface="Arial" panose="020B0604020202020204" pitchFamily="34" charset="0"/>
                          <a:ea typeface="+mn-ea"/>
                          <a:cs typeface="Arial" panose="020B0604020202020204" pitchFamily="34" charset="0"/>
                        </a:rPr>
                        <a:t>Sites Project</a:t>
                      </a:r>
                      <a:endParaRPr lang="en-US" sz="2000" dirty="0">
                        <a:latin typeface="Arial" panose="020B0604020202020204" pitchFamily="34" charset="0"/>
                        <a:cs typeface="Arial" panose="020B0604020202020204" pitchFamily="34" charset="0"/>
                      </a:endParaRPr>
                    </a:p>
                  </a:txBody>
                  <a:tcPr anchor="ctr"/>
                </a:tc>
                <a:tc>
                  <a:txBody>
                    <a:bodyPr/>
                    <a:lstStyle/>
                    <a:p>
                      <a:pPr algn="r"/>
                      <a:r>
                        <a:rPr lang="en-US" sz="2000" dirty="0">
                          <a:latin typeface="Arial" panose="020B0604020202020204" pitchFamily="34" charset="0"/>
                          <a:cs typeface="Arial" panose="020B0604020202020204" pitchFamily="34" charset="0"/>
                        </a:rPr>
                        <a:t>$816,377,686</a:t>
                      </a:r>
                    </a:p>
                  </a:txBody>
                  <a:tcPr anchor="ctr"/>
                </a:tc>
                <a:tc>
                  <a:txBody>
                    <a:bodyPr/>
                    <a:lstStyle/>
                    <a:p>
                      <a:pPr algn="r"/>
                      <a:r>
                        <a:rPr lang="en-US" sz="2000" b="1" dirty="0">
                          <a:latin typeface="Arial" panose="020B0604020202020204" pitchFamily="34" charset="0"/>
                          <a:cs typeface="Arial" panose="020B0604020202020204" pitchFamily="34" charset="0"/>
                        </a:rPr>
                        <a:t>$40,818,884</a:t>
                      </a:r>
                    </a:p>
                  </a:txBody>
                  <a:tcPr anchor="ctr"/>
                </a:tc>
                <a:extLst>
                  <a:ext uri="{0D108BD9-81ED-4DB2-BD59-A6C34878D82A}">
                    <a16:rowId xmlns:a16="http://schemas.microsoft.com/office/drawing/2014/main" val="1976467405"/>
                  </a:ext>
                </a:extLst>
              </a:tr>
              <a:tr h="402832">
                <a:tc>
                  <a:txBody>
                    <a:bodyPr/>
                    <a:lstStyle/>
                    <a:p>
                      <a:pPr marL="0" marR="0">
                        <a:spcBef>
                          <a:spcPts val="0"/>
                        </a:spcBef>
                        <a:spcAft>
                          <a:spcPts val="0"/>
                        </a:spcAft>
                      </a:pPr>
                      <a:r>
                        <a:rPr lang="en-US" sz="2000" kern="1200" dirty="0">
                          <a:solidFill>
                            <a:schemeClr val="dk1"/>
                          </a:solidFill>
                          <a:effectLst/>
                          <a:latin typeface="Arial" panose="020B0604020202020204" pitchFamily="34" charset="0"/>
                          <a:ea typeface="+mn-ea"/>
                          <a:cs typeface="Arial" panose="020B0604020202020204" pitchFamily="34" charset="0"/>
                        </a:rPr>
                        <a:t>South County Agriculture Program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r>
                        <a:rPr lang="en-US" sz="2000" dirty="0">
                          <a:latin typeface="Arial" panose="020B0604020202020204" pitchFamily="34" charset="0"/>
                          <a:cs typeface="Arial" panose="020B0604020202020204" pitchFamily="34" charset="0"/>
                        </a:rPr>
                        <a:t>$280,500,000</a:t>
                      </a:r>
                    </a:p>
                  </a:txBody>
                  <a:tcPr anchor="ctr"/>
                </a:tc>
                <a:tc>
                  <a:txBody>
                    <a:bodyPr/>
                    <a:lstStyle/>
                    <a:p>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49886661"/>
                  </a:ext>
                </a:extLst>
              </a:tr>
              <a:tr h="402832">
                <a:tc>
                  <a:txBody>
                    <a:bodyPr/>
                    <a:lstStyle/>
                    <a:p>
                      <a:r>
                        <a:rPr lang="en-US" sz="2000" kern="1200" dirty="0">
                          <a:solidFill>
                            <a:schemeClr val="dk1"/>
                          </a:solidFill>
                          <a:effectLst/>
                          <a:latin typeface="Arial" panose="020B0604020202020204" pitchFamily="34" charset="0"/>
                          <a:ea typeface="+mn-ea"/>
                          <a:cs typeface="Arial" panose="020B0604020202020204" pitchFamily="34" charset="0"/>
                        </a:rPr>
                        <a:t>Temperance Flat Reservoir Project</a:t>
                      </a:r>
                      <a:endParaRPr lang="en-US" sz="2000" dirty="0">
                        <a:latin typeface="Arial" panose="020B0604020202020204" pitchFamily="34" charset="0"/>
                        <a:cs typeface="Arial" panose="020B0604020202020204" pitchFamily="34" charset="0"/>
                      </a:endParaRPr>
                    </a:p>
                  </a:txBody>
                  <a:tcPr anchor="ctr"/>
                </a:tc>
                <a:tc>
                  <a:txBody>
                    <a:bodyPr/>
                    <a:lstStyle/>
                    <a:p>
                      <a:pPr algn="r"/>
                      <a:r>
                        <a:rPr lang="en-US" sz="2000" dirty="0">
                          <a:latin typeface="Arial" panose="020B0604020202020204" pitchFamily="34" charset="0"/>
                          <a:cs typeface="Arial" panose="020B0604020202020204" pitchFamily="34" charset="0"/>
                        </a:rPr>
                        <a:t>$171,330,000</a:t>
                      </a:r>
                    </a:p>
                  </a:txBody>
                  <a:tcPr anchor="ctr"/>
                </a:tc>
                <a:tc>
                  <a:txBody>
                    <a:bodyPr/>
                    <a:lstStyle/>
                    <a:p>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96777797"/>
                  </a:ext>
                </a:extLst>
              </a:tr>
              <a:tr h="402832">
                <a:tc>
                  <a:txBody>
                    <a:bodyPr/>
                    <a:lstStyle/>
                    <a:p>
                      <a:r>
                        <a:rPr lang="en-US" sz="2000" kern="1200" dirty="0">
                          <a:solidFill>
                            <a:schemeClr val="dk1"/>
                          </a:solidFill>
                          <a:effectLst/>
                          <a:latin typeface="Arial" panose="020B0604020202020204" pitchFamily="34" charset="0"/>
                          <a:ea typeface="+mn-ea"/>
                          <a:cs typeface="Arial" panose="020B0604020202020204" pitchFamily="34" charset="0"/>
                        </a:rPr>
                        <a:t>Willow Springs Water Bank Conjunctive Use</a:t>
                      </a:r>
                      <a:endParaRPr lang="en-US" sz="2000" dirty="0">
                        <a:latin typeface="Arial" panose="020B0604020202020204" pitchFamily="34" charset="0"/>
                        <a:cs typeface="Arial" panose="020B0604020202020204" pitchFamily="34" charset="0"/>
                      </a:endParaRPr>
                    </a:p>
                  </a:txBody>
                  <a:tcPr anchor="ctr"/>
                </a:tc>
                <a:tc>
                  <a:txBody>
                    <a:bodyPr/>
                    <a:lstStyle/>
                    <a:p>
                      <a:pPr algn="r"/>
                      <a:r>
                        <a:rPr lang="en-US" sz="2000" dirty="0">
                          <a:latin typeface="Arial" panose="020B0604020202020204" pitchFamily="34" charset="0"/>
                          <a:cs typeface="Arial" panose="020B0604020202020204" pitchFamily="34" charset="0"/>
                        </a:rPr>
                        <a:t>$95,405,999</a:t>
                      </a:r>
                    </a:p>
                  </a:txBody>
                  <a:tcPr anchor="ctr"/>
                </a:tc>
                <a:tc>
                  <a:txBody>
                    <a:bodyPr/>
                    <a:lstStyle/>
                    <a:p>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46449660"/>
                  </a:ext>
                </a:extLst>
              </a:tr>
              <a:tr h="433819">
                <a:tc>
                  <a:txBody>
                    <a:bodyPr/>
                    <a:lstStyle/>
                    <a:p>
                      <a:r>
                        <a:rPr lang="en-US" sz="2000" b="1" dirty="0">
                          <a:solidFill>
                            <a:schemeClr val="bg1"/>
                          </a:solidFill>
                          <a:latin typeface="Arial" panose="020B0604020202020204" pitchFamily="34" charset="0"/>
                          <a:cs typeface="Arial" panose="020B0604020202020204" pitchFamily="34" charset="0"/>
                        </a:rPr>
                        <a:t>Total MCED</a:t>
                      </a:r>
                    </a:p>
                  </a:txBody>
                  <a:tcPr anchor="ctr">
                    <a:solidFill>
                      <a:srgbClr val="0070C0"/>
                    </a:solidFill>
                  </a:tcPr>
                </a:tc>
                <a:tc>
                  <a:txBody>
                    <a:bodyPr/>
                    <a:lstStyle/>
                    <a:p>
                      <a:pPr algn="r"/>
                      <a:r>
                        <a:rPr lang="en-US" sz="2000" b="1" dirty="0">
                          <a:solidFill>
                            <a:schemeClr val="bg1"/>
                          </a:solidFill>
                          <a:latin typeface="Arial" panose="020B0604020202020204" pitchFamily="34" charset="0"/>
                          <a:cs typeface="Arial" panose="020B0604020202020204" pitchFamily="34" charset="0"/>
                        </a:rPr>
                        <a:t>$2,581,601,000</a:t>
                      </a:r>
                    </a:p>
                  </a:txBody>
                  <a:tcPr anchor="ctr">
                    <a:solidFill>
                      <a:srgbClr val="0070C0"/>
                    </a:solidFill>
                  </a:tcPr>
                </a:tc>
                <a:tc>
                  <a:txBody>
                    <a:bodyPr/>
                    <a:lstStyle/>
                    <a:p>
                      <a:endParaRPr lang="en-US" sz="2000" dirty="0">
                        <a:latin typeface="Arial" panose="020B0604020202020204" pitchFamily="34" charset="0"/>
                        <a:cs typeface="Arial" panose="020B0604020202020204" pitchFamily="34" charset="0"/>
                      </a:endParaRPr>
                    </a:p>
                  </a:txBody>
                  <a:tcPr anchor="ctr">
                    <a:solidFill>
                      <a:srgbClr val="0070C0"/>
                    </a:solidFill>
                  </a:tcPr>
                </a:tc>
                <a:extLst>
                  <a:ext uri="{0D108BD9-81ED-4DB2-BD59-A6C34878D82A}">
                    <a16:rowId xmlns:a16="http://schemas.microsoft.com/office/drawing/2014/main" val="1634093059"/>
                  </a:ext>
                </a:extLst>
              </a:tr>
              <a:tr h="433819">
                <a:tc>
                  <a:txBody>
                    <a:bodyPr/>
                    <a:lstStyle/>
                    <a:p>
                      <a:pPr marL="0" marR="0">
                        <a:spcBef>
                          <a:spcPts val="0"/>
                        </a:spcBef>
                        <a:spcAft>
                          <a:spcPts val="0"/>
                        </a:spcAft>
                      </a:pPr>
                      <a:r>
                        <a:rPr lang="en-US" sz="2000" kern="1200">
                          <a:solidFill>
                            <a:schemeClr val="dk1"/>
                          </a:solidFill>
                          <a:effectLst/>
                          <a:latin typeface="Arial" panose="020B0604020202020204" pitchFamily="34" charset="0"/>
                          <a:ea typeface="+mn-ea"/>
                          <a:cs typeface="Arial" panose="020B0604020202020204" pitchFamily="34" charset="0"/>
                        </a:rPr>
                        <a:t>Statewide Bond Costs (Treasurer’s Office)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algn="r"/>
                      <a:r>
                        <a:rPr lang="en-US" sz="2000">
                          <a:latin typeface="Arial" panose="020B0604020202020204" pitchFamily="34" charset="0"/>
                          <a:cs typeface="Arial" panose="020B0604020202020204" pitchFamily="34" charset="0"/>
                        </a:rPr>
                        <a:t>$54,000,000</a:t>
                      </a:r>
                      <a:endParaRPr lang="en-US" sz="2000" dirty="0">
                        <a:latin typeface="Arial" panose="020B0604020202020204" pitchFamily="34" charset="0"/>
                        <a:cs typeface="Arial" panose="020B0604020202020204" pitchFamily="34" charset="0"/>
                      </a:endParaRPr>
                    </a:p>
                  </a:txBody>
                  <a:tcPr anchor="ctr"/>
                </a:tc>
                <a:tc>
                  <a:txBody>
                    <a:bodyPr/>
                    <a:lstStyle/>
                    <a:p>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30275373"/>
                  </a:ext>
                </a:extLst>
              </a:tr>
              <a:tr h="433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dk1"/>
                          </a:solidFill>
                          <a:effectLst/>
                          <a:latin typeface="Arial" panose="020B0604020202020204" pitchFamily="34" charset="0"/>
                          <a:ea typeface="+mn-ea"/>
                          <a:cs typeface="Arial" panose="020B0604020202020204" pitchFamily="34" charset="0"/>
                        </a:rPr>
                        <a:t>Program Delivery (State Operations)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algn="r"/>
                      <a:r>
                        <a:rPr lang="en-US" sz="2000">
                          <a:latin typeface="Arial" panose="020B0604020202020204" pitchFamily="34" charset="0"/>
                          <a:cs typeface="Arial" panose="020B0604020202020204" pitchFamily="34" charset="0"/>
                        </a:rPr>
                        <a:t>$64,399,000</a:t>
                      </a:r>
                      <a:endParaRPr lang="en-US" sz="2000" dirty="0">
                        <a:latin typeface="Arial" panose="020B0604020202020204" pitchFamily="34" charset="0"/>
                        <a:cs typeface="Arial" panose="020B0604020202020204" pitchFamily="34" charset="0"/>
                      </a:endParaRPr>
                    </a:p>
                  </a:txBody>
                  <a:tcPr anchor="ctr"/>
                </a:tc>
                <a:tc>
                  <a:txBody>
                    <a:bodyPr/>
                    <a:lstStyle/>
                    <a:p>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30891612"/>
                  </a:ext>
                </a:extLst>
              </a:tr>
              <a:tr h="433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Total Proposition 1, Chapter 8</a:t>
                      </a:r>
                      <a:endParaRPr lang="en-US" sz="2000" dirty="0">
                        <a:latin typeface="Arial" panose="020B0604020202020204" pitchFamily="34" charset="0"/>
                        <a:cs typeface="Arial" panose="020B0604020202020204" pitchFamily="34" charset="0"/>
                      </a:endParaRPr>
                    </a:p>
                  </a:txBody>
                  <a:tcPr anchor="ctr">
                    <a:solidFill>
                      <a:schemeClr val="accent1"/>
                    </a:solidFill>
                  </a:tcPr>
                </a:tc>
                <a:tc>
                  <a:txBody>
                    <a:bodyPr/>
                    <a:lstStyle/>
                    <a:p>
                      <a:pPr algn="r"/>
                      <a:r>
                        <a:rPr lang="en-US" sz="2000" b="1" dirty="0">
                          <a:solidFill>
                            <a:schemeClr val="bg1"/>
                          </a:solidFill>
                          <a:latin typeface="Arial" panose="020B0604020202020204" pitchFamily="34" charset="0"/>
                          <a:cs typeface="Arial" panose="020B0604020202020204" pitchFamily="34" charset="0"/>
                        </a:rPr>
                        <a:t>$2,700,000,000</a:t>
                      </a:r>
                    </a:p>
                  </a:txBody>
                  <a:tcPr anchor="ctr">
                    <a:solidFill>
                      <a:schemeClr val="accent1"/>
                    </a:solidFill>
                  </a:tcPr>
                </a:tc>
                <a:tc>
                  <a:txBody>
                    <a:bodyPr/>
                    <a:lstStyle/>
                    <a:p>
                      <a:endParaRPr lang="en-US" sz="2000" dirty="0">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190160978"/>
                  </a:ext>
                </a:extLst>
              </a:tr>
            </a:tbl>
          </a:graphicData>
        </a:graphic>
      </p:graphicFrame>
    </p:spTree>
    <p:extLst>
      <p:ext uri="{BB962C8B-B14F-4D97-AF65-F5344CB8AC3E}">
        <p14:creationId xmlns:p14="http://schemas.microsoft.com/office/powerpoint/2010/main" val="37742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4E55BC1-1C53-4D4F-9E96-955B4521473A}"/>
              </a:ext>
            </a:extLst>
          </p:cNvPr>
          <p:cNvSpPr>
            <a:spLocks noGrp="1"/>
          </p:cNvSpPr>
          <p:nvPr>
            <p:ph idx="1"/>
          </p:nvPr>
        </p:nvSpPr>
        <p:spPr>
          <a:xfrm>
            <a:off x="1060313" y="1585609"/>
            <a:ext cx="8103141" cy="3416693"/>
          </a:xfrm>
        </p:spPr>
        <p:txBody>
          <a:bodyPr>
            <a:noAutofit/>
          </a:bodyPr>
          <a:lstStyle/>
          <a:p>
            <a:pPr marL="0" indent="0">
              <a:buNone/>
            </a:pPr>
            <a:r>
              <a:rPr lang="en-US" sz="3200" b="1" dirty="0">
                <a:solidFill>
                  <a:srgbClr val="0070C0"/>
                </a:solidFill>
              </a:rPr>
              <a:t>WSIP regulations require the following in order to schedule a final award hearing:</a:t>
            </a:r>
            <a:endParaRPr lang="en-US" sz="3200" dirty="0">
              <a:solidFill>
                <a:srgbClr val="0070C0"/>
              </a:solidFill>
            </a:endParaRPr>
          </a:p>
          <a:p>
            <a:pPr lvl="0"/>
            <a:r>
              <a:rPr lang="en-US" dirty="0"/>
              <a:t> Contracts for the administration of public benefits</a:t>
            </a:r>
          </a:p>
          <a:p>
            <a:pPr lvl="0"/>
            <a:r>
              <a:rPr lang="en-US" dirty="0"/>
              <a:t> Contracts for non-public benefit cost share</a:t>
            </a:r>
          </a:p>
          <a:p>
            <a:pPr lvl="0"/>
            <a:r>
              <a:rPr lang="en-US" dirty="0"/>
              <a:t> Environmental documentation complete</a:t>
            </a:r>
          </a:p>
          <a:p>
            <a:pPr lvl="0"/>
            <a:r>
              <a:rPr lang="en-US" dirty="0"/>
              <a:t> Required permits obtained</a:t>
            </a:r>
          </a:p>
          <a:p>
            <a:pPr lvl="0"/>
            <a:r>
              <a:rPr lang="en-US" dirty="0"/>
              <a:t> Completed feasibility study</a:t>
            </a:r>
          </a:p>
          <a:p>
            <a:endParaRPr lang="en-US" dirty="0"/>
          </a:p>
        </p:txBody>
      </p:sp>
      <p:pic>
        <p:nvPicPr>
          <p:cNvPr id="14" name="Picture 13">
            <a:extLst>
              <a:ext uri="{FF2B5EF4-FFF2-40B4-BE49-F238E27FC236}">
                <a16:creationId xmlns:a16="http://schemas.microsoft.com/office/drawing/2014/main" id="{58DA5ABE-279A-4F2E-BAA7-7AEB9C756C8E}"/>
              </a:ext>
            </a:extLst>
          </p:cNvPr>
          <p:cNvPicPr>
            <a:picLocks noChangeAspect="1"/>
          </p:cNvPicPr>
          <p:nvPr/>
        </p:nvPicPr>
        <p:blipFill>
          <a:blip r:embed="rId2"/>
          <a:stretch>
            <a:fillRect/>
          </a:stretch>
        </p:blipFill>
        <p:spPr>
          <a:xfrm>
            <a:off x="9638001" y="6145483"/>
            <a:ext cx="2221491" cy="520662"/>
          </a:xfrm>
          <a:prstGeom prst="rect">
            <a:avLst/>
          </a:prstGeom>
        </p:spPr>
      </p:pic>
      <p:sp>
        <p:nvSpPr>
          <p:cNvPr id="20" name="Title 1">
            <a:extLst>
              <a:ext uri="{FF2B5EF4-FFF2-40B4-BE49-F238E27FC236}">
                <a16:creationId xmlns:a16="http://schemas.microsoft.com/office/drawing/2014/main" id="{7CE50600-D411-4682-9F2F-AFB66AE750CF}"/>
              </a:ext>
            </a:extLst>
          </p:cNvPr>
          <p:cNvSpPr txBox="1">
            <a:spLocks/>
          </p:cNvSpPr>
          <p:nvPr/>
        </p:nvSpPr>
        <p:spPr>
          <a:xfrm>
            <a:off x="1060314" y="365126"/>
            <a:ext cx="10295073" cy="8857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Water Storage Investment Program (WSIP) </a:t>
            </a:r>
          </a:p>
        </p:txBody>
      </p:sp>
      <p:pic>
        <p:nvPicPr>
          <p:cNvPr id="23" name="Picture 22">
            <a:extLst>
              <a:ext uri="{FF2B5EF4-FFF2-40B4-BE49-F238E27FC236}">
                <a16:creationId xmlns:a16="http://schemas.microsoft.com/office/drawing/2014/main" id="{B8FFAB28-416F-4E53-A1A0-EBDD95FEB7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11406" y="3972422"/>
            <a:ext cx="917335" cy="914400"/>
          </a:xfrm>
          <a:prstGeom prst="rect">
            <a:avLst/>
          </a:prstGeom>
        </p:spPr>
      </p:pic>
      <p:pic>
        <p:nvPicPr>
          <p:cNvPr id="24" name="Picture 23">
            <a:extLst>
              <a:ext uri="{FF2B5EF4-FFF2-40B4-BE49-F238E27FC236}">
                <a16:creationId xmlns:a16="http://schemas.microsoft.com/office/drawing/2014/main" id="{DC162CEC-9BDC-4022-8DDE-AF338983DA4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69232" y="4766540"/>
            <a:ext cx="917335" cy="914400"/>
          </a:xfrm>
          <a:prstGeom prst="rect">
            <a:avLst/>
          </a:prstGeom>
        </p:spPr>
      </p:pic>
      <p:pic>
        <p:nvPicPr>
          <p:cNvPr id="25" name="Picture 24">
            <a:extLst>
              <a:ext uri="{FF2B5EF4-FFF2-40B4-BE49-F238E27FC236}">
                <a16:creationId xmlns:a16="http://schemas.microsoft.com/office/drawing/2014/main" id="{EF5E7810-AFD2-4AC5-BDD2-09F8E3C3433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638001" y="4766540"/>
            <a:ext cx="913695" cy="914400"/>
          </a:xfrm>
          <a:prstGeom prst="rect">
            <a:avLst/>
          </a:prstGeom>
        </p:spPr>
      </p:pic>
      <p:pic>
        <p:nvPicPr>
          <p:cNvPr id="26" name="Picture 25">
            <a:extLst>
              <a:ext uri="{FF2B5EF4-FFF2-40B4-BE49-F238E27FC236}">
                <a16:creationId xmlns:a16="http://schemas.microsoft.com/office/drawing/2014/main" id="{6B43ADB1-EC91-4956-8BFA-D8FE171D07E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663902" y="3139352"/>
            <a:ext cx="914400" cy="915106"/>
          </a:xfrm>
          <a:prstGeom prst="rect">
            <a:avLst/>
          </a:prstGeom>
        </p:spPr>
      </p:pic>
      <p:pic>
        <p:nvPicPr>
          <p:cNvPr id="27" name="Picture 26">
            <a:extLst>
              <a:ext uri="{FF2B5EF4-FFF2-40B4-BE49-F238E27FC236}">
                <a16:creationId xmlns:a16="http://schemas.microsoft.com/office/drawing/2014/main" id="{8F49C708-6944-4396-A1DB-42321BDE998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985045" y="3154649"/>
            <a:ext cx="913695" cy="914400"/>
          </a:xfrm>
          <a:prstGeom prst="rect">
            <a:avLst/>
          </a:prstGeom>
        </p:spPr>
      </p:pic>
    </p:spTree>
    <p:extLst>
      <p:ext uri="{BB962C8B-B14F-4D97-AF65-F5344CB8AC3E}">
        <p14:creationId xmlns:p14="http://schemas.microsoft.com/office/powerpoint/2010/main" val="27862453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990</Words>
  <Application>Microsoft Macintosh PowerPoint</Application>
  <PresentationFormat>Widescreen</PresentationFormat>
  <Paragraphs>161</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Courier New</vt:lpstr>
      <vt:lpstr>Myriad Pro</vt:lpstr>
      <vt:lpstr>Symbol</vt:lpstr>
      <vt:lpstr>1_Office Theme</vt:lpstr>
      <vt:lpstr>PowerPoint Presentation</vt:lpstr>
      <vt:lpstr>California Water Basics</vt:lpstr>
      <vt:lpstr>California’s Largest Water Reserves</vt:lpstr>
      <vt:lpstr>The California Water Commission Serves a  Central Role in California Water Management </vt:lpstr>
      <vt:lpstr>Proposition 1 Water Quality, Supply and Infrastructure Improvement Act of 2014 – $7.545 B</vt:lpstr>
      <vt:lpstr>Water Storage Investment Program (WSIP)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Water Management</dc:title>
  <dc:creator>Swanson, William</dc:creator>
  <cp:lastModifiedBy>Armando Quintero</cp:lastModifiedBy>
  <cp:revision>47</cp:revision>
  <dcterms:created xsi:type="dcterms:W3CDTF">2019-07-23T16:16:00Z</dcterms:created>
  <dcterms:modified xsi:type="dcterms:W3CDTF">2020-03-03T00:51:59Z</dcterms:modified>
</cp:coreProperties>
</file>