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9" r:id="rId3"/>
    <p:sldId id="280" r:id="rId4"/>
    <p:sldId id="261" r:id="rId5"/>
    <p:sldId id="284" r:id="rId6"/>
    <p:sldId id="286" r:id="rId7"/>
    <p:sldId id="273" r:id="rId8"/>
    <p:sldId id="276" r:id="rId9"/>
    <p:sldId id="282" r:id="rId10"/>
    <p:sldId id="260" r:id="rId11"/>
    <p:sldId id="283" r:id="rId12"/>
    <p:sldId id="285" r:id="rId13"/>
    <p:sldId id="28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20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21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4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9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6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2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6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8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6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03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8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25DDF-0AB7-43A7-93B1-562C810A0A8D}" type="datetimeFigureOut">
              <a:rPr lang="en-US" smtClean="0"/>
              <a:t>9/29/2018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414DA-CA50-4AF0-AA24-A1F0609326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PROPOSITION 3</a:t>
            </a:r>
            <a:br>
              <a:rPr lang="en-US" dirty="0" smtClean="0"/>
            </a:br>
            <a:r>
              <a:rPr lang="en-US" dirty="0" smtClean="0"/>
              <a:t>2018 November Water </a:t>
            </a:r>
            <a:r>
              <a:rPr lang="en-US" dirty="0"/>
              <a:t>Bond </a:t>
            </a:r>
            <a:r>
              <a:rPr lang="en-US" dirty="0" smtClean="0"/>
              <a:t>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Presentation to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Kern County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38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Prop. 1 water bond statewide  (2014: 67%)</a:t>
            </a:r>
          </a:p>
          <a:p>
            <a:r>
              <a:rPr lang="en-US" b="1" dirty="0"/>
              <a:t>Measure AA SF Bay Restoration (2016: 70</a:t>
            </a:r>
            <a:r>
              <a:rPr lang="en-US" b="1" dirty="0" smtClean="0"/>
              <a:t>%)</a:t>
            </a:r>
          </a:p>
          <a:p>
            <a:r>
              <a:rPr lang="en-US" b="1" dirty="0" smtClean="0"/>
              <a:t>Proposition 68 (2018: 57%)</a:t>
            </a:r>
            <a:endParaRPr lang="en-US" b="1" dirty="0"/>
          </a:p>
          <a:p>
            <a:r>
              <a:rPr lang="en-US" b="1" dirty="0" smtClean="0"/>
              <a:t>John Cox; Sen. Feinstein; Fresno Bee</a:t>
            </a:r>
            <a:endParaRPr lang="en-US" b="1" dirty="0"/>
          </a:p>
          <a:p>
            <a:r>
              <a:rPr lang="en-US" b="1" dirty="0"/>
              <a:t>Strong inter-sector support</a:t>
            </a:r>
          </a:p>
          <a:p>
            <a:pPr lvl="1"/>
            <a:r>
              <a:rPr lang="en-US" sz="3200" b="1" dirty="0"/>
              <a:t>California Building Industry Association, California Chamber of </a:t>
            </a:r>
            <a:r>
              <a:rPr lang="en-US" sz="3200" b="1" dirty="0" smtClean="0"/>
              <a:t>Commerce, California Business Properties; huge SJV support</a:t>
            </a:r>
            <a:endParaRPr lang="en-US" sz="3200" b="1" dirty="0"/>
          </a:p>
          <a:p>
            <a:pPr lvl="1"/>
            <a:r>
              <a:rPr lang="en-US" sz="3200" b="1" dirty="0" smtClean="0"/>
              <a:t>National Wildlife Federation, Nature Conservancy, Ducks </a:t>
            </a:r>
            <a:r>
              <a:rPr lang="en-US" sz="3200" b="1" dirty="0"/>
              <a:t>Unlimited, </a:t>
            </a:r>
            <a:r>
              <a:rPr lang="en-US" sz="3200" b="1" dirty="0" smtClean="0"/>
              <a:t>Save the Bay, Ca Native Plant Soc., Sustainable Conservation, Planning and Conservation League</a:t>
            </a:r>
            <a:endParaRPr lang="en-US" sz="3200" b="1" dirty="0"/>
          </a:p>
          <a:p>
            <a:pPr lvl="1"/>
            <a:r>
              <a:rPr lang="en-US" sz="3200" b="1" dirty="0"/>
              <a:t>Association of California Water </a:t>
            </a:r>
            <a:r>
              <a:rPr lang="en-US" sz="3200" b="1" dirty="0" smtClean="0"/>
              <a:t>Agencies, No. Calif. Water Assoc., So. Cal. Water Coalition; dozens of water agencies</a:t>
            </a:r>
            <a:endParaRPr lang="en-US" sz="3200" b="1" dirty="0"/>
          </a:p>
          <a:p>
            <a:pPr lvl="1"/>
            <a:r>
              <a:rPr lang="en-US" sz="3200" b="1" dirty="0"/>
              <a:t>Rice, Fresh Fruit, C</a:t>
            </a:r>
            <a:r>
              <a:rPr lang="en-US" sz="3200" b="1" dirty="0" smtClean="0"/>
              <a:t>otton, Pistachio</a:t>
            </a:r>
            <a:r>
              <a:rPr lang="en-US" sz="3200" b="1" dirty="0"/>
              <a:t>, Dairy, Ag </a:t>
            </a:r>
            <a:r>
              <a:rPr lang="en-US" sz="3200" b="1" dirty="0" smtClean="0"/>
              <a:t>Council, Farm Bureau, Western Growers; Westside PAC</a:t>
            </a:r>
          </a:p>
          <a:p>
            <a:pPr lvl="1"/>
            <a:r>
              <a:rPr lang="en-US" sz="3200" b="1" dirty="0" smtClean="0"/>
              <a:t>EJ: Community Water Center, 10 others</a:t>
            </a:r>
          </a:p>
          <a:p>
            <a:pPr lvl="1"/>
            <a:r>
              <a:rPr lang="en-US" sz="3200" b="1" dirty="0" smtClean="0"/>
              <a:t>California Labor Federation</a:t>
            </a:r>
            <a:endParaRPr lang="en-US" sz="3200" b="1" dirty="0"/>
          </a:p>
          <a:p>
            <a:pPr marL="457200" lvl="1" indent="0">
              <a:buNone/>
            </a:pPr>
            <a:endParaRPr lang="en-US" sz="3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33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381338"/>
            <a:ext cx="4148932" cy="5744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4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81001"/>
            <a:ext cx="3733800" cy="914399"/>
          </a:xfrm>
        </p:spPr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4343400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April 2018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YES  61  NO  33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After positive arguments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YES  68  NO 29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PPIC July 2018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YES 58  NO 25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1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/>
            <a:r>
              <a:rPr lang="en-US" dirty="0" smtClean="0"/>
              <a:t>“The </a:t>
            </a:r>
            <a:r>
              <a:rPr lang="en-US" dirty="0"/>
              <a:t>proposition specifies that the Friant Water Authority would receive $750 million for repairs, reconstruction, and enlargement of nearby canals. Over-pumping of aquifers caused the groundwater subsidence that damaged the Friant-Kern Canal. Those who caused the damage should pay to repair the canals.</a:t>
            </a:r>
          </a:p>
          <a:p>
            <a:pPr fontAlgn="base"/>
            <a:r>
              <a:rPr lang="en-US" dirty="0"/>
              <a:t>The proposition would essentially require taxpayers from across California to pay to fix the Central Valley canal that isn’t even their water source. This makes no sense</a:t>
            </a:r>
            <a:r>
              <a:rPr lang="en-US" dirty="0" smtClean="0"/>
              <a:t>.”  Sierra Club.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5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371599"/>
          </a:xfrm>
        </p:spPr>
        <p:txBody>
          <a:bodyPr/>
          <a:lstStyle/>
          <a:p>
            <a:r>
              <a:rPr lang="en-US" dirty="0"/>
              <a:t>Status of Prop. 1 funds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3600"/>
            <a:ext cx="6400800" cy="3505200"/>
          </a:xfrm>
        </p:spPr>
        <p:txBody>
          <a:bodyPr>
            <a:normAutofit fontScale="92500"/>
          </a:bodyPr>
          <a:lstStyle/>
          <a:p>
            <a:r>
              <a:rPr lang="en-US" sz="3800" dirty="0">
                <a:solidFill>
                  <a:schemeClr val="tx1"/>
                </a:solidFill>
              </a:rPr>
              <a:t>$2.7 billion in storage funds </a:t>
            </a:r>
            <a:r>
              <a:rPr lang="en-US" sz="3800" dirty="0" smtClean="0">
                <a:solidFill>
                  <a:schemeClr val="tx1"/>
                </a:solidFill>
              </a:rPr>
              <a:t>were allocated </a:t>
            </a:r>
            <a:r>
              <a:rPr lang="en-US" sz="3800" dirty="0">
                <a:solidFill>
                  <a:schemeClr val="tx1"/>
                </a:solidFill>
              </a:rPr>
              <a:t>by California Water Commission </a:t>
            </a:r>
            <a:r>
              <a:rPr lang="en-US" sz="3800" smtClean="0">
                <a:solidFill>
                  <a:schemeClr val="tx1"/>
                </a:solidFill>
              </a:rPr>
              <a:t>inJuly</a:t>
            </a:r>
            <a:r>
              <a:rPr lang="en-US" sz="3800" dirty="0" smtClean="0">
                <a:solidFill>
                  <a:schemeClr val="tx1"/>
                </a:solidFill>
              </a:rPr>
              <a:t>. </a:t>
            </a:r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  <a:p>
            <a:r>
              <a:rPr lang="en-US" sz="3800" dirty="0">
                <a:solidFill>
                  <a:schemeClr val="tx1"/>
                </a:solidFill>
              </a:rPr>
              <a:t>Of remaining $4.8 billion, </a:t>
            </a:r>
            <a:r>
              <a:rPr lang="en-US" sz="3800" dirty="0" smtClean="0">
                <a:solidFill>
                  <a:schemeClr val="tx1"/>
                </a:solidFill>
              </a:rPr>
              <a:t>funds </a:t>
            </a:r>
            <a:r>
              <a:rPr lang="en-US" sz="3800" dirty="0">
                <a:solidFill>
                  <a:schemeClr val="tx1"/>
                </a:solidFill>
              </a:rPr>
              <a:t>will be largely exhausted by 2019.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How is November’s Proposition 3 water bond different from Proposition 1 (2014 water bond)?</a:t>
            </a:r>
          </a:p>
          <a:p>
            <a:r>
              <a:rPr lang="en-US" dirty="0" smtClean="0"/>
              <a:t>No allocation to California Water Commission.  No similar convoluted language. </a:t>
            </a:r>
          </a:p>
          <a:p>
            <a:r>
              <a:rPr lang="en-US" dirty="0" smtClean="0"/>
              <a:t>Direct appropriation to DWR, SWRCB and other state agencies. No legislative appropriation.</a:t>
            </a:r>
          </a:p>
          <a:p>
            <a:r>
              <a:rPr lang="en-US" dirty="0" smtClean="0"/>
              <a:t>Use of existing guidelines for existing programs. No new regulations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Proposition 68 (June 2018)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Legislative bond: SB 5 (DeLeon)</a:t>
            </a:r>
          </a:p>
          <a:p>
            <a:r>
              <a:rPr lang="en-US" dirty="0" smtClean="0"/>
              <a:t>Primarily urban park bond</a:t>
            </a:r>
          </a:p>
          <a:p>
            <a:r>
              <a:rPr lang="en-US" dirty="0" smtClean="0"/>
              <a:t>June </a:t>
            </a:r>
            <a:r>
              <a:rPr lang="en-US" dirty="0"/>
              <a:t>vs November</a:t>
            </a:r>
          </a:p>
          <a:p>
            <a:r>
              <a:rPr lang="en-US" dirty="0"/>
              <a:t>Small </a:t>
            </a:r>
            <a:r>
              <a:rPr lang="en-US" dirty="0" smtClean="0"/>
              <a:t>overlap between measures </a:t>
            </a:r>
            <a:r>
              <a:rPr lang="en-US" dirty="0"/>
              <a:t>(18</a:t>
            </a:r>
            <a:r>
              <a:rPr lang="en-US" dirty="0" smtClean="0"/>
              <a:t>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368646"/>
              </p:ext>
            </p:extLst>
          </p:nvPr>
        </p:nvGraphicFramePr>
        <p:xfrm>
          <a:off x="-152400" y="-838200"/>
          <a:ext cx="8657318" cy="6492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Presentation" r:id="rId4" imgW="4570603" imgH="3427427" progId="PowerPoint.Show.12">
                  <p:embed/>
                </p:oleObj>
              </mc:Choice>
              <mc:Fallback>
                <p:oleObj name="Presentation" r:id="rId4" imgW="4570603" imgH="342742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152400" y="-838200"/>
                        <a:ext cx="8657318" cy="6492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27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Major benefits for Kern County</a:t>
            </a:r>
          </a:p>
          <a:p>
            <a:r>
              <a:rPr lang="en-US" dirty="0" smtClean="0"/>
              <a:t>$200 million for Oroville repair.  Benefits to KCWA:  $50 million</a:t>
            </a:r>
          </a:p>
          <a:p>
            <a:r>
              <a:rPr lang="en-US" dirty="0" smtClean="0"/>
              <a:t>$750 million for Friant Kern Repair. Also makes USBR 215 water available again</a:t>
            </a:r>
          </a:p>
          <a:p>
            <a:r>
              <a:rPr lang="en-US" dirty="0" smtClean="0"/>
              <a:t>$640 million for SGMA implementation</a:t>
            </a:r>
          </a:p>
          <a:p>
            <a:r>
              <a:rPr lang="en-US" dirty="0" smtClean="0"/>
              <a:t>$750 million for Safe Drinking Water and wastewater disposal for DACs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2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400" b="1" dirty="0" smtClean="0"/>
              <a:t>KEY ADDITIONAL FUNDING CATEGORIES</a:t>
            </a:r>
          </a:p>
          <a:p>
            <a:r>
              <a:rPr lang="en-US" sz="4200" b="1" dirty="0" smtClean="0"/>
              <a:t>Urban </a:t>
            </a:r>
            <a:r>
              <a:rPr lang="en-US" sz="4200" b="1" dirty="0"/>
              <a:t>Water Conservation			</a:t>
            </a:r>
            <a:r>
              <a:rPr lang="en-US" sz="4200" b="1" dirty="0" smtClean="0"/>
              <a:t>	$</a:t>
            </a:r>
            <a:r>
              <a:rPr lang="en-US" sz="4200" b="1" dirty="0"/>
              <a:t>300 million</a:t>
            </a:r>
          </a:p>
          <a:p>
            <a:r>
              <a:rPr lang="en-US" sz="4200" b="1" dirty="0"/>
              <a:t>Agricultural Water Conservation	</a:t>
            </a:r>
            <a:r>
              <a:rPr lang="en-US" sz="4200" b="1" dirty="0" smtClean="0"/>
              <a:t>		$</a:t>
            </a:r>
            <a:r>
              <a:rPr lang="en-US" sz="4200" b="1" dirty="0"/>
              <a:t>50 million</a:t>
            </a:r>
          </a:p>
          <a:p>
            <a:r>
              <a:rPr lang="en-US" sz="4200" b="1" dirty="0"/>
              <a:t>Wastewater Recycling				$400 million</a:t>
            </a:r>
          </a:p>
          <a:p>
            <a:r>
              <a:rPr lang="en-US" sz="4200" b="1" dirty="0"/>
              <a:t>Desalting (inland)			</a:t>
            </a:r>
            <a:r>
              <a:rPr lang="en-US" sz="4200" b="1" dirty="0" smtClean="0"/>
              <a:t>	</a:t>
            </a:r>
            <a:r>
              <a:rPr lang="en-US" sz="4200" b="1" dirty="0"/>
              <a:t>	</a:t>
            </a:r>
            <a:r>
              <a:rPr lang="en-US" sz="4200" b="1" dirty="0" smtClean="0"/>
              <a:t>$</a:t>
            </a:r>
            <a:r>
              <a:rPr lang="en-US" sz="4200" b="1" dirty="0"/>
              <a:t>400 million</a:t>
            </a:r>
          </a:p>
          <a:p>
            <a:r>
              <a:rPr lang="en-US" sz="4200" b="1" dirty="0" smtClean="0"/>
              <a:t>Flood </a:t>
            </a:r>
            <a:r>
              <a:rPr lang="en-US" sz="4200" b="1" dirty="0"/>
              <a:t>Management				</a:t>
            </a:r>
            <a:r>
              <a:rPr lang="en-US" sz="4200" b="1" dirty="0" smtClean="0"/>
              <a:t>	$</a:t>
            </a:r>
            <a:r>
              <a:rPr lang="en-US" sz="4200" b="1" dirty="0"/>
              <a:t>500 million</a:t>
            </a:r>
          </a:p>
          <a:p>
            <a:r>
              <a:rPr lang="en-US" sz="4200" b="1" dirty="0" smtClean="0"/>
              <a:t>Salton </a:t>
            </a:r>
            <a:r>
              <a:rPr lang="en-US" sz="4200" b="1" dirty="0"/>
              <a:t>Sea					</a:t>
            </a:r>
            <a:r>
              <a:rPr lang="en-US" sz="4200" b="1" dirty="0" smtClean="0"/>
              <a:t>	$</a:t>
            </a:r>
            <a:r>
              <a:rPr lang="en-US" sz="4200" b="1" dirty="0"/>
              <a:t>200 million</a:t>
            </a:r>
          </a:p>
          <a:p>
            <a:r>
              <a:rPr lang="en-US" sz="4200" b="1" dirty="0"/>
              <a:t>Stormwater					</a:t>
            </a:r>
            <a:r>
              <a:rPr lang="en-US" sz="4200" b="1" dirty="0" smtClean="0"/>
              <a:t>	$</a:t>
            </a:r>
            <a:r>
              <a:rPr lang="en-US" sz="4200" b="1" dirty="0"/>
              <a:t>550 million</a:t>
            </a:r>
          </a:p>
          <a:p>
            <a:r>
              <a:rPr lang="en-US" sz="4200" b="1" dirty="0"/>
              <a:t>Fish </a:t>
            </a:r>
            <a:r>
              <a:rPr lang="en-US" sz="4200" b="1" dirty="0" smtClean="0"/>
              <a:t>and Wildlife Habitat Restoration		$</a:t>
            </a:r>
            <a:r>
              <a:rPr lang="en-US" sz="4200" b="1" dirty="0"/>
              <a:t>1450 million</a:t>
            </a:r>
          </a:p>
          <a:p>
            <a:r>
              <a:rPr lang="en-US" sz="4200" b="1" dirty="0"/>
              <a:t>Watershed restoration				$2400 million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819400" y="1676400"/>
            <a:ext cx="4106863" cy="4525963"/>
            <a:chOff x="1776" y="1056"/>
            <a:chExt cx="2587" cy="2851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776" y="1056"/>
              <a:ext cx="2545" cy="28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377" y="1056"/>
              <a:ext cx="190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WATER SUPPLY BENEFITS OF Proposition 3, THE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3721" y="1056"/>
              <a:ext cx="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965" y="1251"/>
              <a:ext cx="237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WATER SUPPLY AND CLEAN WATER BOND INITIATIVE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33" y="1251"/>
              <a:ext cx="8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2106" y="1446"/>
              <a:ext cx="202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BASED ON INVESTMENT AND REQUIRED MATCHING FUNDS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991" y="144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639" y="1616"/>
              <a:ext cx="819" cy="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2487" y="1615"/>
              <a:ext cx="51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DROUGHT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983" y="1615"/>
              <a:ext cx="505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YEAR SUPPLIES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3458" y="161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3049" y="178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1776" y="1953"/>
              <a:ext cx="314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SOURCE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2034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168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2364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2559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2755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2951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3"/>
            <p:cNvSpPr>
              <a:spLocks noChangeArrowheads="1"/>
            </p:cNvSpPr>
            <p:nvPr/>
          </p:nvSpPr>
          <p:spPr bwMode="auto">
            <a:xfrm>
              <a:off x="3147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3343" y="1953"/>
              <a:ext cx="13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3428" y="1953"/>
              <a:ext cx="754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SUPPLY IN ACRE FEET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103" y="1953"/>
              <a:ext cx="25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/YEAR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302" y="195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1776" y="2122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1776" y="2121"/>
              <a:ext cx="91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WASTEWATER RECYCLING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2603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2755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32"/>
            <p:cNvSpPr>
              <a:spLocks noChangeArrowheads="1"/>
            </p:cNvSpPr>
            <p:nvPr/>
          </p:nvSpPr>
          <p:spPr bwMode="auto">
            <a:xfrm>
              <a:off x="2951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33"/>
            <p:cNvSpPr>
              <a:spLocks noChangeArrowheads="1"/>
            </p:cNvSpPr>
            <p:nvPr/>
          </p:nvSpPr>
          <p:spPr bwMode="auto">
            <a:xfrm>
              <a:off x="3147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angle 34"/>
            <p:cNvSpPr>
              <a:spLocks noChangeArrowheads="1"/>
            </p:cNvSpPr>
            <p:nvPr/>
          </p:nvSpPr>
          <p:spPr bwMode="auto">
            <a:xfrm>
              <a:off x="3343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Rectangle 35"/>
            <p:cNvSpPr>
              <a:spLocks noChangeArrowheads="1"/>
            </p:cNvSpPr>
            <p:nvPr/>
          </p:nvSpPr>
          <p:spPr bwMode="auto">
            <a:xfrm>
              <a:off x="3539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Rectangle 36"/>
            <p:cNvSpPr>
              <a:spLocks noChangeArrowheads="1"/>
            </p:cNvSpPr>
            <p:nvPr/>
          </p:nvSpPr>
          <p:spPr bwMode="auto">
            <a:xfrm>
              <a:off x="3735" y="2121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124,000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Rectangle 37"/>
            <p:cNvSpPr>
              <a:spLocks noChangeArrowheads="1"/>
            </p:cNvSpPr>
            <p:nvPr/>
          </p:nvSpPr>
          <p:spPr bwMode="auto">
            <a:xfrm>
              <a:off x="3986" y="212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8"/>
            <p:cNvSpPr>
              <a:spLocks noChangeArrowheads="1"/>
            </p:cNvSpPr>
            <p:nvPr/>
          </p:nvSpPr>
          <p:spPr bwMode="auto">
            <a:xfrm>
              <a:off x="1776" y="2291"/>
              <a:ext cx="2206" cy="9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Rectangle 39"/>
            <p:cNvSpPr>
              <a:spLocks noChangeArrowheads="1"/>
            </p:cNvSpPr>
            <p:nvPr/>
          </p:nvSpPr>
          <p:spPr bwMode="auto">
            <a:xfrm>
              <a:off x="1776" y="2290"/>
              <a:ext cx="41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DESALTING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40"/>
            <p:cNvSpPr>
              <a:spLocks noChangeArrowheads="1"/>
            </p:cNvSpPr>
            <p:nvPr/>
          </p:nvSpPr>
          <p:spPr bwMode="auto">
            <a:xfrm>
              <a:off x="2132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1"/>
            <p:cNvSpPr>
              <a:spLocks noChangeArrowheads="1"/>
            </p:cNvSpPr>
            <p:nvPr/>
          </p:nvSpPr>
          <p:spPr bwMode="auto">
            <a:xfrm>
              <a:off x="2168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2"/>
            <p:cNvSpPr>
              <a:spLocks noChangeArrowheads="1"/>
            </p:cNvSpPr>
            <p:nvPr/>
          </p:nvSpPr>
          <p:spPr bwMode="auto">
            <a:xfrm>
              <a:off x="2364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3"/>
            <p:cNvSpPr>
              <a:spLocks noChangeArrowheads="1"/>
            </p:cNvSpPr>
            <p:nvPr/>
          </p:nvSpPr>
          <p:spPr bwMode="auto">
            <a:xfrm>
              <a:off x="2559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4"/>
            <p:cNvSpPr>
              <a:spLocks noChangeArrowheads="1"/>
            </p:cNvSpPr>
            <p:nvPr/>
          </p:nvSpPr>
          <p:spPr bwMode="auto">
            <a:xfrm>
              <a:off x="2755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5"/>
            <p:cNvSpPr>
              <a:spLocks noChangeArrowheads="1"/>
            </p:cNvSpPr>
            <p:nvPr/>
          </p:nvSpPr>
          <p:spPr bwMode="auto">
            <a:xfrm>
              <a:off x="2951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6"/>
            <p:cNvSpPr>
              <a:spLocks noChangeArrowheads="1"/>
            </p:cNvSpPr>
            <p:nvPr/>
          </p:nvSpPr>
          <p:spPr bwMode="auto">
            <a:xfrm>
              <a:off x="3147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7"/>
            <p:cNvSpPr>
              <a:spLocks noChangeArrowheads="1"/>
            </p:cNvSpPr>
            <p:nvPr/>
          </p:nvSpPr>
          <p:spPr bwMode="auto">
            <a:xfrm>
              <a:off x="3343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8"/>
            <p:cNvSpPr>
              <a:spLocks noChangeArrowheads="1"/>
            </p:cNvSpPr>
            <p:nvPr/>
          </p:nvSpPr>
          <p:spPr bwMode="auto">
            <a:xfrm>
              <a:off x="3539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9"/>
            <p:cNvSpPr>
              <a:spLocks noChangeArrowheads="1"/>
            </p:cNvSpPr>
            <p:nvPr/>
          </p:nvSpPr>
          <p:spPr bwMode="auto">
            <a:xfrm>
              <a:off x="3735" y="2290"/>
              <a:ext cx="7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50"/>
            <p:cNvSpPr>
              <a:spLocks noChangeArrowheads="1"/>
            </p:cNvSpPr>
            <p:nvPr/>
          </p:nvSpPr>
          <p:spPr bwMode="auto">
            <a:xfrm>
              <a:off x="3769" y="2290"/>
              <a:ext cx="26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70,000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3982" y="2290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1776" y="2459"/>
              <a:ext cx="865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STORMWATER CAPTURE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3"/>
            <p:cNvSpPr>
              <a:spLocks noChangeArrowheads="1"/>
            </p:cNvSpPr>
            <p:nvPr/>
          </p:nvSpPr>
          <p:spPr bwMode="auto">
            <a:xfrm>
              <a:off x="2556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4"/>
            <p:cNvSpPr>
              <a:spLocks noChangeArrowheads="1"/>
            </p:cNvSpPr>
            <p:nvPr/>
          </p:nvSpPr>
          <p:spPr bwMode="auto">
            <a:xfrm>
              <a:off x="2559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55"/>
            <p:cNvSpPr>
              <a:spLocks noChangeArrowheads="1"/>
            </p:cNvSpPr>
            <p:nvPr/>
          </p:nvSpPr>
          <p:spPr bwMode="auto">
            <a:xfrm>
              <a:off x="2755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2951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3147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8"/>
            <p:cNvSpPr>
              <a:spLocks noChangeArrowheads="1"/>
            </p:cNvSpPr>
            <p:nvPr/>
          </p:nvSpPr>
          <p:spPr bwMode="auto">
            <a:xfrm>
              <a:off x="3343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3539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60"/>
            <p:cNvSpPr>
              <a:spLocks noChangeArrowheads="1"/>
            </p:cNvSpPr>
            <p:nvPr/>
          </p:nvSpPr>
          <p:spPr bwMode="auto">
            <a:xfrm>
              <a:off x="3735" y="2459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101,000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3986" y="245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62"/>
            <p:cNvSpPr>
              <a:spLocks noChangeArrowheads="1"/>
            </p:cNvSpPr>
            <p:nvPr/>
          </p:nvSpPr>
          <p:spPr bwMode="auto">
            <a:xfrm>
              <a:off x="1776" y="2628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63"/>
            <p:cNvSpPr>
              <a:spLocks noChangeArrowheads="1"/>
            </p:cNvSpPr>
            <p:nvPr/>
          </p:nvSpPr>
          <p:spPr bwMode="auto">
            <a:xfrm>
              <a:off x="1776" y="2628"/>
              <a:ext cx="1105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URBAN WATER CONSERVATION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64"/>
            <p:cNvSpPr>
              <a:spLocks noChangeArrowheads="1"/>
            </p:cNvSpPr>
            <p:nvPr/>
          </p:nvSpPr>
          <p:spPr bwMode="auto">
            <a:xfrm>
              <a:off x="2784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65"/>
            <p:cNvSpPr>
              <a:spLocks noChangeArrowheads="1"/>
            </p:cNvSpPr>
            <p:nvPr/>
          </p:nvSpPr>
          <p:spPr bwMode="auto">
            <a:xfrm>
              <a:off x="2951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66"/>
            <p:cNvSpPr>
              <a:spLocks noChangeArrowheads="1"/>
            </p:cNvSpPr>
            <p:nvPr/>
          </p:nvSpPr>
          <p:spPr bwMode="auto">
            <a:xfrm>
              <a:off x="3147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67"/>
            <p:cNvSpPr>
              <a:spLocks noChangeArrowheads="1"/>
            </p:cNvSpPr>
            <p:nvPr/>
          </p:nvSpPr>
          <p:spPr bwMode="auto">
            <a:xfrm>
              <a:off x="3343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Rectangle 68"/>
            <p:cNvSpPr>
              <a:spLocks noChangeArrowheads="1"/>
            </p:cNvSpPr>
            <p:nvPr/>
          </p:nvSpPr>
          <p:spPr bwMode="auto">
            <a:xfrm>
              <a:off x="3539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3735" y="2628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589,000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Rectangle 70"/>
            <p:cNvSpPr>
              <a:spLocks noChangeArrowheads="1"/>
            </p:cNvSpPr>
            <p:nvPr/>
          </p:nvSpPr>
          <p:spPr bwMode="auto">
            <a:xfrm>
              <a:off x="3986" y="2628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71"/>
            <p:cNvSpPr>
              <a:spLocks noChangeArrowheads="1"/>
            </p:cNvSpPr>
            <p:nvPr/>
          </p:nvSpPr>
          <p:spPr bwMode="auto">
            <a:xfrm>
              <a:off x="1776" y="2797"/>
              <a:ext cx="2210" cy="9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5" name="Rectangle 72"/>
            <p:cNvSpPr>
              <a:spLocks noChangeArrowheads="1"/>
            </p:cNvSpPr>
            <p:nvPr/>
          </p:nvSpPr>
          <p:spPr bwMode="auto">
            <a:xfrm>
              <a:off x="1776" y="2796"/>
              <a:ext cx="160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WATERSHED MANAGEMENT AND TREATMENT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73"/>
            <p:cNvSpPr>
              <a:spLocks noChangeArrowheads="1"/>
            </p:cNvSpPr>
            <p:nvPr/>
          </p:nvSpPr>
          <p:spPr bwMode="auto">
            <a:xfrm>
              <a:off x="3254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74"/>
            <p:cNvSpPr>
              <a:spLocks noChangeArrowheads="1"/>
            </p:cNvSpPr>
            <p:nvPr/>
          </p:nvSpPr>
          <p:spPr bwMode="auto">
            <a:xfrm>
              <a:off x="3343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75"/>
            <p:cNvSpPr>
              <a:spLocks noChangeArrowheads="1"/>
            </p:cNvSpPr>
            <p:nvPr/>
          </p:nvSpPr>
          <p:spPr bwMode="auto">
            <a:xfrm>
              <a:off x="3539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76"/>
            <p:cNvSpPr>
              <a:spLocks noChangeArrowheads="1"/>
            </p:cNvSpPr>
            <p:nvPr/>
          </p:nvSpPr>
          <p:spPr bwMode="auto">
            <a:xfrm>
              <a:off x="3735" y="2796"/>
              <a:ext cx="31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661,000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77"/>
            <p:cNvSpPr>
              <a:spLocks noChangeArrowheads="1"/>
            </p:cNvSpPr>
            <p:nvPr/>
          </p:nvSpPr>
          <p:spPr bwMode="auto">
            <a:xfrm>
              <a:off x="3986" y="2796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78"/>
            <p:cNvSpPr>
              <a:spLocks noChangeArrowheads="1"/>
            </p:cNvSpPr>
            <p:nvPr/>
          </p:nvSpPr>
          <p:spPr bwMode="auto">
            <a:xfrm>
              <a:off x="1776" y="2965"/>
              <a:ext cx="120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REPAIR OF FLOOD CONTROL DAMS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79"/>
            <p:cNvSpPr>
              <a:spLocks noChangeArrowheads="1"/>
            </p:cNvSpPr>
            <p:nvPr/>
          </p:nvSpPr>
          <p:spPr bwMode="auto">
            <a:xfrm>
              <a:off x="2883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Rectangle 80"/>
            <p:cNvSpPr>
              <a:spLocks noChangeArrowheads="1"/>
            </p:cNvSpPr>
            <p:nvPr/>
          </p:nvSpPr>
          <p:spPr bwMode="auto">
            <a:xfrm>
              <a:off x="2951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4" name="Rectangle 81"/>
            <p:cNvSpPr>
              <a:spLocks noChangeArrowheads="1"/>
            </p:cNvSpPr>
            <p:nvPr/>
          </p:nvSpPr>
          <p:spPr bwMode="auto">
            <a:xfrm>
              <a:off x="3147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82"/>
            <p:cNvSpPr>
              <a:spLocks noChangeArrowheads="1"/>
            </p:cNvSpPr>
            <p:nvPr/>
          </p:nvSpPr>
          <p:spPr bwMode="auto">
            <a:xfrm>
              <a:off x="3343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83"/>
            <p:cNvSpPr>
              <a:spLocks noChangeArrowheads="1"/>
            </p:cNvSpPr>
            <p:nvPr/>
          </p:nvSpPr>
          <p:spPr bwMode="auto">
            <a:xfrm>
              <a:off x="3539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84"/>
            <p:cNvSpPr>
              <a:spLocks noChangeArrowheads="1"/>
            </p:cNvSpPr>
            <p:nvPr/>
          </p:nvSpPr>
          <p:spPr bwMode="auto">
            <a:xfrm>
              <a:off x="3735" y="2965"/>
              <a:ext cx="7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85"/>
            <p:cNvSpPr>
              <a:spLocks noChangeArrowheads="1"/>
            </p:cNvSpPr>
            <p:nvPr/>
          </p:nvSpPr>
          <p:spPr bwMode="auto">
            <a:xfrm>
              <a:off x="3769" y="2965"/>
              <a:ext cx="26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86"/>
            <p:cNvSpPr>
              <a:spLocks noChangeArrowheads="1"/>
            </p:cNvSpPr>
            <p:nvPr/>
          </p:nvSpPr>
          <p:spPr bwMode="auto">
            <a:xfrm>
              <a:off x="3982" y="2965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0" name="Rectangle 87"/>
            <p:cNvSpPr>
              <a:spLocks noChangeArrowheads="1"/>
            </p:cNvSpPr>
            <p:nvPr/>
          </p:nvSpPr>
          <p:spPr bwMode="auto">
            <a:xfrm>
              <a:off x="1776" y="3134"/>
              <a:ext cx="110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REPAIR OF FRIANT KERN CANAL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Rectangle 88"/>
            <p:cNvSpPr>
              <a:spLocks noChangeArrowheads="1"/>
            </p:cNvSpPr>
            <p:nvPr/>
          </p:nvSpPr>
          <p:spPr bwMode="auto">
            <a:xfrm>
              <a:off x="3164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Rectangle 89"/>
            <p:cNvSpPr>
              <a:spLocks noChangeArrowheads="1"/>
            </p:cNvSpPr>
            <p:nvPr/>
          </p:nvSpPr>
          <p:spPr bwMode="auto">
            <a:xfrm>
              <a:off x="3343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3" name="Rectangle 90"/>
            <p:cNvSpPr>
              <a:spLocks noChangeArrowheads="1"/>
            </p:cNvSpPr>
            <p:nvPr/>
          </p:nvSpPr>
          <p:spPr bwMode="auto">
            <a:xfrm>
              <a:off x="3539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Rectangle 91"/>
            <p:cNvSpPr>
              <a:spLocks noChangeArrowheads="1"/>
            </p:cNvSpPr>
            <p:nvPr/>
          </p:nvSpPr>
          <p:spPr bwMode="auto">
            <a:xfrm>
              <a:off x="3735" y="3134"/>
              <a:ext cx="27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000" b="1" dirty="0" smtClean="0">
                  <a:solidFill>
                    <a:srgbClr val="000000"/>
                  </a:solidFill>
                  <a:latin typeface="Calibri" pitchFamily="34" charset="0"/>
                </a:rPr>
                <a:t>2</a:t>
              </a: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00,000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5" name="Rectangle 92"/>
            <p:cNvSpPr>
              <a:spLocks noChangeArrowheads="1"/>
            </p:cNvSpPr>
            <p:nvPr/>
          </p:nvSpPr>
          <p:spPr bwMode="auto">
            <a:xfrm>
              <a:off x="3986" y="3134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6" name="Rectangle 93"/>
            <p:cNvSpPr>
              <a:spLocks noChangeArrowheads="1"/>
            </p:cNvSpPr>
            <p:nvPr/>
          </p:nvSpPr>
          <p:spPr bwMode="auto">
            <a:xfrm>
              <a:off x="1776" y="3303"/>
              <a:ext cx="26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TOTAL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7" name="Rectangle 94"/>
            <p:cNvSpPr>
              <a:spLocks noChangeArrowheads="1"/>
            </p:cNvSpPr>
            <p:nvPr/>
          </p:nvSpPr>
          <p:spPr bwMode="auto">
            <a:xfrm>
              <a:off x="1981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8" name="Rectangle 95"/>
            <p:cNvSpPr>
              <a:spLocks noChangeArrowheads="1"/>
            </p:cNvSpPr>
            <p:nvPr/>
          </p:nvSpPr>
          <p:spPr bwMode="auto">
            <a:xfrm>
              <a:off x="2168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9" name="Rectangle 96"/>
            <p:cNvSpPr>
              <a:spLocks noChangeArrowheads="1"/>
            </p:cNvSpPr>
            <p:nvPr/>
          </p:nvSpPr>
          <p:spPr bwMode="auto">
            <a:xfrm>
              <a:off x="2364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0" name="Rectangle 97"/>
            <p:cNvSpPr>
              <a:spLocks noChangeArrowheads="1"/>
            </p:cNvSpPr>
            <p:nvPr/>
          </p:nvSpPr>
          <p:spPr bwMode="auto">
            <a:xfrm>
              <a:off x="2559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1" name="Rectangle 98"/>
            <p:cNvSpPr>
              <a:spLocks noChangeArrowheads="1"/>
            </p:cNvSpPr>
            <p:nvPr/>
          </p:nvSpPr>
          <p:spPr bwMode="auto">
            <a:xfrm>
              <a:off x="2755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2" name="Rectangle 99"/>
            <p:cNvSpPr>
              <a:spLocks noChangeArrowheads="1"/>
            </p:cNvSpPr>
            <p:nvPr/>
          </p:nvSpPr>
          <p:spPr bwMode="auto">
            <a:xfrm>
              <a:off x="2951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3" name="Rectangle 100"/>
            <p:cNvSpPr>
              <a:spLocks noChangeArrowheads="1"/>
            </p:cNvSpPr>
            <p:nvPr/>
          </p:nvSpPr>
          <p:spPr bwMode="auto">
            <a:xfrm>
              <a:off x="3147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4" name="Rectangle 101"/>
            <p:cNvSpPr>
              <a:spLocks noChangeArrowheads="1"/>
            </p:cNvSpPr>
            <p:nvPr/>
          </p:nvSpPr>
          <p:spPr bwMode="auto">
            <a:xfrm>
              <a:off x="3343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5" name="Rectangle 102"/>
            <p:cNvSpPr>
              <a:spLocks noChangeArrowheads="1"/>
            </p:cNvSpPr>
            <p:nvPr/>
          </p:nvSpPr>
          <p:spPr bwMode="auto">
            <a:xfrm>
              <a:off x="3539" y="3303"/>
              <a:ext cx="18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      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6" name="Rectangle 103"/>
            <p:cNvSpPr>
              <a:spLocks noChangeArrowheads="1"/>
            </p:cNvSpPr>
            <p:nvPr/>
          </p:nvSpPr>
          <p:spPr bwMode="auto">
            <a:xfrm>
              <a:off x="3676" y="3303"/>
              <a:ext cx="10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1,7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Rectangle 104"/>
            <p:cNvSpPr>
              <a:spLocks noChangeArrowheads="1"/>
            </p:cNvSpPr>
            <p:nvPr/>
          </p:nvSpPr>
          <p:spPr bwMode="auto">
            <a:xfrm>
              <a:off x="3773" y="3303"/>
              <a:ext cx="269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65,000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Rectangle 105"/>
            <p:cNvSpPr>
              <a:spLocks noChangeArrowheads="1"/>
            </p:cNvSpPr>
            <p:nvPr/>
          </p:nvSpPr>
          <p:spPr bwMode="auto">
            <a:xfrm>
              <a:off x="3986" y="330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Rectangle 106"/>
            <p:cNvSpPr>
              <a:spLocks noChangeArrowheads="1"/>
            </p:cNvSpPr>
            <p:nvPr/>
          </p:nvSpPr>
          <p:spPr bwMode="auto">
            <a:xfrm>
              <a:off x="1776" y="3472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Rectangle 107"/>
            <p:cNvSpPr>
              <a:spLocks noChangeArrowheads="1"/>
            </p:cNvSpPr>
            <p:nvPr/>
          </p:nvSpPr>
          <p:spPr bwMode="auto">
            <a:xfrm>
              <a:off x="1776" y="3641"/>
              <a:ext cx="142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An urban family in California uses .5 acre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Rectangle 108"/>
            <p:cNvSpPr>
              <a:spLocks noChangeArrowheads="1"/>
            </p:cNvSpPr>
            <p:nvPr/>
          </p:nvSpPr>
          <p:spPr bwMode="auto">
            <a:xfrm>
              <a:off x="3084" y="3641"/>
              <a:ext cx="49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feet per year.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2" name="Rectangle 109"/>
            <p:cNvSpPr>
              <a:spLocks noChangeArrowheads="1"/>
            </p:cNvSpPr>
            <p:nvPr/>
          </p:nvSpPr>
          <p:spPr bwMode="auto">
            <a:xfrm>
              <a:off x="3511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3" name="Rectangle 110"/>
            <p:cNvSpPr>
              <a:spLocks noChangeArrowheads="1"/>
            </p:cNvSpPr>
            <p:nvPr/>
          </p:nvSpPr>
          <p:spPr bwMode="auto">
            <a:xfrm>
              <a:off x="3539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Rectangle 111"/>
            <p:cNvSpPr>
              <a:spLocks noChangeArrowheads="1"/>
            </p:cNvSpPr>
            <p:nvPr/>
          </p:nvSpPr>
          <p:spPr bwMode="auto">
            <a:xfrm>
              <a:off x="3735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Rectangle 112"/>
            <p:cNvSpPr>
              <a:spLocks noChangeArrowheads="1"/>
            </p:cNvSpPr>
            <p:nvPr/>
          </p:nvSpPr>
          <p:spPr bwMode="auto">
            <a:xfrm>
              <a:off x="3930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Rectangle 113"/>
            <p:cNvSpPr>
              <a:spLocks noChangeArrowheads="1"/>
            </p:cNvSpPr>
            <p:nvPr/>
          </p:nvSpPr>
          <p:spPr bwMode="auto">
            <a:xfrm>
              <a:off x="4126" y="3641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Rectangle 114"/>
            <p:cNvSpPr>
              <a:spLocks noChangeArrowheads="1"/>
            </p:cNvSpPr>
            <p:nvPr/>
          </p:nvSpPr>
          <p:spPr bwMode="auto">
            <a:xfrm>
              <a:off x="1776" y="373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Rectangle 115"/>
            <p:cNvSpPr>
              <a:spLocks noChangeArrowheads="1"/>
            </p:cNvSpPr>
            <p:nvPr/>
          </p:nvSpPr>
          <p:spPr bwMode="auto">
            <a:xfrm>
              <a:off x="1972" y="3733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789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57873"/>
              </p:ext>
            </p:extLst>
          </p:nvPr>
        </p:nvGraphicFramePr>
        <p:xfrm>
          <a:off x="1981200" y="304800"/>
          <a:ext cx="6096000" cy="6018443"/>
        </p:xfrm>
        <a:graphic>
          <a:graphicData uri="http://schemas.openxmlformats.org/drawingml/2006/table">
            <a:tbl>
              <a:tblPr/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232539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burns porter act. Bond. Established state water project.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recreation at state water project; fish and wildlife enhancement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4966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conservation bond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amend safe drinking water bond act of 1976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and water quality bond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1988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conservation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clean water and water reclamation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drinking 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resources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safe reliable  water supply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5080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 coast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2002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air, coast bond act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 supply safe drinking water initiative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2006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bond act initiative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Disaster preparedness and flood prevention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water Quality, Supply, Treatment, Storage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2539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parks, water, climate change</a:t>
                      </a: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81" marR="8381" marT="838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83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743</Words>
  <Application>Microsoft Office PowerPoint</Application>
  <PresentationFormat>On-screen Show (4:3)</PresentationFormat>
  <Paragraphs>201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Presentation</vt:lpstr>
      <vt:lpstr>PROPOSITION 3 2018 November Water Bond Act</vt:lpstr>
      <vt:lpstr>Status of Prop. 1 funds</vt:lpstr>
      <vt:lpstr>PowerPoint Presentation</vt:lpstr>
      <vt:lpstr>Proposition 68 (June 2018)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polling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Beth Pandol</cp:lastModifiedBy>
  <cp:revision>60</cp:revision>
  <dcterms:created xsi:type="dcterms:W3CDTF">2017-12-17T15:15:08Z</dcterms:created>
  <dcterms:modified xsi:type="dcterms:W3CDTF">2018-09-29T16:27:19Z</dcterms:modified>
</cp:coreProperties>
</file>