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9" r:id="rId2"/>
    <p:sldId id="260" r:id="rId3"/>
    <p:sldId id="261" r:id="rId4"/>
    <p:sldId id="262" r:id="rId5"/>
    <p:sldId id="263" r:id="rId6"/>
    <p:sldId id="270" r:id="rId7"/>
    <p:sldId id="272" r:id="rId8"/>
    <p:sldId id="257" r:id="rId9"/>
    <p:sldId id="258" r:id="rId10"/>
    <p:sldId id="282" r:id="rId11"/>
    <p:sldId id="264" r:id="rId12"/>
    <p:sldId id="265" r:id="rId13"/>
    <p:sldId id="266" r:id="rId14"/>
    <p:sldId id="285" r:id="rId15"/>
    <p:sldId id="283" r:id="rId16"/>
    <p:sldId id="277" r:id="rId17"/>
    <p:sldId id="279" r:id="rId18"/>
    <p:sldId id="281" r:id="rId19"/>
    <p:sldId id="284"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371" autoAdjust="0"/>
  </p:normalViewPr>
  <p:slideViewPr>
    <p:cSldViewPr snapToGrid="0" snapToObjects="1">
      <p:cViewPr varScale="1">
        <p:scale>
          <a:sx n="108" d="100"/>
          <a:sy n="108" d="100"/>
        </p:scale>
        <p:origin x="-9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0"/>
            <c:bubble3D val="0"/>
            <c:spPr>
              <a:solidFill>
                <a:schemeClr val="tx2">
                  <a:lumMod val="60000"/>
                  <a:lumOff val="40000"/>
                </a:schemeClr>
              </a:solidFill>
            </c:spPr>
          </c:dPt>
          <c:dPt>
            <c:idx val="1"/>
            <c:bubble3D val="0"/>
            <c:spPr>
              <a:solidFill>
                <a:schemeClr val="tx2">
                  <a:lumMod val="60000"/>
                  <a:lumOff val="40000"/>
                </a:schemeClr>
              </a:solidFill>
            </c:spPr>
          </c:dPt>
          <c:dPt>
            <c:idx val="2"/>
            <c:bubble3D val="0"/>
            <c:spPr>
              <a:solidFill>
                <a:srgbClr val="FF6600"/>
              </a:solidFill>
            </c:spPr>
          </c:dPt>
          <c:cat>
            <c:strRef>
              <c:f>Sheet1!$A$1:$A$3</c:f>
              <c:strCache>
                <c:ptCount val="3"/>
                <c:pt idx="0">
                  <c:v>PE Storm</c:v>
                </c:pt>
                <c:pt idx="1">
                  <c:v>AR Storm</c:v>
                </c:pt>
                <c:pt idx="2">
                  <c:v>Other</c:v>
                </c:pt>
              </c:strCache>
            </c:strRef>
          </c:cat>
          <c:val>
            <c:numRef>
              <c:f>Sheet1!$B$1:$B$3</c:f>
              <c:numCache>
                <c:formatCode>General</c:formatCode>
                <c:ptCount val="3"/>
                <c:pt idx="0">
                  <c:v>19.0</c:v>
                </c:pt>
                <c:pt idx="1">
                  <c:v>15.0</c:v>
                </c:pt>
                <c:pt idx="2">
                  <c:v>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Sheet1!$A$2:$A$3</c:f>
              <c:strCache>
                <c:ptCount val="2"/>
                <c:pt idx="0">
                  <c:v>AR</c:v>
                </c:pt>
                <c:pt idx="1">
                  <c:v>Snowmelt</c:v>
                </c:pt>
              </c:strCache>
            </c:strRef>
          </c:cat>
          <c:val>
            <c:numRef>
              <c:f>Sheet1!$B$2:$B$3</c:f>
              <c:numCache>
                <c:formatCode>General</c:formatCode>
                <c:ptCount val="2"/>
                <c:pt idx="0">
                  <c:v>7.0</c:v>
                </c:pt>
                <c:pt idx="1">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2FE45C-F8C9-414B-B9CD-1F6D8B297D09}" type="datetimeFigureOut">
              <a:rPr lang="en-US" smtClean="0"/>
              <a:t>2/28/18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2D201-912D-BF4D-8D5A-8007332DEC16}" type="slidenum">
              <a:rPr lang="en-US" smtClean="0"/>
              <a:t>‹#›</a:t>
            </a:fld>
            <a:endParaRPr lang="en-US"/>
          </a:p>
        </p:txBody>
      </p:sp>
    </p:spTree>
    <p:extLst>
      <p:ext uri="{BB962C8B-B14F-4D97-AF65-F5344CB8AC3E}">
        <p14:creationId xmlns:p14="http://schemas.microsoft.com/office/powerpoint/2010/main" val="1581478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hadn’t heard of “atmospheric</a:t>
            </a:r>
            <a:r>
              <a:rPr lang="en-US" baseline="0" dirty="0" smtClean="0"/>
              <a:t> rivers” before, you your best shot at that would have been this past winter, when major storms and floods ravaged northern California and threatened the communities downstream from the dam at Oroville. The storminess was due to the arrival more than 45 atmospheric rivers on the West Coast 3-4 of which were quite strong. At Lake Tahoe about 40 inches of rain and snow fell over the course of the winter. I have yet to see reliable numbers regarding the economic losses associated with this wild winter, but a USGS study that I participated in estimated that if the same amount of atmospheric river precipitation arrived in 23 days rather than the 80 days that it took last winter, the losses would ultimately rise to ¾ of a TRILLION dollars. I’ll tell you about how we arrived at that number, but first I need to introduce you to these things called atmospheric rivers.</a:t>
            </a:r>
            <a:endParaRPr lang="en-US" dirty="0"/>
          </a:p>
        </p:txBody>
      </p:sp>
      <p:sp>
        <p:nvSpPr>
          <p:cNvPr id="4" name="Slide Number Placeholder 3"/>
          <p:cNvSpPr>
            <a:spLocks noGrp="1"/>
          </p:cNvSpPr>
          <p:nvPr>
            <p:ph type="sldNum" sz="quarter" idx="10"/>
          </p:nvPr>
        </p:nvSpPr>
        <p:spPr/>
        <p:txBody>
          <a:bodyPr/>
          <a:lstStyle/>
          <a:p>
            <a:fld id="{B3ED4C69-617A-6249-8AC6-E2B49782FCED}" type="slidenum">
              <a:rPr lang="en-US" smtClean="0"/>
              <a:t>1</a:t>
            </a:fld>
            <a:endParaRPr lang="en-US" dirty="0"/>
          </a:p>
        </p:txBody>
      </p:sp>
    </p:spTree>
    <p:extLst>
      <p:ext uri="{BB962C8B-B14F-4D97-AF65-F5344CB8AC3E}">
        <p14:creationId xmlns:p14="http://schemas.microsoft.com/office/powerpoint/2010/main" val="67828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animation shows the amounts</a:t>
            </a:r>
            <a:r>
              <a:rPr lang="en-US" baseline="0" dirty="0" smtClean="0"/>
              <a:t> of water vapor in the atmosphere over the North Pacific Ocean over the course of about 3 weeks in winter 2012; warm colors indicate a lot of water, blues and blacks indicate dry air. Atmospheric rivers are these long skinny corridors of moisture, typically extended from the humid Tropics up into the drier air farther north (in this picture). They are naturally occurring and carry about 90% of all the water-vapor movements outside the tropics. As such they’re the building blocks of the whole water cycle outside of the Tropics. Because they are long and skinny and transport massive amounts of water, we call them “atmospheric rivers”. </a:t>
            </a:r>
            <a:endParaRPr lang="en-US" dirty="0"/>
          </a:p>
        </p:txBody>
      </p:sp>
      <p:sp>
        <p:nvSpPr>
          <p:cNvPr id="4" name="Slide Number Placeholder 3"/>
          <p:cNvSpPr>
            <a:spLocks noGrp="1"/>
          </p:cNvSpPr>
          <p:nvPr>
            <p:ph type="sldNum" sz="quarter" idx="10"/>
          </p:nvPr>
        </p:nvSpPr>
        <p:spPr/>
        <p:txBody>
          <a:bodyPr/>
          <a:lstStyle/>
          <a:p>
            <a:fld id="{B3ED4C69-617A-6249-8AC6-E2B49782FCED}" type="slidenum">
              <a:rPr lang="en-US" smtClean="0"/>
              <a:t>2</a:t>
            </a:fld>
            <a:endParaRPr lang="en-US" dirty="0"/>
          </a:p>
        </p:txBody>
      </p:sp>
    </p:spTree>
    <p:extLst>
      <p:ext uri="{BB962C8B-B14F-4D97-AF65-F5344CB8AC3E}">
        <p14:creationId xmlns:p14="http://schemas.microsoft.com/office/powerpoint/2010/main" val="124895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move</a:t>
            </a:r>
            <a:r>
              <a:rPr lang="en-US" baseline="0" dirty="0" smtClean="0"/>
              <a:t> along about a mile above sea level until they encounter a continental and, especially, a mountain range. Then they push up and over the mountains, cooling in the process. When they cool, the water vapor they contain condenses and massive amounts of rain and snow fall from them. </a:t>
            </a:r>
            <a:endParaRPr lang="en-US" dirty="0"/>
          </a:p>
        </p:txBody>
      </p:sp>
      <p:sp>
        <p:nvSpPr>
          <p:cNvPr id="4" name="Slide Number Placeholder 3"/>
          <p:cNvSpPr>
            <a:spLocks noGrp="1"/>
          </p:cNvSpPr>
          <p:nvPr>
            <p:ph type="sldNum" sz="quarter" idx="10"/>
          </p:nvPr>
        </p:nvSpPr>
        <p:spPr/>
        <p:txBody>
          <a:bodyPr/>
          <a:lstStyle/>
          <a:p>
            <a:fld id="{B3ED4C69-617A-6249-8AC6-E2B49782FCED}" type="slidenum">
              <a:rPr lang="en-US" smtClean="0"/>
              <a:t>3</a:t>
            </a:fld>
            <a:endParaRPr lang="en-US" dirty="0"/>
          </a:p>
        </p:txBody>
      </p:sp>
    </p:spTree>
    <p:extLst>
      <p:ext uri="{BB962C8B-B14F-4D97-AF65-F5344CB8AC3E}">
        <p14:creationId xmlns:p14="http://schemas.microsoft.com/office/powerpoint/2010/main" val="152254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rivers range from weak to very strong. The very strongest of them have dropped as much precipitation as landfalling hurricanes, but on the west coast. This map shows the locations of all Weather Service weather stations that every reported more than 16 inches of precipitation in any 3 day period. Notice that the only areas where such totals have been reported are in the SE where hurricanes make landfall, and in the coastal ranges and Sierra Nevada of California. At least 92% of these most extreme storms in California were atmospheric river storms. So at their extreme end, atmospheric river storms are as wet as any anywhere in the conterminous US, including landfalling hurricanes (except Harvey now).</a:t>
            </a:r>
            <a:endParaRPr lang="en-US" dirty="0"/>
          </a:p>
        </p:txBody>
      </p:sp>
      <p:sp>
        <p:nvSpPr>
          <p:cNvPr id="4" name="Slide Number Placeholder 3"/>
          <p:cNvSpPr>
            <a:spLocks noGrp="1"/>
          </p:cNvSpPr>
          <p:nvPr>
            <p:ph type="sldNum" sz="quarter" idx="10"/>
          </p:nvPr>
        </p:nvSpPr>
        <p:spPr/>
        <p:txBody>
          <a:bodyPr/>
          <a:lstStyle/>
          <a:p>
            <a:fld id="{B3ED4C69-617A-6249-8AC6-E2B49782FCED}" type="slidenum">
              <a:rPr lang="en-US" smtClean="0"/>
              <a:t>4</a:t>
            </a:fld>
            <a:endParaRPr lang="en-US" dirty="0"/>
          </a:p>
        </p:txBody>
      </p:sp>
    </p:spTree>
    <p:extLst>
      <p:ext uri="{BB962C8B-B14F-4D97-AF65-F5344CB8AC3E}">
        <p14:creationId xmlns:p14="http://schemas.microsoft.com/office/powerpoint/2010/main" val="196697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such a potential for dropping so much rain, atmospheric rivers account for 70-90%</a:t>
            </a:r>
            <a:r>
              <a:rPr lang="en-US" baseline="0" dirty="0" smtClean="0"/>
              <a:t> of all major or declared floods in northern California and the Pacific Northwest. However, most atmospheric rivers are not that big, and in fact, are more beneficial than hazardous. Along the West Coast, they drop 30-60% of all precipitation, and account for a comparable fraction of all surface-water runoff into rivers and reservoirs. Considered on the whole, atmospheric rivers are either hazards or resources, depending on the strength of the atmospheric river (how much moisture it is carrying) and on the setting that they are raining on. </a:t>
            </a:r>
            <a:endParaRPr lang="en-US" dirty="0"/>
          </a:p>
        </p:txBody>
      </p:sp>
      <p:sp>
        <p:nvSpPr>
          <p:cNvPr id="4" name="Slide Number Placeholder 3"/>
          <p:cNvSpPr>
            <a:spLocks noGrp="1"/>
          </p:cNvSpPr>
          <p:nvPr>
            <p:ph type="sldNum" sz="quarter" idx="10"/>
          </p:nvPr>
        </p:nvSpPr>
        <p:spPr/>
        <p:txBody>
          <a:bodyPr/>
          <a:lstStyle/>
          <a:p>
            <a:fld id="{B3ED4C69-617A-6249-8AC6-E2B49782FCED}" type="slidenum">
              <a:rPr lang="en-US" smtClean="0"/>
              <a:t>5</a:t>
            </a:fld>
            <a:endParaRPr lang="en-US" dirty="0"/>
          </a:p>
        </p:txBody>
      </p:sp>
    </p:spTree>
    <p:extLst>
      <p:ext uri="{BB962C8B-B14F-4D97-AF65-F5344CB8AC3E}">
        <p14:creationId xmlns:p14="http://schemas.microsoft.com/office/powerpoint/2010/main" val="307338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A2919-B9A2-0540-ABAF-92A4DFD7A7DE}"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385608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A2919-B9A2-0540-ABAF-92A4DFD7A7DE}"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2049427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A2919-B9A2-0540-ABAF-92A4DFD7A7DE}"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208303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A2919-B9A2-0540-ABAF-92A4DFD7A7DE}"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162177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A2919-B9A2-0540-ABAF-92A4DFD7A7DE}"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275033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A2919-B9A2-0540-ABAF-92A4DFD7A7DE}"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303677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A2919-B9A2-0540-ABAF-92A4DFD7A7DE}" type="datetimeFigureOut">
              <a:rPr lang="en-US" smtClean="0"/>
              <a:t>2/28/18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152966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A2919-B9A2-0540-ABAF-92A4DFD7A7DE}" type="datetimeFigureOut">
              <a:rPr lang="en-US" smtClean="0"/>
              <a:t>2/28/18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256014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A2919-B9A2-0540-ABAF-92A4DFD7A7DE}" type="datetimeFigureOut">
              <a:rPr lang="en-US" smtClean="0"/>
              <a:t>2/28/18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79949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A2919-B9A2-0540-ABAF-92A4DFD7A7DE}"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41928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A2919-B9A2-0540-ABAF-92A4DFD7A7DE}"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1B7E7-23C7-3141-8BC7-8542CAB05B2E}" type="slidenum">
              <a:rPr lang="en-US" smtClean="0"/>
              <a:t>‹#›</a:t>
            </a:fld>
            <a:endParaRPr lang="en-US"/>
          </a:p>
        </p:txBody>
      </p:sp>
    </p:spTree>
    <p:extLst>
      <p:ext uri="{BB962C8B-B14F-4D97-AF65-F5344CB8AC3E}">
        <p14:creationId xmlns:p14="http://schemas.microsoft.com/office/powerpoint/2010/main" val="35406410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A2919-B9A2-0540-ABAF-92A4DFD7A7DE}" type="datetimeFigureOut">
              <a:rPr lang="en-US" smtClean="0"/>
              <a:t>2/28/18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1B7E7-23C7-3141-8BC7-8542CAB05B2E}" type="slidenum">
              <a:rPr lang="en-US" smtClean="0"/>
              <a:t>‹#›</a:t>
            </a:fld>
            <a:endParaRPr lang="en-US"/>
          </a:p>
        </p:txBody>
      </p:sp>
    </p:spTree>
    <p:extLst>
      <p:ext uri="{BB962C8B-B14F-4D97-AF65-F5344CB8AC3E}">
        <p14:creationId xmlns:p14="http://schemas.microsoft.com/office/powerpoint/2010/main" val="3047381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gi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chart" Target="../charts/chart1.xml"/><Relationship Id="rId6" Type="http://schemas.openxmlformats.org/officeDocument/2006/relationships/chart" Target="../charts/chart2.xml"/><Relationship Id="rId7" Type="http://schemas.openxmlformats.org/officeDocument/2006/relationships/image" Target="../media/image10.emf"/><Relationship Id="rId8"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p:cNvSpPr>
            <a:spLocks noChangeArrowheads="1"/>
          </p:cNvSpPr>
          <p:nvPr/>
        </p:nvSpPr>
        <p:spPr bwMode="auto">
          <a:xfrm>
            <a:off x="0" y="0"/>
            <a:ext cx="9144000" cy="2029802"/>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sp>
        <p:nvSpPr>
          <p:cNvPr id="9" name="Rectangle 8"/>
          <p:cNvSpPr/>
          <p:nvPr/>
        </p:nvSpPr>
        <p:spPr>
          <a:xfrm>
            <a:off x="-1" y="5372893"/>
            <a:ext cx="9140601" cy="147735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
          <p:cNvSpPr txBox="1">
            <a:spLocks noChangeArrowheads="1"/>
          </p:cNvSpPr>
          <p:nvPr/>
        </p:nvSpPr>
        <p:spPr bwMode="auto">
          <a:xfrm>
            <a:off x="207131" y="12988"/>
            <a:ext cx="878998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00"/>
                </a:solidFill>
              </a:rPr>
              <a:t>ATMOSPHERIC RIVERS </a:t>
            </a:r>
            <a:r>
              <a:rPr lang="en-US" sz="2800" b="1" dirty="0" smtClean="0">
                <a:solidFill>
                  <a:srgbClr val="FFFF00"/>
                </a:solidFill>
              </a:rPr>
              <a:t>and</a:t>
            </a:r>
            <a:r>
              <a:rPr lang="en-US" sz="3200" b="1" dirty="0" smtClean="0">
                <a:solidFill>
                  <a:srgbClr val="FFFF00"/>
                </a:solidFill>
              </a:rPr>
              <a:t> DROUGHTS, </a:t>
            </a:r>
            <a:r>
              <a:rPr lang="en-US" sz="2800" b="1" dirty="0" smtClean="0">
                <a:solidFill>
                  <a:srgbClr val="FFFF00"/>
                </a:solidFill>
              </a:rPr>
              <a:t>with a dash of climate change</a:t>
            </a:r>
          </a:p>
          <a:p>
            <a:pPr eaLnBrk="1" hangingPunct="1"/>
            <a:r>
              <a:rPr lang="en-US" sz="2000" dirty="0" smtClean="0">
                <a:solidFill>
                  <a:srgbClr val="FFFF00"/>
                </a:solidFill>
              </a:rPr>
              <a:t>					</a:t>
            </a:r>
            <a:r>
              <a:rPr lang="en-US" sz="2000" i="1" dirty="0" smtClean="0">
                <a:solidFill>
                  <a:srgbClr val="FFFF00"/>
                </a:solidFill>
              </a:rPr>
              <a:t>Dr. Michael Dettinger</a:t>
            </a:r>
            <a:endParaRPr lang="en-US" sz="2000" i="1" dirty="0">
              <a:solidFill>
                <a:srgbClr val="FFFF00"/>
              </a:solidFill>
            </a:endParaRPr>
          </a:p>
          <a:p>
            <a:pPr eaLnBrk="1" hangingPunct="1"/>
            <a:r>
              <a:rPr lang="en-US" sz="2000" i="1" dirty="0" smtClean="0">
                <a:solidFill>
                  <a:srgbClr val="FFFF00"/>
                </a:solidFill>
              </a:rPr>
              <a:t>		Senior Research Hydrologist, USGS</a:t>
            </a:r>
            <a:endParaRPr lang="en-US" sz="2000" i="1" dirty="0">
              <a:solidFill>
                <a:srgbClr val="FFFF00"/>
              </a:solidFill>
            </a:endParaRPr>
          </a:p>
        </p:txBody>
      </p:sp>
      <p:sp>
        <p:nvSpPr>
          <p:cNvPr id="4" name="Rectangle 3"/>
          <p:cNvSpPr/>
          <p:nvPr/>
        </p:nvSpPr>
        <p:spPr>
          <a:xfrm>
            <a:off x="1477090" y="5948865"/>
            <a:ext cx="6174891" cy="256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2" descr="header_graphic_usgsIdentifier_white-1"/>
          <p:cNvPicPr>
            <a:picLocks noChangeAspect="1" noChangeArrowheads="1"/>
          </p:cNvPicPr>
          <p:nvPr/>
        </p:nvPicPr>
        <p:blipFill>
          <a:blip r:embed="rId3"/>
          <a:srcRect/>
          <a:stretch>
            <a:fillRect/>
          </a:stretch>
        </p:blipFill>
        <p:spPr bwMode="auto">
          <a:xfrm>
            <a:off x="207130" y="6050716"/>
            <a:ext cx="1752600" cy="708025"/>
          </a:xfrm>
          <a:prstGeom prst="rect">
            <a:avLst/>
          </a:prstGeom>
          <a:noFill/>
          <a:ln w="9525">
            <a:noFill/>
            <a:miter lim="800000"/>
            <a:headEnd/>
            <a:tailEnd/>
          </a:ln>
        </p:spPr>
      </p:pic>
      <p:pic>
        <p:nvPicPr>
          <p:cNvPr id="10" name="Picture 9" descr="CW3E-Logo-Horizontal-SIO-Full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7" name="Rectangle 6"/>
          <p:cNvSpPr/>
          <p:nvPr/>
        </p:nvSpPr>
        <p:spPr>
          <a:xfrm>
            <a:off x="5137421" y="4377326"/>
            <a:ext cx="464364" cy="9955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WY2017_ARLandfalls_png.png"/>
          <p:cNvPicPr>
            <a:picLocks noChangeAspect="1"/>
          </p:cNvPicPr>
          <p:nvPr/>
        </p:nvPicPr>
        <p:blipFill rotWithShape="1">
          <a:blip r:embed="rId5">
            <a:extLst>
              <a:ext uri="{28A0092B-C50C-407E-A947-70E740481C1C}">
                <a14:useLocalDpi xmlns:a14="http://schemas.microsoft.com/office/drawing/2010/main" val="0"/>
              </a:ext>
            </a:extLst>
          </a:blip>
          <a:srcRect l="30512" r="14939" b="8946"/>
          <a:stretch/>
        </p:blipFill>
        <p:spPr>
          <a:xfrm>
            <a:off x="5256649" y="665331"/>
            <a:ext cx="3892267" cy="4719348"/>
          </a:xfrm>
          <a:prstGeom prst="rect">
            <a:avLst/>
          </a:prstGeom>
          <a:ln>
            <a:solidFill>
              <a:srgbClr val="FF0000"/>
            </a:solidFill>
          </a:ln>
        </p:spPr>
      </p:pic>
      <p:sp>
        <p:nvSpPr>
          <p:cNvPr id="6" name="TextBox 5"/>
          <p:cNvSpPr txBox="1"/>
          <p:nvPr/>
        </p:nvSpPr>
        <p:spPr>
          <a:xfrm>
            <a:off x="5256649" y="661026"/>
            <a:ext cx="3954678" cy="353943"/>
          </a:xfrm>
          <a:prstGeom prst="rect">
            <a:avLst/>
          </a:prstGeom>
          <a:solidFill>
            <a:srgbClr val="FFFFFF"/>
          </a:solidFill>
        </p:spPr>
        <p:txBody>
          <a:bodyPr wrap="none" rtlCol="0">
            <a:spAutoFit/>
          </a:bodyPr>
          <a:lstStyle/>
          <a:p>
            <a:r>
              <a:rPr lang="en-US" sz="1700" b="1" dirty="0" smtClean="0"/>
              <a:t>Atmospheric-River Landfalls, Winter 2017</a:t>
            </a:r>
            <a:endParaRPr lang="en-US" sz="1700" b="1" dirty="0"/>
          </a:p>
        </p:txBody>
      </p:sp>
      <p:pic>
        <p:nvPicPr>
          <p:cNvPr id="12" name="Picture 11" descr="weather-mariposa-february-15-20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808211"/>
            <a:ext cx="5773049" cy="4137872"/>
          </a:xfrm>
          <a:prstGeom prst="rect">
            <a:avLst/>
          </a:prstGeom>
        </p:spPr>
      </p:pic>
      <p:pic>
        <p:nvPicPr>
          <p:cNvPr id="19" name="Picture 18" descr="PastedGraphic-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4930" y="6136171"/>
            <a:ext cx="2380457" cy="617431"/>
          </a:xfrm>
          <a:prstGeom prst="rect">
            <a:avLst/>
          </a:prstGeom>
        </p:spPr>
      </p:pic>
    </p:spTree>
    <p:extLst>
      <p:ext uri="{BB962C8B-B14F-4D97-AF65-F5344CB8AC3E}">
        <p14:creationId xmlns:p14="http://schemas.microsoft.com/office/powerpoint/2010/main" val="27654143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837830" y="3860684"/>
            <a:ext cx="5275337" cy="3000233"/>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sjdiv_temp.png"/>
          <p:cNvPicPr>
            <a:picLocks noChangeAspect="1"/>
          </p:cNvPicPr>
          <p:nvPr/>
        </p:nvPicPr>
        <p:blipFill rotWithShape="1">
          <a:blip r:embed="rId2">
            <a:extLst>
              <a:ext uri="{28A0092B-C50C-407E-A947-70E740481C1C}">
                <a14:useLocalDpi xmlns:a14="http://schemas.microsoft.com/office/drawing/2010/main" val="0"/>
              </a:ext>
            </a:extLst>
          </a:blip>
          <a:srcRect t="13318" r="6253"/>
          <a:stretch/>
        </p:blipFill>
        <p:spPr>
          <a:xfrm>
            <a:off x="3909748" y="4012712"/>
            <a:ext cx="4692284" cy="2584356"/>
          </a:xfrm>
          <a:prstGeom prst="rect">
            <a:avLst/>
          </a:prstGeom>
        </p:spPr>
      </p:pic>
      <p:sp>
        <p:nvSpPr>
          <p:cNvPr id="3" name="Rectangle 24"/>
          <p:cNvSpPr>
            <a:spLocks noChangeArrowheads="1"/>
          </p:cNvSpPr>
          <p:nvPr/>
        </p:nvSpPr>
        <p:spPr bwMode="auto">
          <a:xfrm>
            <a:off x="0" y="0"/>
            <a:ext cx="9144000" cy="1423873"/>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16" name="Rectangle 15"/>
          <p:cNvSpPr/>
          <p:nvPr/>
        </p:nvSpPr>
        <p:spPr>
          <a:xfrm>
            <a:off x="104478" y="1368642"/>
            <a:ext cx="4816639" cy="3000233"/>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jdiv_precip.png"/>
          <p:cNvPicPr>
            <a:picLocks noChangeAspect="1"/>
          </p:cNvPicPr>
          <p:nvPr/>
        </p:nvPicPr>
        <p:blipFill rotWithShape="1">
          <a:blip r:embed="rId3">
            <a:extLst>
              <a:ext uri="{28A0092B-C50C-407E-A947-70E740481C1C}">
                <a14:useLocalDpi xmlns:a14="http://schemas.microsoft.com/office/drawing/2010/main" val="0"/>
              </a:ext>
            </a:extLst>
          </a:blip>
          <a:srcRect t="13714" r="6096"/>
          <a:stretch/>
        </p:blipFill>
        <p:spPr>
          <a:xfrm>
            <a:off x="336164" y="1652834"/>
            <a:ext cx="4500938" cy="2558803"/>
          </a:xfrm>
          <a:prstGeom prst="rect">
            <a:avLst/>
          </a:prstGeom>
        </p:spPr>
      </p:pic>
      <p:pic>
        <p:nvPicPr>
          <p:cNvPr id="4" name="Picture 3" descr="header_graphic_usgsIdentifier_white-1"/>
          <p:cNvPicPr>
            <a:picLocks noChangeAspect="1" noChangeArrowheads="1"/>
          </p:cNvPicPr>
          <p:nvPr/>
        </p:nvPicPr>
        <p:blipFill>
          <a:blip r:embed="rId4"/>
          <a:srcRect/>
          <a:stretch>
            <a:fillRect/>
          </a:stretch>
        </p:blipFill>
        <p:spPr bwMode="auto">
          <a:xfrm>
            <a:off x="207130" y="5938648"/>
            <a:ext cx="1752600" cy="708025"/>
          </a:xfrm>
          <a:prstGeom prst="rect">
            <a:avLst/>
          </a:prstGeom>
          <a:noFill/>
          <a:ln w="9525">
            <a:noFill/>
            <a:miter lim="800000"/>
            <a:headEnd/>
            <a:tailEnd/>
          </a:ln>
        </p:spPr>
      </p:pic>
      <p:sp>
        <p:nvSpPr>
          <p:cNvPr id="5" name="Title 5"/>
          <p:cNvSpPr txBox="1">
            <a:spLocks/>
          </p:cNvSpPr>
          <p:nvPr/>
        </p:nvSpPr>
        <p:spPr>
          <a:xfrm>
            <a:off x="457200" y="42902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RECENT </a:t>
            </a:r>
            <a:r>
              <a:rPr lang="en-US" sz="3200" b="1" dirty="0" smtClean="0">
                <a:solidFill>
                  <a:schemeClr val="bg1"/>
                </a:solidFill>
              </a:rPr>
              <a:t>DROUGHT, SAN JOAQUIN DIVISION</a:t>
            </a:r>
            <a:endParaRPr lang="en-US" sz="3200" b="1" dirty="0">
              <a:solidFill>
                <a:schemeClr val="bg1"/>
              </a:solidFill>
            </a:endParaRPr>
          </a:p>
        </p:txBody>
      </p:sp>
      <p:sp>
        <p:nvSpPr>
          <p:cNvPr id="21" name="TextBox 20"/>
          <p:cNvSpPr txBox="1"/>
          <p:nvPr/>
        </p:nvSpPr>
        <p:spPr>
          <a:xfrm>
            <a:off x="4139576" y="6524705"/>
            <a:ext cx="548648" cy="307777"/>
          </a:xfrm>
          <a:prstGeom prst="rect">
            <a:avLst/>
          </a:prstGeom>
          <a:solidFill>
            <a:schemeClr val="bg1"/>
          </a:solidFill>
        </p:spPr>
        <p:txBody>
          <a:bodyPr wrap="none" rtlCol="0">
            <a:spAutoFit/>
          </a:bodyPr>
          <a:lstStyle/>
          <a:p>
            <a:r>
              <a:rPr lang="en-US" sz="1400" dirty="0" smtClean="0"/>
              <a:t>1900</a:t>
            </a:r>
            <a:endParaRPr lang="en-US" sz="1400" dirty="0"/>
          </a:p>
        </p:txBody>
      </p:sp>
      <p:sp>
        <p:nvSpPr>
          <p:cNvPr id="22" name="TextBox 21"/>
          <p:cNvSpPr txBox="1"/>
          <p:nvPr/>
        </p:nvSpPr>
        <p:spPr>
          <a:xfrm>
            <a:off x="5202824" y="6524705"/>
            <a:ext cx="548648" cy="307777"/>
          </a:xfrm>
          <a:prstGeom prst="rect">
            <a:avLst/>
          </a:prstGeom>
          <a:solidFill>
            <a:schemeClr val="bg1"/>
          </a:solidFill>
        </p:spPr>
        <p:txBody>
          <a:bodyPr wrap="none" rtlCol="0">
            <a:spAutoFit/>
          </a:bodyPr>
          <a:lstStyle/>
          <a:p>
            <a:r>
              <a:rPr lang="en-US" sz="1400" dirty="0" smtClean="0"/>
              <a:t>1930</a:t>
            </a:r>
            <a:endParaRPr lang="en-US" sz="1400" dirty="0"/>
          </a:p>
        </p:txBody>
      </p:sp>
      <p:sp>
        <p:nvSpPr>
          <p:cNvPr id="23" name="TextBox 22"/>
          <p:cNvSpPr txBox="1"/>
          <p:nvPr/>
        </p:nvSpPr>
        <p:spPr>
          <a:xfrm>
            <a:off x="6246623" y="6524705"/>
            <a:ext cx="548648" cy="307777"/>
          </a:xfrm>
          <a:prstGeom prst="rect">
            <a:avLst/>
          </a:prstGeom>
          <a:solidFill>
            <a:schemeClr val="bg1"/>
          </a:solidFill>
        </p:spPr>
        <p:txBody>
          <a:bodyPr wrap="none" rtlCol="0">
            <a:spAutoFit/>
          </a:bodyPr>
          <a:lstStyle/>
          <a:p>
            <a:r>
              <a:rPr lang="en-US" sz="1400" dirty="0" smtClean="0"/>
              <a:t>1960</a:t>
            </a:r>
            <a:endParaRPr lang="en-US" sz="1400" dirty="0"/>
          </a:p>
        </p:txBody>
      </p:sp>
      <p:sp>
        <p:nvSpPr>
          <p:cNvPr id="24" name="TextBox 23"/>
          <p:cNvSpPr txBox="1"/>
          <p:nvPr/>
        </p:nvSpPr>
        <p:spPr>
          <a:xfrm>
            <a:off x="7294611" y="6524705"/>
            <a:ext cx="548648" cy="307777"/>
          </a:xfrm>
          <a:prstGeom prst="rect">
            <a:avLst/>
          </a:prstGeom>
          <a:solidFill>
            <a:schemeClr val="bg1"/>
          </a:solidFill>
        </p:spPr>
        <p:txBody>
          <a:bodyPr wrap="none" rtlCol="0">
            <a:spAutoFit/>
          </a:bodyPr>
          <a:lstStyle/>
          <a:p>
            <a:r>
              <a:rPr lang="en-US" sz="1400" dirty="0" smtClean="0"/>
              <a:t>1990</a:t>
            </a:r>
            <a:endParaRPr lang="en-US" sz="1400" dirty="0"/>
          </a:p>
        </p:txBody>
      </p:sp>
      <p:sp>
        <p:nvSpPr>
          <p:cNvPr id="25" name="TextBox 24"/>
          <p:cNvSpPr txBox="1"/>
          <p:nvPr/>
        </p:nvSpPr>
        <p:spPr>
          <a:xfrm>
            <a:off x="7997769" y="6524705"/>
            <a:ext cx="548648" cy="307777"/>
          </a:xfrm>
          <a:prstGeom prst="rect">
            <a:avLst/>
          </a:prstGeom>
          <a:solidFill>
            <a:schemeClr val="bg1"/>
          </a:solidFill>
        </p:spPr>
        <p:txBody>
          <a:bodyPr wrap="none" rtlCol="0">
            <a:spAutoFit/>
          </a:bodyPr>
          <a:lstStyle/>
          <a:p>
            <a:r>
              <a:rPr lang="en-US" sz="1400" dirty="0" smtClean="0"/>
              <a:t>2010</a:t>
            </a:r>
            <a:endParaRPr lang="en-US" sz="1400" dirty="0"/>
          </a:p>
        </p:txBody>
      </p:sp>
      <p:sp>
        <p:nvSpPr>
          <p:cNvPr id="37" name="TextBox 36"/>
          <p:cNvSpPr txBox="1"/>
          <p:nvPr/>
        </p:nvSpPr>
        <p:spPr>
          <a:xfrm rot="5400000">
            <a:off x="8081347" y="4680043"/>
            <a:ext cx="1800493" cy="307777"/>
          </a:xfrm>
          <a:prstGeom prst="rect">
            <a:avLst/>
          </a:prstGeom>
          <a:noFill/>
        </p:spPr>
        <p:txBody>
          <a:bodyPr wrap="none" rtlCol="0">
            <a:spAutoFit/>
          </a:bodyPr>
          <a:lstStyle/>
          <a:p>
            <a:r>
              <a:rPr lang="en-US" sz="1400" dirty="0" smtClean="0"/>
              <a:t>61-member ensemble</a:t>
            </a:r>
            <a:endParaRPr lang="en-US" sz="1400" dirty="0"/>
          </a:p>
        </p:txBody>
      </p:sp>
      <p:sp>
        <p:nvSpPr>
          <p:cNvPr id="8" name="Rounded Rectangle 7"/>
          <p:cNvSpPr/>
          <p:nvPr/>
        </p:nvSpPr>
        <p:spPr>
          <a:xfrm>
            <a:off x="4527164" y="2067487"/>
            <a:ext cx="303337" cy="1918711"/>
          </a:xfrm>
          <a:prstGeom prst="round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0491" y="3630394"/>
            <a:ext cx="366657" cy="307777"/>
          </a:xfrm>
          <a:prstGeom prst="rect">
            <a:avLst/>
          </a:prstGeom>
          <a:solidFill>
            <a:schemeClr val="bg1"/>
          </a:solidFill>
        </p:spPr>
        <p:txBody>
          <a:bodyPr wrap="none" rtlCol="0">
            <a:spAutoFit/>
          </a:bodyPr>
          <a:lstStyle/>
          <a:p>
            <a:r>
              <a:rPr lang="en-US" sz="1400" dirty="0" smtClean="0"/>
              <a:t>12</a:t>
            </a:r>
            <a:endParaRPr lang="en-US" sz="1400" dirty="0"/>
          </a:p>
        </p:txBody>
      </p:sp>
      <p:sp>
        <p:nvSpPr>
          <p:cNvPr id="12" name="TextBox 11"/>
          <p:cNvSpPr txBox="1"/>
          <p:nvPr/>
        </p:nvSpPr>
        <p:spPr>
          <a:xfrm>
            <a:off x="114013" y="2620170"/>
            <a:ext cx="366657" cy="307777"/>
          </a:xfrm>
          <a:prstGeom prst="rect">
            <a:avLst/>
          </a:prstGeom>
          <a:solidFill>
            <a:schemeClr val="bg1"/>
          </a:solidFill>
        </p:spPr>
        <p:txBody>
          <a:bodyPr wrap="none" rtlCol="0">
            <a:spAutoFit/>
          </a:bodyPr>
          <a:lstStyle/>
          <a:p>
            <a:r>
              <a:rPr lang="en-US" sz="1400" dirty="0" smtClean="0"/>
              <a:t>24</a:t>
            </a:r>
            <a:endParaRPr lang="en-US" sz="1400" dirty="0"/>
          </a:p>
        </p:txBody>
      </p:sp>
      <p:sp>
        <p:nvSpPr>
          <p:cNvPr id="13" name="TextBox 12"/>
          <p:cNvSpPr txBox="1"/>
          <p:nvPr/>
        </p:nvSpPr>
        <p:spPr>
          <a:xfrm>
            <a:off x="104478" y="1680394"/>
            <a:ext cx="366657" cy="307777"/>
          </a:xfrm>
          <a:prstGeom prst="rect">
            <a:avLst/>
          </a:prstGeom>
          <a:solidFill>
            <a:schemeClr val="bg1"/>
          </a:solidFill>
        </p:spPr>
        <p:txBody>
          <a:bodyPr wrap="none" rtlCol="0">
            <a:spAutoFit/>
          </a:bodyPr>
          <a:lstStyle/>
          <a:p>
            <a:r>
              <a:rPr lang="en-US" sz="1400" dirty="0" smtClean="0"/>
              <a:t>36</a:t>
            </a:r>
            <a:endParaRPr lang="en-US" sz="1400" dirty="0"/>
          </a:p>
        </p:txBody>
      </p:sp>
      <p:sp>
        <p:nvSpPr>
          <p:cNvPr id="14" name="TextBox 13"/>
          <p:cNvSpPr txBox="1"/>
          <p:nvPr/>
        </p:nvSpPr>
        <p:spPr>
          <a:xfrm>
            <a:off x="110491" y="1368642"/>
            <a:ext cx="654020" cy="307777"/>
          </a:xfrm>
          <a:prstGeom prst="rect">
            <a:avLst/>
          </a:prstGeom>
          <a:solidFill>
            <a:schemeClr val="bg1"/>
          </a:solidFill>
        </p:spPr>
        <p:txBody>
          <a:bodyPr wrap="none" rtlCol="0">
            <a:spAutoFit/>
          </a:bodyPr>
          <a:lstStyle/>
          <a:p>
            <a:r>
              <a:rPr lang="en-US" sz="1400" dirty="0" smtClean="0"/>
              <a:t>Inches</a:t>
            </a:r>
            <a:endParaRPr lang="en-US" sz="1400" dirty="0"/>
          </a:p>
        </p:txBody>
      </p:sp>
      <p:sp>
        <p:nvSpPr>
          <p:cNvPr id="15" name="TextBox 14"/>
          <p:cNvSpPr txBox="1"/>
          <p:nvPr/>
        </p:nvSpPr>
        <p:spPr>
          <a:xfrm>
            <a:off x="1065709" y="1698155"/>
            <a:ext cx="1799591" cy="369332"/>
          </a:xfrm>
          <a:prstGeom prst="rect">
            <a:avLst/>
          </a:prstGeom>
          <a:noFill/>
        </p:spPr>
        <p:txBody>
          <a:bodyPr wrap="none" rtlCol="0">
            <a:spAutoFit/>
          </a:bodyPr>
          <a:lstStyle/>
          <a:p>
            <a:r>
              <a:rPr lang="en-US" b="1" dirty="0" smtClean="0"/>
              <a:t>WY Precipitation</a:t>
            </a:r>
            <a:endParaRPr lang="en-US" b="1" dirty="0"/>
          </a:p>
        </p:txBody>
      </p:sp>
      <p:sp>
        <p:nvSpPr>
          <p:cNvPr id="17" name="TextBox 16"/>
          <p:cNvSpPr txBox="1"/>
          <p:nvPr/>
        </p:nvSpPr>
        <p:spPr>
          <a:xfrm>
            <a:off x="542722" y="4061098"/>
            <a:ext cx="548648" cy="307777"/>
          </a:xfrm>
          <a:prstGeom prst="rect">
            <a:avLst/>
          </a:prstGeom>
          <a:solidFill>
            <a:schemeClr val="bg1"/>
          </a:solidFill>
        </p:spPr>
        <p:txBody>
          <a:bodyPr wrap="none" rtlCol="0">
            <a:spAutoFit/>
          </a:bodyPr>
          <a:lstStyle/>
          <a:p>
            <a:r>
              <a:rPr lang="en-US" sz="1400" dirty="0" smtClean="0"/>
              <a:t>1900</a:t>
            </a:r>
            <a:endParaRPr lang="en-US" sz="1400" dirty="0"/>
          </a:p>
        </p:txBody>
      </p:sp>
      <p:sp>
        <p:nvSpPr>
          <p:cNvPr id="18" name="TextBox 17"/>
          <p:cNvSpPr txBox="1"/>
          <p:nvPr/>
        </p:nvSpPr>
        <p:spPr>
          <a:xfrm>
            <a:off x="1565142" y="4061098"/>
            <a:ext cx="548648" cy="307777"/>
          </a:xfrm>
          <a:prstGeom prst="rect">
            <a:avLst/>
          </a:prstGeom>
          <a:solidFill>
            <a:schemeClr val="bg1"/>
          </a:solidFill>
        </p:spPr>
        <p:txBody>
          <a:bodyPr wrap="none" rtlCol="0">
            <a:spAutoFit/>
          </a:bodyPr>
          <a:lstStyle/>
          <a:p>
            <a:r>
              <a:rPr lang="en-US" sz="1400" dirty="0" smtClean="0"/>
              <a:t>1930</a:t>
            </a:r>
            <a:endParaRPr lang="en-US" sz="1400" dirty="0"/>
          </a:p>
        </p:txBody>
      </p:sp>
      <p:sp>
        <p:nvSpPr>
          <p:cNvPr id="19" name="TextBox 18"/>
          <p:cNvSpPr txBox="1"/>
          <p:nvPr/>
        </p:nvSpPr>
        <p:spPr>
          <a:xfrm>
            <a:off x="2571305" y="4061098"/>
            <a:ext cx="548648" cy="307777"/>
          </a:xfrm>
          <a:prstGeom prst="rect">
            <a:avLst/>
          </a:prstGeom>
          <a:solidFill>
            <a:schemeClr val="bg1"/>
          </a:solidFill>
        </p:spPr>
        <p:txBody>
          <a:bodyPr wrap="none" rtlCol="0">
            <a:spAutoFit/>
          </a:bodyPr>
          <a:lstStyle/>
          <a:p>
            <a:r>
              <a:rPr lang="en-US" sz="1400" dirty="0" smtClean="0"/>
              <a:t>1960</a:t>
            </a:r>
            <a:endParaRPr lang="en-US" sz="1400" dirty="0"/>
          </a:p>
        </p:txBody>
      </p:sp>
      <p:sp>
        <p:nvSpPr>
          <p:cNvPr id="20" name="TextBox 19"/>
          <p:cNvSpPr txBox="1"/>
          <p:nvPr/>
        </p:nvSpPr>
        <p:spPr>
          <a:xfrm>
            <a:off x="3589983" y="4061098"/>
            <a:ext cx="548648" cy="307777"/>
          </a:xfrm>
          <a:prstGeom prst="rect">
            <a:avLst/>
          </a:prstGeom>
          <a:solidFill>
            <a:schemeClr val="bg1"/>
          </a:solidFill>
        </p:spPr>
        <p:txBody>
          <a:bodyPr wrap="none" rtlCol="0">
            <a:spAutoFit/>
          </a:bodyPr>
          <a:lstStyle/>
          <a:p>
            <a:r>
              <a:rPr lang="en-US" sz="1400" dirty="0" smtClean="0"/>
              <a:t>1990</a:t>
            </a:r>
            <a:endParaRPr lang="en-US" sz="1400" dirty="0"/>
          </a:p>
        </p:txBody>
      </p:sp>
      <p:sp>
        <p:nvSpPr>
          <p:cNvPr id="39" name="TextBox 38"/>
          <p:cNvSpPr txBox="1"/>
          <p:nvPr/>
        </p:nvSpPr>
        <p:spPr>
          <a:xfrm>
            <a:off x="3844230" y="6170239"/>
            <a:ext cx="366657" cy="307777"/>
          </a:xfrm>
          <a:prstGeom prst="rect">
            <a:avLst/>
          </a:prstGeom>
          <a:solidFill>
            <a:schemeClr val="bg1"/>
          </a:solidFill>
        </p:spPr>
        <p:txBody>
          <a:bodyPr wrap="none" rtlCol="0">
            <a:spAutoFit/>
          </a:bodyPr>
          <a:lstStyle/>
          <a:p>
            <a:r>
              <a:rPr lang="en-US" sz="1400" dirty="0" smtClean="0"/>
              <a:t>55</a:t>
            </a:r>
            <a:endParaRPr lang="en-US" sz="1400" dirty="0"/>
          </a:p>
        </p:txBody>
      </p:sp>
      <p:sp>
        <p:nvSpPr>
          <p:cNvPr id="40" name="TextBox 39"/>
          <p:cNvSpPr txBox="1"/>
          <p:nvPr/>
        </p:nvSpPr>
        <p:spPr>
          <a:xfrm>
            <a:off x="3837830" y="5442876"/>
            <a:ext cx="366657" cy="307777"/>
          </a:xfrm>
          <a:prstGeom prst="rect">
            <a:avLst/>
          </a:prstGeom>
          <a:solidFill>
            <a:schemeClr val="bg1"/>
          </a:solidFill>
        </p:spPr>
        <p:txBody>
          <a:bodyPr wrap="none" rtlCol="0">
            <a:spAutoFit/>
          </a:bodyPr>
          <a:lstStyle/>
          <a:p>
            <a:r>
              <a:rPr lang="en-US" sz="1400" dirty="0" smtClean="0"/>
              <a:t>57</a:t>
            </a:r>
            <a:endParaRPr lang="en-US" sz="1400" dirty="0"/>
          </a:p>
        </p:txBody>
      </p:sp>
      <p:sp>
        <p:nvSpPr>
          <p:cNvPr id="41" name="TextBox 40"/>
          <p:cNvSpPr txBox="1"/>
          <p:nvPr/>
        </p:nvSpPr>
        <p:spPr>
          <a:xfrm>
            <a:off x="3840930" y="4631194"/>
            <a:ext cx="366657" cy="307777"/>
          </a:xfrm>
          <a:prstGeom prst="rect">
            <a:avLst/>
          </a:prstGeom>
          <a:solidFill>
            <a:schemeClr val="bg1"/>
          </a:solidFill>
        </p:spPr>
        <p:txBody>
          <a:bodyPr wrap="none" rtlCol="0">
            <a:spAutoFit/>
          </a:bodyPr>
          <a:lstStyle/>
          <a:p>
            <a:r>
              <a:rPr lang="en-US" sz="1400" dirty="0" smtClean="0"/>
              <a:t>59</a:t>
            </a:r>
            <a:endParaRPr lang="en-US" sz="1400" dirty="0"/>
          </a:p>
        </p:txBody>
      </p:sp>
      <p:sp>
        <p:nvSpPr>
          <p:cNvPr id="42" name="TextBox 41"/>
          <p:cNvSpPr txBox="1"/>
          <p:nvPr/>
        </p:nvSpPr>
        <p:spPr>
          <a:xfrm>
            <a:off x="4288406" y="4638463"/>
            <a:ext cx="903513" cy="307777"/>
          </a:xfrm>
          <a:prstGeom prst="rect">
            <a:avLst/>
          </a:prstGeom>
          <a:solidFill>
            <a:schemeClr val="bg1"/>
          </a:solidFill>
        </p:spPr>
        <p:txBody>
          <a:bodyPr wrap="none" rtlCol="0">
            <a:spAutoFit/>
          </a:bodyPr>
          <a:lstStyle/>
          <a:p>
            <a:r>
              <a:rPr lang="en-US" sz="1400" dirty="0" smtClean="0"/>
              <a:t>Degrees F</a:t>
            </a:r>
            <a:endParaRPr lang="en-US" sz="1400" dirty="0"/>
          </a:p>
        </p:txBody>
      </p:sp>
      <p:sp>
        <p:nvSpPr>
          <p:cNvPr id="44" name="TextBox 43"/>
          <p:cNvSpPr txBox="1"/>
          <p:nvPr/>
        </p:nvSpPr>
        <p:spPr>
          <a:xfrm>
            <a:off x="5107378" y="4156688"/>
            <a:ext cx="1826141" cy="369332"/>
          </a:xfrm>
          <a:prstGeom prst="rect">
            <a:avLst/>
          </a:prstGeom>
          <a:noFill/>
        </p:spPr>
        <p:txBody>
          <a:bodyPr wrap="none" rtlCol="0">
            <a:spAutoFit/>
          </a:bodyPr>
          <a:lstStyle/>
          <a:p>
            <a:r>
              <a:rPr lang="en-US" b="1" dirty="0" smtClean="0"/>
              <a:t>WY Temperature</a:t>
            </a:r>
            <a:endParaRPr lang="en-US" b="1" dirty="0"/>
          </a:p>
        </p:txBody>
      </p:sp>
      <p:sp>
        <p:nvSpPr>
          <p:cNvPr id="45" name="Rounded Rectangle 44"/>
          <p:cNvSpPr/>
          <p:nvPr/>
        </p:nvSpPr>
        <p:spPr>
          <a:xfrm>
            <a:off x="8273529" y="4074072"/>
            <a:ext cx="303337" cy="1918711"/>
          </a:xfrm>
          <a:prstGeom prst="round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8423775" y="5053024"/>
            <a:ext cx="548648" cy="307777"/>
          </a:xfrm>
          <a:prstGeom prst="rect">
            <a:avLst/>
          </a:prstGeom>
          <a:noFill/>
        </p:spPr>
        <p:txBody>
          <a:bodyPr wrap="none" rtlCol="0">
            <a:spAutoFit/>
          </a:bodyPr>
          <a:lstStyle/>
          <a:p>
            <a:r>
              <a:rPr lang="en-US" sz="1400" dirty="0" smtClean="0"/>
              <a:t>2005</a:t>
            </a:r>
            <a:endParaRPr lang="en-US" sz="1400" dirty="0"/>
          </a:p>
        </p:txBody>
      </p:sp>
      <p:sp>
        <p:nvSpPr>
          <p:cNvPr id="34" name="TextBox 33"/>
          <p:cNvSpPr txBox="1"/>
          <p:nvPr/>
        </p:nvSpPr>
        <p:spPr>
          <a:xfrm>
            <a:off x="8425198" y="4130823"/>
            <a:ext cx="548648" cy="307777"/>
          </a:xfrm>
          <a:prstGeom prst="rect">
            <a:avLst/>
          </a:prstGeom>
          <a:noFill/>
        </p:spPr>
        <p:txBody>
          <a:bodyPr wrap="none" rtlCol="0">
            <a:spAutoFit/>
          </a:bodyPr>
          <a:lstStyle/>
          <a:p>
            <a:r>
              <a:rPr lang="en-US" sz="1400" dirty="0" smtClean="0"/>
              <a:t>2040</a:t>
            </a:r>
            <a:endParaRPr lang="en-US" sz="1400" dirty="0"/>
          </a:p>
        </p:txBody>
      </p:sp>
      <p:sp>
        <p:nvSpPr>
          <p:cNvPr id="35" name="TextBox 34"/>
          <p:cNvSpPr txBox="1"/>
          <p:nvPr/>
        </p:nvSpPr>
        <p:spPr>
          <a:xfrm>
            <a:off x="8417740" y="4638463"/>
            <a:ext cx="548648" cy="307777"/>
          </a:xfrm>
          <a:prstGeom prst="rect">
            <a:avLst/>
          </a:prstGeom>
          <a:noFill/>
        </p:spPr>
        <p:txBody>
          <a:bodyPr wrap="none" rtlCol="0">
            <a:spAutoFit/>
          </a:bodyPr>
          <a:lstStyle/>
          <a:p>
            <a:r>
              <a:rPr lang="en-US" sz="1400" dirty="0" smtClean="0"/>
              <a:t>2020</a:t>
            </a:r>
            <a:endParaRPr lang="en-US" sz="1400" dirty="0"/>
          </a:p>
        </p:txBody>
      </p:sp>
    </p:spTree>
    <p:extLst>
      <p:ext uri="{BB962C8B-B14F-4D97-AF65-F5344CB8AC3E}">
        <p14:creationId xmlns:p14="http://schemas.microsoft.com/office/powerpoint/2010/main" val="3570723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1759"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17" name="TextBox 16"/>
          <p:cNvSpPr txBox="1"/>
          <p:nvPr/>
        </p:nvSpPr>
        <p:spPr>
          <a:xfrm>
            <a:off x="140607" y="270440"/>
            <a:ext cx="2540417" cy="954107"/>
          </a:xfrm>
          <a:prstGeom prst="rect">
            <a:avLst/>
          </a:prstGeom>
          <a:noFill/>
        </p:spPr>
        <p:txBody>
          <a:bodyPr wrap="square" rtlCol="0">
            <a:spAutoFit/>
          </a:bodyPr>
          <a:lstStyle/>
          <a:p>
            <a:r>
              <a:rPr lang="en-US" sz="2800" b="1" dirty="0" smtClean="0">
                <a:solidFill>
                  <a:schemeClr val="bg1"/>
                </a:solidFill>
              </a:rPr>
              <a:t>MISSING PRECIPITATION</a:t>
            </a:r>
            <a:endParaRPr lang="en-US" sz="2800" b="1" dirty="0">
              <a:solidFill>
                <a:schemeClr val="bg1"/>
              </a:solidFill>
            </a:endParaRPr>
          </a:p>
        </p:txBody>
      </p:sp>
      <p:pic>
        <p:nvPicPr>
          <p:cNvPr id="14" name="Picture 13" descr="prism_deficit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352" y="110680"/>
            <a:ext cx="5029200" cy="6583926"/>
          </a:xfrm>
          <a:prstGeom prst="rect">
            <a:avLst/>
          </a:prstGeom>
        </p:spPr>
      </p:pic>
      <p:sp>
        <p:nvSpPr>
          <p:cNvPr id="4" name="Rectangle 3"/>
          <p:cNvSpPr/>
          <p:nvPr/>
        </p:nvSpPr>
        <p:spPr>
          <a:xfrm>
            <a:off x="6349460" y="2398209"/>
            <a:ext cx="2447342" cy="94041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290665" y="2545251"/>
            <a:ext cx="2592326" cy="646331"/>
          </a:xfrm>
          <a:prstGeom prst="rect">
            <a:avLst/>
          </a:prstGeom>
          <a:noFill/>
        </p:spPr>
        <p:txBody>
          <a:bodyPr wrap="none" rtlCol="0">
            <a:spAutoFit/>
          </a:bodyPr>
          <a:lstStyle/>
          <a:p>
            <a:r>
              <a:rPr lang="en-US" b="1" dirty="0" smtClean="0"/>
              <a:t>&lt;</a:t>
            </a:r>
            <a:r>
              <a:rPr lang="en-US" b="1" dirty="0" err="1">
                <a:latin typeface="Symbol" charset="2"/>
                <a:cs typeface="Symbol" charset="2"/>
              </a:rPr>
              <a:t>d</a:t>
            </a:r>
            <a:r>
              <a:rPr lang="en-US" b="1" dirty="0" err="1" smtClean="0"/>
              <a:t>Precip</a:t>
            </a:r>
            <a:r>
              <a:rPr lang="en-US" b="1" dirty="0" smtClean="0"/>
              <a:t>&gt;</a:t>
            </a:r>
            <a:r>
              <a:rPr lang="en-US" b="1" baseline="-25000" dirty="0" smtClean="0"/>
              <a:t>Delta </a:t>
            </a:r>
            <a:r>
              <a:rPr lang="en-US" b="1" dirty="0" smtClean="0"/>
              <a:t>= -</a:t>
            </a:r>
            <a:r>
              <a:rPr lang="en-US" b="1" dirty="0" smtClean="0"/>
              <a:t>309 </a:t>
            </a:r>
            <a:r>
              <a:rPr lang="en-US" b="1" dirty="0" smtClean="0"/>
              <a:t>MAF</a:t>
            </a:r>
          </a:p>
          <a:p>
            <a:r>
              <a:rPr lang="en-US" b="1" dirty="0"/>
              <a:t>	</a:t>
            </a:r>
            <a:r>
              <a:rPr lang="en-US" b="1" dirty="0" smtClean="0"/>
              <a:t>	        = -1.3 </a:t>
            </a:r>
            <a:r>
              <a:rPr lang="en-US" b="1" dirty="0" err="1" smtClean="0"/>
              <a:t>yr</a:t>
            </a:r>
            <a:endParaRPr lang="en-US" b="1" dirty="0"/>
          </a:p>
        </p:txBody>
      </p:sp>
      <p:pic>
        <p:nvPicPr>
          <p:cNvPr id="6" name="Picture 22" descr="header_graphic_usgsIdentifier_white-1"/>
          <p:cNvPicPr>
            <a:picLocks noChangeAspect="1" noChangeArrowheads="1"/>
          </p:cNvPicPr>
          <p:nvPr/>
        </p:nvPicPr>
        <p:blipFill>
          <a:blip r:embed="rId3"/>
          <a:srcRect/>
          <a:stretch>
            <a:fillRect/>
          </a:stretch>
        </p:blipFill>
        <p:spPr bwMode="auto">
          <a:xfrm>
            <a:off x="140608" y="5933326"/>
            <a:ext cx="1731711" cy="699586"/>
          </a:xfrm>
          <a:prstGeom prst="rect">
            <a:avLst/>
          </a:prstGeom>
          <a:noFill/>
          <a:ln w="9525">
            <a:noFill/>
            <a:miter lim="800000"/>
            <a:headEnd/>
            <a:tailEnd/>
          </a:ln>
        </p:spPr>
      </p:pic>
      <p:sp>
        <p:nvSpPr>
          <p:cNvPr id="7" name="TextBox 6"/>
          <p:cNvSpPr txBox="1"/>
          <p:nvPr/>
        </p:nvSpPr>
        <p:spPr>
          <a:xfrm>
            <a:off x="3344091" y="5301465"/>
            <a:ext cx="2829195" cy="276999"/>
          </a:xfrm>
          <a:prstGeom prst="rect">
            <a:avLst/>
          </a:prstGeom>
          <a:solidFill>
            <a:srgbClr val="FFFFFF"/>
          </a:solidFill>
        </p:spPr>
        <p:txBody>
          <a:bodyPr wrap="none" rtlCol="0">
            <a:spAutoFit/>
          </a:bodyPr>
          <a:lstStyle/>
          <a:p>
            <a:r>
              <a:rPr lang="en-US" sz="1200" i="1" dirty="0" smtClean="0"/>
              <a:t>Data source</a:t>
            </a:r>
            <a:r>
              <a:rPr lang="en-US" sz="1200" i="1" dirty="0"/>
              <a:t>: </a:t>
            </a:r>
            <a:r>
              <a:rPr lang="en-US" sz="1200" i="1" dirty="0" err="1" smtClean="0"/>
              <a:t>www.prism.oregonstate.edu</a:t>
            </a:r>
            <a:endParaRPr lang="en-US" sz="1200" i="1" dirty="0"/>
          </a:p>
        </p:txBody>
      </p:sp>
      <p:cxnSp>
        <p:nvCxnSpPr>
          <p:cNvPr id="9" name="Straight Connector 8"/>
          <p:cNvCxnSpPr/>
          <p:nvPr/>
        </p:nvCxnSpPr>
        <p:spPr>
          <a:xfrm flipV="1">
            <a:off x="4778750" y="4360347"/>
            <a:ext cx="1856109" cy="1776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027416" y="2868417"/>
            <a:ext cx="1607443" cy="1491930"/>
          </a:xfrm>
          <a:prstGeom prst="straightConnector1">
            <a:avLst/>
          </a:prstGeom>
          <a:ln w="38100" cmpd="sng">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674393" y="2290933"/>
            <a:ext cx="1127875" cy="2122450"/>
          </a:xfrm>
          <a:prstGeom prst="straightConnector1">
            <a:avLst/>
          </a:prstGeom>
          <a:ln w="28575" cmpd="sng">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027416" y="1651781"/>
            <a:ext cx="0" cy="1216636"/>
          </a:xfrm>
          <a:prstGeom prst="straightConnector1">
            <a:avLst/>
          </a:prstGeom>
          <a:ln w="38100" cmpd="sng">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650875" y="1651781"/>
            <a:ext cx="124333" cy="603878"/>
          </a:xfrm>
          <a:prstGeom prst="straightConnector1">
            <a:avLst/>
          </a:prstGeom>
          <a:ln w="38100" cmpd="sng">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775208" y="1651781"/>
            <a:ext cx="1252208" cy="0"/>
          </a:xfrm>
          <a:prstGeom prst="straightConnector1">
            <a:avLst/>
          </a:prstGeom>
          <a:ln w="38100" cmpd="sng">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0200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pic>
        <p:nvPicPr>
          <p:cNvPr id="12" name="Picture 11" descr="snowcourse_deficits16.png"/>
          <p:cNvPicPr>
            <a:picLocks noChangeAspect="1"/>
          </p:cNvPicPr>
          <p:nvPr/>
        </p:nvPicPr>
        <p:blipFill rotWithShape="1">
          <a:blip r:embed="rId2">
            <a:extLst>
              <a:ext uri="{28A0092B-C50C-407E-A947-70E740481C1C}">
                <a14:useLocalDpi xmlns:a14="http://schemas.microsoft.com/office/drawing/2010/main" val="0"/>
              </a:ext>
            </a:extLst>
          </a:blip>
          <a:srcRect t="105" b="4188"/>
          <a:stretch/>
        </p:blipFill>
        <p:spPr>
          <a:xfrm>
            <a:off x="2895594" y="47032"/>
            <a:ext cx="4859487" cy="6725272"/>
          </a:xfrm>
          <a:prstGeom prst="rect">
            <a:avLst/>
          </a:prstGeom>
        </p:spPr>
      </p:pic>
      <p:sp>
        <p:nvSpPr>
          <p:cNvPr id="6" name="Rectangle 5"/>
          <p:cNvSpPr/>
          <p:nvPr/>
        </p:nvSpPr>
        <p:spPr>
          <a:xfrm>
            <a:off x="6597775" y="2156027"/>
            <a:ext cx="2420031" cy="271376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now_flow_deficits.png"/>
          <p:cNvPicPr>
            <a:picLocks noChangeAspect="1"/>
          </p:cNvPicPr>
          <p:nvPr/>
        </p:nvPicPr>
        <p:blipFill rotWithShape="1">
          <a:blip r:embed="rId3">
            <a:extLst>
              <a:ext uri="{28A0092B-C50C-407E-A947-70E740481C1C}">
                <a14:useLocalDpi xmlns:a14="http://schemas.microsoft.com/office/drawing/2010/main" val="0"/>
              </a:ext>
            </a:extLst>
          </a:blip>
          <a:srcRect t="84675" r="24389" b="2732"/>
          <a:stretch/>
        </p:blipFill>
        <p:spPr>
          <a:xfrm>
            <a:off x="-2702" y="5939657"/>
            <a:ext cx="6600477" cy="846743"/>
          </a:xfrm>
          <a:prstGeom prst="rect">
            <a:avLst/>
          </a:prstGeom>
        </p:spPr>
      </p:pic>
      <p:pic>
        <p:nvPicPr>
          <p:cNvPr id="5" name="Picture 4" descr="prism_defic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31" y="2156027"/>
            <a:ext cx="2054473" cy="2713765"/>
          </a:xfrm>
          <a:prstGeom prst="rect">
            <a:avLst/>
          </a:prstGeom>
        </p:spPr>
      </p:pic>
      <p:pic>
        <p:nvPicPr>
          <p:cNvPr id="8" name="Picture 22" descr="header_graphic_usgsIdentifier_white-1"/>
          <p:cNvPicPr>
            <a:picLocks noChangeAspect="1" noChangeArrowheads="1"/>
          </p:cNvPicPr>
          <p:nvPr/>
        </p:nvPicPr>
        <p:blipFill>
          <a:blip r:embed="rId5"/>
          <a:srcRect/>
          <a:stretch>
            <a:fillRect/>
          </a:stretch>
        </p:blipFill>
        <p:spPr bwMode="auto">
          <a:xfrm>
            <a:off x="128849" y="6025686"/>
            <a:ext cx="1731711" cy="699586"/>
          </a:xfrm>
          <a:prstGeom prst="rect">
            <a:avLst/>
          </a:prstGeom>
          <a:noFill/>
          <a:ln w="9525">
            <a:noFill/>
            <a:miter lim="800000"/>
            <a:headEnd/>
            <a:tailEnd/>
          </a:ln>
        </p:spPr>
      </p:pic>
      <p:sp>
        <p:nvSpPr>
          <p:cNvPr id="14" name="TextBox 13"/>
          <p:cNvSpPr txBox="1"/>
          <p:nvPr/>
        </p:nvSpPr>
        <p:spPr>
          <a:xfrm>
            <a:off x="2171685" y="5656327"/>
            <a:ext cx="3153653" cy="276999"/>
          </a:xfrm>
          <a:prstGeom prst="rect">
            <a:avLst/>
          </a:prstGeom>
          <a:noFill/>
        </p:spPr>
        <p:txBody>
          <a:bodyPr wrap="none" rtlCol="0">
            <a:spAutoFit/>
          </a:bodyPr>
          <a:lstStyle/>
          <a:p>
            <a:r>
              <a:rPr lang="en-US" sz="1200" i="1" dirty="0"/>
              <a:t>http://</a:t>
            </a:r>
            <a:r>
              <a:rPr lang="en-US" sz="1200" i="1" dirty="0" err="1"/>
              <a:t>cdec.water.ca.gov</a:t>
            </a:r>
            <a:r>
              <a:rPr lang="en-US" sz="1200" i="1" dirty="0"/>
              <a:t>/snow/current/</a:t>
            </a:r>
            <a:r>
              <a:rPr lang="en-US" sz="1200" i="1" dirty="0" smtClean="0"/>
              <a:t>snow</a:t>
            </a:r>
            <a:r>
              <a:rPr lang="en-US" sz="1200" i="1" dirty="0"/>
              <a:t>/</a:t>
            </a:r>
          </a:p>
        </p:txBody>
      </p:sp>
      <p:sp>
        <p:nvSpPr>
          <p:cNvPr id="10" name="TextBox 9"/>
          <p:cNvSpPr txBox="1"/>
          <p:nvPr/>
        </p:nvSpPr>
        <p:spPr>
          <a:xfrm>
            <a:off x="6597775" y="2333152"/>
            <a:ext cx="2546225" cy="1231106"/>
          </a:xfrm>
          <a:prstGeom prst="rect">
            <a:avLst/>
          </a:prstGeom>
          <a:noFill/>
        </p:spPr>
        <p:txBody>
          <a:bodyPr wrap="square" rtlCol="0">
            <a:spAutoFit/>
          </a:bodyPr>
          <a:lstStyle/>
          <a:p>
            <a:r>
              <a:rPr lang="en-US" b="1" dirty="0" smtClean="0"/>
              <a:t>&lt;dSWE</a:t>
            </a:r>
            <a:r>
              <a:rPr lang="en-US" b="1" baseline="-25000" dirty="0" smtClean="0"/>
              <a:t>Apr1</a:t>
            </a:r>
            <a:r>
              <a:rPr lang="en-US" b="1" dirty="0" smtClean="0"/>
              <a:t>&gt; = -2.8 </a:t>
            </a:r>
            <a:r>
              <a:rPr lang="en-US" b="1" dirty="0" err="1" smtClean="0"/>
              <a:t>yr</a:t>
            </a:r>
            <a:endParaRPr lang="en-US" b="1" dirty="0" smtClean="0"/>
          </a:p>
          <a:p>
            <a:r>
              <a:rPr lang="en-US" sz="1400" i="1" dirty="0" smtClean="0"/>
              <a:t>[</a:t>
            </a:r>
            <a:r>
              <a:rPr lang="en-US" sz="1200" i="1" dirty="0" err="1"/>
              <a:t>Margulis</a:t>
            </a:r>
            <a:r>
              <a:rPr lang="en-US" sz="1200" i="1" dirty="0"/>
              <a:t>: </a:t>
            </a:r>
            <a:r>
              <a:rPr lang="en-US" sz="1200" i="1" dirty="0" smtClean="0"/>
              <a:t>&lt;</a:t>
            </a:r>
            <a:r>
              <a:rPr lang="en-US" sz="1200" i="1" dirty="0" err="1"/>
              <a:t>dSWE</a:t>
            </a:r>
            <a:r>
              <a:rPr lang="en-US" sz="1200" i="1" baseline="-25000" dirty="0" err="1"/>
              <a:t>peak</a:t>
            </a:r>
            <a:r>
              <a:rPr lang="en-US" sz="1200" i="1" dirty="0"/>
              <a:t>&gt; = -2.6 </a:t>
            </a:r>
            <a:r>
              <a:rPr lang="en-US" sz="1200" i="1" dirty="0" err="1" smtClean="0"/>
              <a:t>yr</a:t>
            </a:r>
            <a:r>
              <a:rPr lang="en-US" sz="1200" i="1" dirty="0" smtClean="0"/>
              <a:t>]</a:t>
            </a:r>
          </a:p>
          <a:p>
            <a:endParaRPr lang="en-US" sz="1200" b="1" i="1" dirty="0"/>
          </a:p>
          <a:p>
            <a:r>
              <a:rPr lang="en-US" b="1" dirty="0" smtClean="0"/>
              <a:t>&lt;dSWE</a:t>
            </a:r>
            <a:r>
              <a:rPr lang="en-US" b="1" baseline="-25000" dirty="0" smtClean="0"/>
              <a:t>Apr1</a:t>
            </a:r>
            <a:r>
              <a:rPr lang="en-US" b="1" dirty="0" smtClean="0"/>
              <a:t>&gt; = </a:t>
            </a:r>
            <a:r>
              <a:rPr lang="en-US" b="1" dirty="0" smtClean="0"/>
              <a:t>-</a:t>
            </a:r>
            <a:r>
              <a:rPr lang="en-US" b="1" dirty="0" smtClean="0"/>
              <a:t>50</a:t>
            </a:r>
            <a:r>
              <a:rPr lang="en-US" b="1" dirty="0" smtClean="0"/>
              <a:t> </a:t>
            </a:r>
            <a:r>
              <a:rPr lang="en-US" b="1" dirty="0" smtClean="0"/>
              <a:t>MAF</a:t>
            </a:r>
          </a:p>
          <a:p>
            <a:r>
              <a:rPr lang="en-US" sz="1200" i="1" dirty="0" smtClean="0"/>
              <a:t>[</a:t>
            </a:r>
            <a:r>
              <a:rPr lang="en-US" sz="1200" i="1" dirty="0" err="1" smtClean="0"/>
              <a:t>Margulis</a:t>
            </a:r>
            <a:r>
              <a:rPr lang="en-US" sz="1200" i="1" dirty="0" smtClean="0"/>
              <a:t>: &lt;</a:t>
            </a:r>
            <a:r>
              <a:rPr lang="en-US" sz="1200" i="1" dirty="0" err="1" smtClean="0"/>
              <a:t>dSWE</a:t>
            </a:r>
            <a:r>
              <a:rPr lang="en-US" sz="1200" i="1" baseline="-25000" dirty="0" err="1" smtClean="0"/>
              <a:t>peak</a:t>
            </a:r>
            <a:r>
              <a:rPr lang="en-US" sz="1200" i="1" dirty="0" smtClean="0"/>
              <a:t>&gt; = -</a:t>
            </a:r>
            <a:r>
              <a:rPr lang="en-US" sz="1200" i="1" dirty="0" smtClean="0"/>
              <a:t>46 </a:t>
            </a:r>
            <a:r>
              <a:rPr lang="en-US" sz="1200" i="1" dirty="0" smtClean="0"/>
              <a:t>MAF]</a:t>
            </a:r>
            <a:endParaRPr lang="en-US" sz="1200" i="1" baseline="30000" dirty="0"/>
          </a:p>
        </p:txBody>
      </p:sp>
      <p:sp>
        <p:nvSpPr>
          <p:cNvPr id="11" name="TextBox 10"/>
          <p:cNvSpPr txBox="1"/>
          <p:nvPr/>
        </p:nvSpPr>
        <p:spPr>
          <a:xfrm>
            <a:off x="6439944" y="4042573"/>
            <a:ext cx="2577862" cy="646331"/>
          </a:xfrm>
          <a:prstGeom prst="rect">
            <a:avLst/>
          </a:prstGeom>
          <a:noFill/>
        </p:spPr>
        <p:txBody>
          <a:bodyPr wrap="none" rtlCol="0">
            <a:spAutoFit/>
          </a:bodyPr>
          <a:lstStyle/>
          <a:p>
            <a:r>
              <a:rPr lang="en-US" b="1" dirty="0"/>
              <a:t>&lt;</a:t>
            </a:r>
            <a:r>
              <a:rPr lang="en-US" b="1" dirty="0" err="1"/>
              <a:t>dPrecip</a:t>
            </a:r>
            <a:r>
              <a:rPr lang="en-US" b="1" dirty="0" smtClean="0"/>
              <a:t>&gt;</a:t>
            </a:r>
            <a:r>
              <a:rPr lang="en-US" b="1" baseline="-25000" dirty="0" smtClean="0"/>
              <a:t>Delta</a:t>
            </a:r>
            <a:r>
              <a:rPr lang="en-US" b="1" dirty="0" smtClean="0"/>
              <a:t> </a:t>
            </a:r>
            <a:r>
              <a:rPr lang="en-US" b="1" dirty="0"/>
              <a:t>= </a:t>
            </a:r>
            <a:r>
              <a:rPr lang="en-US" b="1" dirty="0" smtClean="0"/>
              <a:t>-1.3 </a:t>
            </a:r>
            <a:r>
              <a:rPr lang="en-US" b="1" dirty="0" err="1" smtClean="0"/>
              <a:t>yr</a:t>
            </a:r>
            <a:endParaRPr lang="en-US" b="1" dirty="0" smtClean="0"/>
          </a:p>
          <a:p>
            <a:r>
              <a:rPr lang="en-US" b="1" dirty="0"/>
              <a:t> </a:t>
            </a:r>
            <a:r>
              <a:rPr lang="en-US" b="1" dirty="0" smtClean="0"/>
              <a:t>                        = -</a:t>
            </a:r>
            <a:r>
              <a:rPr lang="en-US" b="1" dirty="0" smtClean="0"/>
              <a:t>309 </a:t>
            </a:r>
            <a:r>
              <a:rPr lang="en-US" b="1" dirty="0" smtClean="0"/>
              <a:t>MAF</a:t>
            </a:r>
            <a:endParaRPr lang="en-US" b="1" dirty="0"/>
          </a:p>
        </p:txBody>
      </p:sp>
      <p:sp>
        <p:nvSpPr>
          <p:cNvPr id="15" name="TextBox 14"/>
          <p:cNvSpPr txBox="1"/>
          <p:nvPr/>
        </p:nvSpPr>
        <p:spPr>
          <a:xfrm>
            <a:off x="291712" y="376264"/>
            <a:ext cx="1954381" cy="523220"/>
          </a:xfrm>
          <a:prstGeom prst="rect">
            <a:avLst/>
          </a:prstGeom>
          <a:noFill/>
        </p:spPr>
        <p:txBody>
          <a:bodyPr wrap="none" rtlCol="0">
            <a:spAutoFit/>
          </a:bodyPr>
          <a:lstStyle/>
          <a:p>
            <a:r>
              <a:rPr lang="en-US" sz="2800" b="1" dirty="0" smtClean="0">
                <a:solidFill>
                  <a:schemeClr val="bg1"/>
                </a:solidFill>
              </a:rPr>
              <a:t>SNOWPACK</a:t>
            </a:r>
            <a:endParaRPr lang="en-US" sz="2800" b="1" dirty="0">
              <a:solidFill>
                <a:schemeClr val="bg1"/>
              </a:solidFill>
            </a:endParaRPr>
          </a:p>
        </p:txBody>
      </p:sp>
    </p:spTree>
    <p:extLst>
      <p:ext uri="{BB962C8B-B14F-4D97-AF65-F5344CB8AC3E}">
        <p14:creationId xmlns:p14="http://schemas.microsoft.com/office/powerpoint/2010/main" val="9613244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pic>
        <p:nvPicPr>
          <p:cNvPr id="11" name="Picture 10" descr="eto_surpluses_sof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428" y="129455"/>
            <a:ext cx="4681728" cy="6689126"/>
          </a:xfrm>
          <a:prstGeom prst="rect">
            <a:avLst/>
          </a:prstGeom>
        </p:spPr>
      </p:pic>
      <p:sp>
        <p:nvSpPr>
          <p:cNvPr id="8" name="Rectangle 7"/>
          <p:cNvSpPr/>
          <p:nvPr/>
        </p:nvSpPr>
        <p:spPr>
          <a:xfrm>
            <a:off x="291712" y="2107760"/>
            <a:ext cx="3909741" cy="37053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1083" y="4424964"/>
            <a:ext cx="3531736" cy="1200328"/>
          </a:xfrm>
          <a:prstGeom prst="rect">
            <a:avLst/>
          </a:prstGeom>
          <a:noFill/>
        </p:spPr>
        <p:txBody>
          <a:bodyPr wrap="none" rtlCol="0">
            <a:spAutoFit/>
          </a:bodyPr>
          <a:lstStyle/>
          <a:p>
            <a:r>
              <a:rPr lang="en-US" sz="2400" b="1" dirty="0" smtClean="0"/>
              <a:t>&lt;</a:t>
            </a:r>
            <a:r>
              <a:rPr lang="en-US" sz="2400" b="1" dirty="0" err="1" smtClean="0"/>
              <a:t>dPrecip</a:t>
            </a:r>
            <a:r>
              <a:rPr lang="en-US" sz="2400" b="1" dirty="0" smtClean="0"/>
              <a:t>&gt;</a:t>
            </a:r>
            <a:r>
              <a:rPr lang="en-US" sz="2400" b="1" baseline="-25000" dirty="0" smtClean="0"/>
              <a:t>Delta </a:t>
            </a:r>
            <a:r>
              <a:rPr lang="en-US" sz="2400" b="1" dirty="0" smtClean="0"/>
              <a:t>= -</a:t>
            </a:r>
            <a:r>
              <a:rPr lang="en-US" sz="2400" b="1" dirty="0" smtClean="0"/>
              <a:t>309 </a:t>
            </a:r>
            <a:r>
              <a:rPr lang="en-US" sz="2400" b="1" dirty="0" smtClean="0"/>
              <a:t>MAF</a:t>
            </a:r>
          </a:p>
          <a:p>
            <a:endParaRPr lang="en-US" sz="2400" b="1" dirty="0"/>
          </a:p>
          <a:p>
            <a:r>
              <a:rPr lang="en-US" sz="2400" b="1" dirty="0" smtClean="0"/>
              <a:t>&lt;</a:t>
            </a:r>
            <a:r>
              <a:rPr lang="en-US" sz="2400" b="1" dirty="0" err="1" smtClean="0"/>
              <a:t>dETo</a:t>
            </a:r>
            <a:r>
              <a:rPr lang="en-US" sz="2400" b="1" dirty="0" smtClean="0"/>
              <a:t>&gt;</a:t>
            </a:r>
            <a:r>
              <a:rPr lang="en-US" sz="2400" b="1" baseline="-25000" dirty="0" smtClean="0"/>
              <a:t>Delta        </a:t>
            </a:r>
            <a:r>
              <a:rPr lang="en-US" sz="2400" b="1" dirty="0" smtClean="0"/>
              <a:t>= +</a:t>
            </a:r>
            <a:r>
              <a:rPr lang="en-US" sz="2400" b="1" dirty="0" smtClean="0"/>
              <a:t>167 </a:t>
            </a:r>
            <a:r>
              <a:rPr lang="en-US" sz="2400" b="1" dirty="0" smtClean="0"/>
              <a:t>MAF</a:t>
            </a:r>
            <a:endParaRPr lang="en-US" sz="2400" b="1" dirty="0"/>
          </a:p>
        </p:txBody>
      </p:sp>
      <p:sp>
        <p:nvSpPr>
          <p:cNvPr id="6" name="TextBox 5"/>
          <p:cNvSpPr txBox="1"/>
          <p:nvPr/>
        </p:nvSpPr>
        <p:spPr>
          <a:xfrm>
            <a:off x="4892090" y="4895998"/>
            <a:ext cx="2518049" cy="923330"/>
          </a:xfrm>
          <a:prstGeom prst="rect">
            <a:avLst/>
          </a:prstGeom>
          <a:noFill/>
        </p:spPr>
        <p:txBody>
          <a:bodyPr wrap="square" rtlCol="0">
            <a:spAutoFit/>
          </a:bodyPr>
          <a:lstStyle/>
          <a:p>
            <a:r>
              <a:rPr lang="en-US" i="1" dirty="0" smtClean="0">
                <a:effectLst>
                  <a:glow rad="101600">
                    <a:schemeClr val="bg1">
                      <a:alpha val="75000"/>
                    </a:schemeClr>
                  </a:glow>
                </a:effectLst>
              </a:rPr>
              <a:t>Data from (&amp; in </a:t>
            </a:r>
            <a:r>
              <a:rPr lang="en-US" i="1" dirty="0" err="1" smtClean="0">
                <a:effectLst>
                  <a:glow rad="101600">
                    <a:schemeClr val="bg1">
                      <a:alpha val="75000"/>
                    </a:schemeClr>
                  </a:glow>
                </a:effectLst>
              </a:rPr>
              <a:t>collab</a:t>
            </a:r>
            <a:r>
              <a:rPr lang="en-US" i="1" dirty="0" smtClean="0">
                <a:effectLst>
                  <a:glow rad="101600">
                    <a:schemeClr val="bg1">
                      <a:alpha val="75000"/>
                    </a:schemeClr>
                  </a:glow>
                </a:effectLst>
              </a:rPr>
              <a:t> w/) D. </a:t>
            </a:r>
            <a:r>
              <a:rPr lang="en-US" i="1" dirty="0" err="1" smtClean="0">
                <a:effectLst>
                  <a:glow rad="101600">
                    <a:schemeClr val="bg1">
                      <a:alpha val="75000"/>
                    </a:schemeClr>
                  </a:glow>
                </a:effectLst>
              </a:rPr>
              <a:t>McEvoy</a:t>
            </a:r>
            <a:r>
              <a:rPr lang="en-US" i="1" dirty="0" smtClean="0">
                <a:effectLst>
                  <a:glow rad="101600">
                    <a:schemeClr val="bg1">
                      <a:alpha val="75000"/>
                    </a:schemeClr>
                  </a:glow>
                </a:effectLst>
              </a:rPr>
              <a:t> &amp; J. Huntington, DRI</a:t>
            </a:r>
            <a:endParaRPr lang="en-US" i="1" dirty="0">
              <a:effectLst>
                <a:glow rad="101600">
                  <a:schemeClr val="bg1">
                    <a:alpha val="75000"/>
                  </a:schemeClr>
                </a:glow>
              </a:effectLst>
            </a:endParaRPr>
          </a:p>
        </p:txBody>
      </p:sp>
      <p:sp>
        <p:nvSpPr>
          <p:cNvPr id="7" name="Isosceles Triangle 6"/>
          <p:cNvSpPr/>
          <p:nvPr/>
        </p:nvSpPr>
        <p:spPr>
          <a:xfrm flipV="1">
            <a:off x="6140185" y="5814659"/>
            <a:ext cx="258923" cy="23733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91712" y="2107760"/>
            <a:ext cx="3909741" cy="1691236"/>
            <a:chOff x="196542" y="182334"/>
            <a:chExt cx="3909741" cy="1691236"/>
          </a:xfrm>
        </p:grpSpPr>
        <p:pic>
          <p:nvPicPr>
            <p:cNvPr id="3" name="Picture 2" descr="Chapter_4_-_Determination_of_ETo.png"/>
            <p:cNvPicPr>
              <a:picLocks noChangeAspect="1"/>
            </p:cNvPicPr>
            <p:nvPr/>
          </p:nvPicPr>
          <p:blipFill rotWithShape="1">
            <a:blip r:embed="rId3">
              <a:extLst>
                <a:ext uri="{28A0092B-C50C-407E-A947-70E740481C1C}">
                  <a14:useLocalDpi xmlns:a14="http://schemas.microsoft.com/office/drawing/2010/main" val="0"/>
                </a:ext>
              </a:extLst>
            </a:blip>
            <a:srcRect r="12290"/>
            <a:stretch/>
          </p:blipFill>
          <p:spPr>
            <a:xfrm>
              <a:off x="196542" y="182334"/>
              <a:ext cx="3909741" cy="860239"/>
            </a:xfrm>
            <a:prstGeom prst="rect">
              <a:avLst/>
            </a:prstGeom>
          </p:spPr>
        </p:pic>
        <p:sp>
          <p:nvSpPr>
            <p:cNvPr id="4" name="TextBox 3"/>
            <p:cNvSpPr txBox="1"/>
            <p:nvPr/>
          </p:nvSpPr>
          <p:spPr>
            <a:xfrm>
              <a:off x="295913" y="1042573"/>
              <a:ext cx="1903085" cy="830997"/>
            </a:xfrm>
            <a:prstGeom prst="rect">
              <a:avLst/>
            </a:prstGeom>
            <a:noFill/>
          </p:spPr>
          <p:txBody>
            <a:bodyPr wrap="none" rtlCol="0">
              <a:spAutoFit/>
            </a:bodyPr>
            <a:lstStyle/>
            <a:p>
              <a:pPr marL="285750" indent="-285750">
                <a:buFont typeface="Arial"/>
                <a:buChar char="•"/>
              </a:pPr>
              <a:r>
                <a:rPr lang="en-US" sz="1600" dirty="0" smtClean="0"/>
                <a:t>Net radiation</a:t>
              </a:r>
            </a:p>
            <a:p>
              <a:pPr marL="285750" indent="-285750">
                <a:buFont typeface="Arial"/>
                <a:buChar char="•"/>
              </a:pPr>
              <a:r>
                <a:rPr lang="en-US" sz="1600" dirty="0" smtClean="0"/>
                <a:t>Ground-heat flux</a:t>
              </a:r>
            </a:p>
            <a:p>
              <a:pPr marL="285750" indent="-285750">
                <a:buFont typeface="Arial"/>
                <a:buChar char="•"/>
              </a:pPr>
              <a:r>
                <a:rPr lang="en-US" sz="1600" dirty="0" smtClean="0"/>
                <a:t>Air temperature</a:t>
              </a:r>
            </a:p>
          </p:txBody>
        </p:sp>
        <p:sp>
          <p:nvSpPr>
            <p:cNvPr id="12" name="TextBox 11"/>
            <p:cNvSpPr txBox="1"/>
            <p:nvPr/>
          </p:nvSpPr>
          <p:spPr>
            <a:xfrm>
              <a:off x="2369910" y="1074169"/>
              <a:ext cx="1736373" cy="584776"/>
            </a:xfrm>
            <a:prstGeom prst="rect">
              <a:avLst/>
            </a:prstGeom>
            <a:noFill/>
          </p:spPr>
          <p:txBody>
            <a:bodyPr wrap="none" rtlCol="0">
              <a:spAutoFit/>
            </a:bodyPr>
            <a:lstStyle/>
            <a:p>
              <a:pPr marL="285750" indent="-285750">
                <a:buFont typeface="Arial"/>
                <a:buChar char="•"/>
              </a:pPr>
              <a:r>
                <a:rPr lang="en-US" sz="1600" dirty="0" smtClean="0"/>
                <a:t>Vapor pressure</a:t>
              </a:r>
            </a:p>
            <a:p>
              <a:pPr marL="285750" indent="-285750">
                <a:buFont typeface="Arial"/>
                <a:buChar char="•"/>
              </a:pPr>
              <a:r>
                <a:rPr lang="en-US" sz="1600" dirty="0" smtClean="0"/>
                <a:t>Wind</a:t>
              </a:r>
              <a:endParaRPr lang="en-US" sz="1600" dirty="0"/>
            </a:p>
          </p:txBody>
        </p:sp>
      </p:grpSp>
      <p:sp>
        <p:nvSpPr>
          <p:cNvPr id="9" name="TextBox 8"/>
          <p:cNvSpPr txBox="1"/>
          <p:nvPr/>
        </p:nvSpPr>
        <p:spPr>
          <a:xfrm>
            <a:off x="291712" y="376264"/>
            <a:ext cx="3873226" cy="523220"/>
          </a:xfrm>
          <a:prstGeom prst="rect">
            <a:avLst/>
          </a:prstGeom>
          <a:noFill/>
        </p:spPr>
        <p:txBody>
          <a:bodyPr wrap="none" rtlCol="0">
            <a:spAutoFit/>
          </a:bodyPr>
          <a:lstStyle/>
          <a:p>
            <a:r>
              <a:rPr lang="en-US" sz="2800" b="1" dirty="0" smtClean="0">
                <a:solidFill>
                  <a:schemeClr val="bg1"/>
                </a:solidFill>
              </a:rPr>
              <a:t>EVAPORATION DEMAND</a:t>
            </a:r>
            <a:endParaRPr lang="en-US" sz="2800" b="1" dirty="0">
              <a:solidFill>
                <a:schemeClr val="bg1"/>
              </a:solidFill>
            </a:endParaRPr>
          </a:p>
        </p:txBody>
      </p:sp>
    </p:spTree>
    <p:extLst>
      <p:ext uri="{BB962C8B-B14F-4D97-AF65-F5344CB8AC3E}">
        <p14:creationId xmlns:p14="http://schemas.microsoft.com/office/powerpoint/2010/main" val="11005073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6" name="TextBox 5"/>
          <p:cNvSpPr txBox="1"/>
          <p:nvPr/>
        </p:nvSpPr>
        <p:spPr>
          <a:xfrm>
            <a:off x="552058" y="134870"/>
            <a:ext cx="8114241" cy="954107"/>
          </a:xfrm>
          <a:prstGeom prst="rect">
            <a:avLst/>
          </a:prstGeom>
          <a:noFill/>
        </p:spPr>
        <p:txBody>
          <a:bodyPr wrap="square" rtlCol="0">
            <a:spAutoFit/>
          </a:bodyPr>
          <a:lstStyle/>
          <a:p>
            <a:r>
              <a:rPr lang="en-US" sz="2800" b="1" dirty="0" smtClean="0">
                <a:solidFill>
                  <a:srgbClr val="FFFFFF"/>
                </a:solidFill>
              </a:rPr>
              <a:t>CONTRIBUTIONS </a:t>
            </a:r>
            <a:r>
              <a:rPr lang="en-US" sz="2800" b="1" dirty="0" smtClean="0">
                <a:solidFill>
                  <a:srgbClr val="FFFFFF"/>
                </a:solidFill>
              </a:rPr>
              <a:t>TO 2012-2016 DROUGHT </a:t>
            </a:r>
            <a:r>
              <a:rPr lang="en-US" sz="2800" b="1" dirty="0" smtClean="0">
                <a:solidFill>
                  <a:srgbClr val="FFFFFF"/>
                </a:solidFill>
              </a:rPr>
              <a:t>FROM </a:t>
            </a:r>
            <a:r>
              <a:rPr lang="en-US" sz="2800" b="1" dirty="0" smtClean="0">
                <a:solidFill>
                  <a:srgbClr val="FF0000"/>
                </a:solidFill>
              </a:rPr>
              <a:t>PRECIP-DEFICIT </a:t>
            </a:r>
            <a:r>
              <a:rPr lang="en-US" sz="2800" b="1" dirty="0" smtClean="0">
                <a:solidFill>
                  <a:srgbClr val="FFFFFF"/>
                </a:solidFill>
              </a:rPr>
              <a:t>&amp; </a:t>
            </a:r>
            <a:r>
              <a:rPr lang="en-US" sz="2800" b="1" dirty="0" smtClean="0">
                <a:solidFill>
                  <a:srgbClr val="80FF07"/>
                </a:solidFill>
              </a:rPr>
              <a:t>EXTRA EVAPORATIVE DEMAND</a:t>
            </a:r>
            <a:endParaRPr lang="en-US" sz="2800" b="1" dirty="0">
              <a:solidFill>
                <a:srgbClr val="80FF07"/>
              </a:solidFill>
            </a:endParaRPr>
          </a:p>
        </p:txBody>
      </p:sp>
      <p:pic>
        <p:nvPicPr>
          <p:cNvPr id="7" name="Content Placeholder 6" descr="precip_contribution16.png"/>
          <p:cNvPicPr>
            <a:picLocks noGrp="1" noChangeAspect="1"/>
          </p:cNvPicPr>
          <p:nvPr>
            <p:ph sz="quarter" idx="11"/>
          </p:nvPr>
        </p:nvPicPr>
        <p:blipFill>
          <a:blip r:embed="rId2">
            <a:extLst>
              <a:ext uri="{28A0092B-C50C-407E-A947-70E740481C1C}">
                <a14:useLocalDpi xmlns:a14="http://schemas.microsoft.com/office/drawing/2010/main" val="0"/>
              </a:ext>
            </a:extLst>
          </a:blip>
          <a:srcRect l="-19127" r="-19127"/>
          <a:stretch>
            <a:fillRect/>
          </a:stretch>
        </p:blipFill>
        <p:spPr>
          <a:xfrm>
            <a:off x="1228915" y="1191846"/>
            <a:ext cx="6575939" cy="5533874"/>
          </a:xfrm>
          <a:prstGeom prst="rect">
            <a:avLst/>
          </a:prstGeom>
        </p:spPr>
      </p:pic>
    </p:spTree>
    <p:extLst>
      <p:ext uri="{BB962C8B-B14F-4D97-AF65-F5344CB8AC3E}">
        <p14:creationId xmlns:p14="http://schemas.microsoft.com/office/powerpoint/2010/main" val="2659835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pic>
        <p:nvPicPr>
          <p:cNvPr id="6" name="Picture 5"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28917" r="15351" b="52934"/>
          <a:stretch/>
        </p:blipFill>
        <p:spPr>
          <a:xfrm>
            <a:off x="1" y="548348"/>
            <a:ext cx="5212080" cy="3460683"/>
          </a:xfrm>
          <a:prstGeom prst="rect">
            <a:avLst/>
          </a:prstGeom>
        </p:spPr>
      </p:pic>
      <p:sp>
        <p:nvSpPr>
          <p:cNvPr id="2" name="Rectangle 1"/>
          <p:cNvSpPr/>
          <p:nvPr/>
        </p:nvSpPr>
        <p:spPr>
          <a:xfrm>
            <a:off x="3036455" y="3331510"/>
            <a:ext cx="1096818" cy="66322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5"/>
          <p:cNvSpPr txBox="1">
            <a:spLocks/>
          </p:cNvSpPr>
          <p:nvPr/>
        </p:nvSpPr>
        <p:spPr>
          <a:xfrm>
            <a:off x="457200" y="1844"/>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PROJECTED CLIMATE CHANGES, CA</a:t>
            </a:r>
            <a:endParaRPr lang="en-US" sz="3200" b="1" dirty="0">
              <a:solidFill>
                <a:schemeClr val="bg1"/>
              </a:solidFill>
            </a:endParaRPr>
          </a:p>
        </p:txBody>
      </p:sp>
      <p:pic>
        <p:nvPicPr>
          <p:cNvPr id="9" name="Picture 8"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28917" t="47066" r="15351" b="4914"/>
          <a:stretch/>
        </p:blipFill>
        <p:spPr>
          <a:xfrm>
            <a:off x="3918008" y="3328456"/>
            <a:ext cx="5212080" cy="3530785"/>
          </a:xfrm>
          <a:prstGeom prst="rect">
            <a:avLst/>
          </a:prstGeom>
        </p:spPr>
      </p:pic>
      <p:pic>
        <p:nvPicPr>
          <p:cNvPr id="10" name="Picture 9"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60364" t="39753" r="15351" b="52934"/>
          <a:stretch/>
        </p:blipFill>
        <p:spPr>
          <a:xfrm>
            <a:off x="2610790" y="3410874"/>
            <a:ext cx="2372082" cy="561622"/>
          </a:xfrm>
          <a:prstGeom prst="rect">
            <a:avLst/>
          </a:prstGeom>
        </p:spPr>
      </p:pic>
      <p:sp>
        <p:nvSpPr>
          <p:cNvPr id="11" name="TextBox 10"/>
          <p:cNvSpPr txBox="1"/>
          <p:nvPr/>
        </p:nvSpPr>
        <p:spPr>
          <a:xfrm>
            <a:off x="971537" y="1300580"/>
            <a:ext cx="1308922" cy="461665"/>
          </a:xfrm>
          <a:prstGeom prst="rect">
            <a:avLst/>
          </a:prstGeom>
          <a:noFill/>
        </p:spPr>
        <p:txBody>
          <a:bodyPr wrap="none" rtlCol="0">
            <a:spAutoFit/>
          </a:bodyPr>
          <a:lstStyle/>
          <a:p>
            <a:r>
              <a:rPr lang="en-US" sz="2400" b="1" dirty="0" smtClean="0"/>
              <a:t>Cool end</a:t>
            </a:r>
            <a:endParaRPr lang="en-US" sz="2400" b="1" dirty="0"/>
          </a:p>
        </p:txBody>
      </p:sp>
      <p:sp>
        <p:nvSpPr>
          <p:cNvPr id="12" name="TextBox 11"/>
          <p:cNvSpPr txBox="1"/>
          <p:nvPr/>
        </p:nvSpPr>
        <p:spPr>
          <a:xfrm>
            <a:off x="4133273" y="3856006"/>
            <a:ext cx="1308922" cy="461665"/>
          </a:xfrm>
          <a:prstGeom prst="rect">
            <a:avLst/>
          </a:prstGeom>
          <a:noFill/>
        </p:spPr>
        <p:txBody>
          <a:bodyPr wrap="none" rtlCol="0">
            <a:spAutoFit/>
          </a:bodyPr>
          <a:lstStyle/>
          <a:p>
            <a:r>
              <a:rPr lang="en-US" sz="2400" b="1" dirty="0" smtClean="0">
                <a:solidFill>
                  <a:srgbClr val="FFFFFF"/>
                </a:solidFill>
              </a:rPr>
              <a:t>Cool end</a:t>
            </a:r>
            <a:endParaRPr lang="en-US" sz="2400" b="1" dirty="0">
              <a:solidFill>
                <a:srgbClr val="FFFFFF"/>
              </a:solidFill>
            </a:endParaRPr>
          </a:p>
        </p:txBody>
      </p:sp>
      <p:sp>
        <p:nvSpPr>
          <p:cNvPr id="13" name="TextBox 12"/>
          <p:cNvSpPr txBox="1"/>
          <p:nvPr/>
        </p:nvSpPr>
        <p:spPr>
          <a:xfrm>
            <a:off x="3585295" y="1300580"/>
            <a:ext cx="1530136" cy="461665"/>
          </a:xfrm>
          <a:prstGeom prst="rect">
            <a:avLst/>
          </a:prstGeom>
          <a:noFill/>
        </p:spPr>
        <p:txBody>
          <a:bodyPr wrap="none" rtlCol="0">
            <a:spAutoFit/>
          </a:bodyPr>
          <a:lstStyle/>
          <a:p>
            <a:r>
              <a:rPr lang="en-US" sz="2400" b="1" dirty="0" smtClean="0"/>
              <a:t>Warm end</a:t>
            </a:r>
            <a:endParaRPr lang="en-US" sz="2400" b="1" dirty="0"/>
          </a:p>
        </p:txBody>
      </p:sp>
      <p:sp>
        <p:nvSpPr>
          <p:cNvPr id="14" name="TextBox 13"/>
          <p:cNvSpPr txBox="1"/>
          <p:nvPr/>
        </p:nvSpPr>
        <p:spPr>
          <a:xfrm>
            <a:off x="7078123" y="3821624"/>
            <a:ext cx="1525327" cy="461665"/>
          </a:xfrm>
          <a:prstGeom prst="rect">
            <a:avLst/>
          </a:prstGeom>
          <a:noFill/>
        </p:spPr>
        <p:txBody>
          <a:bodyPr wrap="none" rtlCol="0">
            <a:spAutoFit/>
          </a:bodyPr>
          <a:lstStyle/>
          <a:p>
            <a:r>
              <a:rPr lang="en-US" sz="2400" b="1" dirty="0" smtClean="0">
                <a:solidFill>
                  <a:srgbClr val="FFFFFF"/>
                </a:solidFill>
              </a:rPr>
              <a:t>Warm End</a:t>
            </a:r>
            <a:endParaRPr lang="en-US" sz="2400" b="1" dirty="0">
              <a:solidFill>
                <a:srgbClr val="FFFFFF"/>
              </a:solidFill>
            </a:endParaRPr>
          </a:p>
        </p:txBody>
      </p:sp>
      <p:sp>
        <p:nvSpPr>
          <p:cNvPr id="17" name="TextBox 16"/>
          <p:cNvSpPr txBox="1"/>
          <p:nvPr/>
        </p:nvSpPr>
        <p:spPr>
          <a:xfrm>
            <a:off x="5822207" y="4317671"/>
            <a:ext cx="1418289" cy="369332"/>
          </a:xfrm>
          <a:prstGeom prst="rect">
            <a:avLst/>
          </a:prstGeom>
          <a:solidFill>
            <a:schemeClr val="bg1"/>
          </a:solidFill>
        </p:spPr>
        <p:txBody>
          <a:bodyPr wrap="none" rtlCol="0">
            <a:spAutoFit/>
          </a:bodyPr>
          <a:lstStyle/>
          <a:p>
            <a:r>
              <a:rPr lang="en-US" b="1" dirty="0" smtClean="0"/>
              <a:t>Precipitation</a:t>
            </a:r>
            <a:endParaRPr lang="en-US" b="1" dirty="0"/>
          </a:p>
        </p:txBody>
      </p:sp>
      <p:sp>
        <p:nvSpPr>
          <p:cNvPr id="18" name="TextBox 17"/>
          <p:cNvSpPr txBox="1"/>
          <p:nvPr/>
        </p:nvSpPr>
        <p:spPr>
          <a:xfrm>
            <a:off x="1951507" y="1762245"/>
            <a:ext cx="1441420" cy="369332"/>
          </a:xfrm>
          <a:prstGeom prst="rect">
            <a:avLst/>
          </a:prstGeom>
          <a:solidFill>
            <a:srgbClr val="FFFFFF"/>
          </a:solidFill>
        </p:spPr>
        <p:txBody>
          <a:bodyPr wrap="none" rtlCol="0">
            <a:spAutoFit/>
          </a:bodyPr>
          <a:lstStyle/>
          <a:p>
            <a:r>
              <a:rPr lang="en-US" b="1" dirty="0" smtClean="0"/>
              <a:t>Temperature</a:t>
            </a:r>
            <a:endParaRPr lang="en-US" b="1" dirty="0"/>
          </a:p>
        </p:txBody>
      </p:sp>
      <p:sp>
        <p:nvSpPr>
          <p:cNvPr id="5" name="TextBox 4"/>
          <p:cNvSpPr txBox="1"/>
          <p:nvPr/>
        </p:nvSpPr>
        <p:spPr>
          <a:xfrm>
            <a:off x="5554069" y="1162080"/>
            <a:ext cx="2396960" cy="1200329"/>
          </a:xfrm>
          <a:prstGeom prst="rect">
            <a:avLst/>
          </a:prstGeom>
          <a:solidFill>
            <a:srgbClr val="FFFFFF"/>
          </a:solidFill>
        </p:spPr>
        <p:txBody>
          <a:bodyPr wrap="none" rtlCol="0">
            <a:spAutoFit/>
          </a:bodyPr>
          <a:lstStyle/>
          <a:p>
            <a:pPr algn="ctr"/>
            <a:r>
              <a:rPr lang="en-US" dirty="0" smtClean="0"/>
              <a:t>Bakersfield </a:t>
            </a:r>
          </a:p>
          <a:p>
            <a:pPr algn="ctr"/>
            <a:r>
              <a:rPr lang="en-US" dirty="0"/>
              <a:t>c</a:t>
            </a:r>
            <a:r>
              <a:rPr lang="en-US" dirty="0" smtClean="0"/>
              <a:t>hange in temperature: </a:t>
            </a:r>
          </a:p>
          <a:p>
            <a:pPr algn="ctr"/>
            <a:r>
              <a:rPr lang="en-US" dirty="0" smtClean="0"/>
              <a:t>+5F to +8F </a:t>
            </a:r>
          </a:p>
          <a:p>
            <a:pPr algn="ctr"/>
            <a:r>
              <a:rPr lang="en-US" dirty="0" smtClean="0"/>
              <a:t>By end of century</a:t>
            </a:r>
            <a:endParaRPr lang="en-US" dirty="0"/>
          </a:p>
        </p:txBody>
      </p:sp>
      <p:sp>
        <p:nvSpPr>
          <p:cNvPr id="20" name="TextBox 19"/>
          <p:cNvSpPr txBox="1"/>
          <p:nvPr/>
        </p:nvSpPr>
        <p:spPr>
          <a:xfrm>
            <a:off x="640427" y="4687003"/>
            <a:ext cx="2401920" cy="1200329"/>
          </a:xfrm>
          <a:prstGeom prst="rect">
            <a:avLst/>
          </a:prstGeom>
          <a:solidFill>
            <a:srgbClr val="FFFFFF"/>
          </a:solidFill>
        </p:spPr>
        <p:txBody>
          <a:bodyPr wrap="none" rtlCol="0">
            <a:spAutoFit/>
          </a:bodyPr>
          <a:lstStyle/>
          <a:p>
            <a:pPr algn="ctr"/>
            <a:r>
              <a:rPr lang="en-US" dirty="0" smtClean="0"/>
              <a:t>Bakersfield </a:t>
            </a:r>
          </a:p>
          <a:p>
            <a:pPr algn="ctr"/>
            <a:r>
              <a:rPr lang="en-US" dirty="0"/>
              <a:t>c</a:t>
            </a:r>
            <a:r>
              <a:rPr lang="en-US" dirty="0" smtClean="0"/>
              <a:t>hange in precipitation: </a:t>
            </a:r>
          </a:p>
          <a:p>
            <a:pPr algn="ctr"/>
            <a:r>
              <a:rPr lang="en-US" dirty="0" smtClean="0"/>
              <a:t>-5% to -10% </a:t>
            </a:r>
          </a:p>
          <a:p>
            <a:pPr algn="ctr"/>
            <a:r>
              <a:rPr lang="en-US" dirty="0" smtClean="0"/>
              <a:t>By end of century</a:t>
            </a:r>
            <a:endParaRPr lang="en-US" dirty="0"/>
          </a:p>
        </p:txBody>
      </p:sp>
    </p:spTree>
    <p:extLst>
      <p:ext uri="{BB962C8B-B14F-4D97-AF65-F5344CB8AC3E}">
        <p14:creationId xmlns:p14="http://schemas.microsoft.com/office/powerpoint/2010/main" val="41275957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pic>
        <p:nvPicPr>
          <p:cNvPr id="6" name="Picture 5"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28917" r="15351" b="52934"/>
          <a:stretch/>
        </p:blipFill>
        <p:spPr>
          <a:xfrm>
            <a:off x="1" y="548348"/>
            <a:ext cx="5212080" cy="3460683"/>
          </a:xfrm>
          <a:prstGeom prst="rect">
            <a:avLst/>
          </a:prstGeom>
        </p:spPr>
      </p:pic>
      <p:sp>
        <p:nvSpPr>
          <p:cNvPr id="2" name="Rectangle 1"/>
          <p:cNvSpPr/>
          <p:nvPr/>
        </p:nvSpPr>
        <p:spPr>
          <a:xfrm>
            <a:off x="3036455" y="3331510"/>
            <a:ext cx="1096818" cy="66322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5"/>
          <p:cNvSpPr txBox="1">
            <a:spLocks/>
          </p:cNvSpPr>
          <p:nvPr/>
        </p:nvSpPr>
        <p:spPr>
          <a:xfrm>
            <a:off x="457200" y="1844"/>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PROJECTED CLIMATE CHANGES, CA</a:t>
            </a:r>
            <a:endParaRPr lang="en-US" sz="3200" b="1" dirty="0">
              <a:solidFill>
                <a:schemeClr val="bg1"/>
              </a:solidFill>
            </a:endParaRPr>
          </a:p>
        </p:txBody>
      </p:sp>
      <p:pic>
        <p:nvPicPr>
          <p:cNvPr id="9" name="Picture 8"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28917" t="47066" r="15351" b="4914"/>
          <a:stretch/>
        </p:blipFill>
        <p:spPr>
          <a:xfrm>
            <a:off x="3918008" y="3328456"/>
            <a:ext cx="5212080" cy="3530785"/>
          </a:xfrm>
          <a:prstGeom prst="rect">
            <a:avLst/>
          </a:prstGeom>
        </p:spPr>
      </p:pic>
      <p:pic>
        <p:nvPicPr>
          <p:cNvPr id="10" name="Picture 9" descr="cmip5_climate_zoomed.png"/>
          <p:cNvPicPr>
            <a:picLocks noChangeAspect="1"/>
          </p:cNvPicPr>
          <p:nvPr/>
        </p:nvPicPr>
        <p:blipFill rotWithShape="1">
          <a:blip r:embed="rId2">
            <a:extLst>
              <a:ext uri="{28A0092B-C50C-407E-A947-70E740481C1C}">
                <a14:useLocalDpi xmlns:a14="http://schemas.microsoft.com/office/drawing/2010/main" val="0"/>
              </a:ext>
            </a:extLst>
          </a:blip>
          <a:srcRect l="60364" t="39753" r="15351" b="52934"/>
          <a:stretch/>
        </p:blipFill>
        <p:spPr>
          <a:xfrm>
            <a:off x="2610790" y="3410874"/>
            <a:ext cx="2372082" cy="561622"/>
          </a:xfrm>
          <a:prstGeom prst="rect">
            <a:avLst/>
          </a:prstGeom>
        </p:spPr>
      </p:pic>
      <p:sp>
        <p:nvSpPr>
          <p:cNvPr id="11" name="TextBox 10"/>
          <p:cNvSpPr txBox="1"/>
          <p:nvPr/>
        </p:nvSpPr>
        <p:spPr>
          <a:xfrm>
            <a:off x="971537" y="1300580"/>
            <a:ext cx="1308922" cy="461665"/>
          </a:xfrm>
          <a:prstGeom prst="rect">
            <a:avLst/>
          </a:prstGeom>
          <a:noFill/>
        </p:spPr>
        <p:txBody>
          <a:bodyPr wrap="none" rtlCol="0">
            <a:spAutoFit/>
          </a:bodyPr>
          <a:lstStyle/>
          <a:p>
            <a:r>
              <a:rPr lang="en-US" sz="2400" b="1" dirty="0" smtClean="0"/>
              <a:t>Cool end</a:t>
            </a:r>
            <a:endParaRPr lang="en-US" sz="2400" b="1" dirty="0"/>
          </a:p>
        </p:txBody>
      </p:sp>
      <p:sp>
        <p:nvSpPr>
          <p:cNvPr id="12" name="TextBox 11"/>
          <p:cNvSpPr txBox="1"/>
          <p:nvPr/>
        </p:nvSpPr>
        <p:spPr>
          <a:xfrm>
            <a:off x="4133273" y="3856006"/>
            <a:ext cx="1308922" cy="461665"/>
          </a:xfrm>
          <a:prstGeom prst="rect">
            <a:avLst/>
          </a:prstGeom>
          <a:noFill/>
        </p:spPr>
        <p:txBody>
          <a:bodyPr wrap="none" rtlCol="0">
            <a:spAutoFit/>
          </a:bodyPr>
          <a:lstStyle/>
          <a:p>
            <a:r>
              <a:rPr lang="en-US" sz="2400" b="1" dirty="0" smtClean="0">
                <a:solidFill>
                  <a:srgbClr val="FFFFFF"/>
                </a:solidFill>
              </a:rPr>
              <a:t>Cool end</a:t>
            </a:r>
            <a:endParaRPr lang="en-US" sz="2400" b="1" dirty="0">
              <a:solidFill>
                <a:srgbClr val="FFFFFF"/>
              </a:solidFill>
            </a:endParaRPr>
          </a:p>
        </p:txBody>
      </p:sp>
      <p:sp>
        <p:nvSpPr>
          <p:cNvPr id="13" name="TextBox 12"/>
          <p:cNvSpPr txBox="1"/>
          <p:nvPr/>
        </p:nvSpPr>
        <p:spPr>
          <a:xfrm>
            <a:off x="3585295" y="1300580"/>
            <a:ext cx="1530136" cy="461665"/>
          </a:xfrm>
          <a:prstGeom prst="rect">
            <a:avLst/>
          </a:prstGeom>
          <a:noFill/>
        </p:spPr>
        <p:txBody>
          <a:bodyPr wrap="none" rtlCol="0">
            <a:spAutoFit/>
          </a:bodyPr>
          <a:lstStyle/>
          <a:p>
            <a:r>
              <a:rPr lang="en-US" sz="2400" b="1" dirty="0" smtClean="0"/>
              <a:t>Warm end</a:t>
            </a:r>
            <a:endParaRPr lang="en-US" sz="2400" b="1" dirty="0"/>
          </a:p>
        </p:txBody>
      </p:sp>
      <p:sp>
        <p:nvSpPr>
          <p:cNvPr id="14" name="TextBox 13"/>
          <p:cNvSpPr txBox="1"/>
          <p:nvPr/>
        </p:nvSpPr>
        <p:spPr>
          <a:xfrm>
            <a:off x="7078123" y="3821624"/>
            <a:ext cx="1525327" cy="461665"/>
          </a:xfrm>
          <a:prstGeom prst="rect">
            <a:avLst/>
          </a:prstGeom>
          <a:noFill/>
        </p:spPr>
        <p:txBody>
          <a:bodyPr wrap="none" rtlCol="0">
            <a:spAutoFit/>
          </a:bodyPr>
          <a:lstStyle/>
          <a:p>
            <a:r>
              <a:rPr lang="en-US" sz="2400" b="1" dirty="0" smtClean="0">
                <a:solidFill>
                  <a:srgbClr val="FFFFFF"/>
                </a:solidFill>
              </a:rPr>
              <a:t>Warm End</a:t>
            </a:r>
            <a:endParaRPr lang="en-US" sz="2400" b="1" dirty="0">
              <a:solidFill>
                <a:srgbClr val="FFFFFF"/>
              </a:solidFill>
            </a:endParaRPr>
          </a:p>
        </p:txBody>
      </p:sp>
      <p:pic>
        <p:nvPicPr>
          <p:cNvPr id="8" name="Picture 7" descr="ColoradoR_projections copy.png"/>
          <p:cNvPicPr>
            <a:picLocks noChangeAspect="1"/>
          </p:cNvPicPr>
          <p:nvPr/>
        </p:nvPicPr>
        <p:blipFill rotWithShape="1">
          <a:blip r:embed="rId3">
            <a:extLst>
              <a:ext uri="{28A0092B-C50C-407E-A947-70E740481C1C}">
                <a14:useLocalDpi xmlns:a14="http://schemas.microsoft.com/office/drawing/2010/main" val="0"/>
              </a:ext>
            </a:extLst>
          </a:blip>
          <a:srcRect t="4286" b="64681"/>
          <a:stretch/>
        </p:blipFill>
        <p:spPr>
          <a:xfrm>
            <a:off x="5068395" y="951012"/>
            <a:ext cx="4028569" cy="1926596"/>
          </a:xfrm>
          <a:prstGeom prst="rect">
            <a:avLst/>
          </a:prstGeom>
        </p:spPr>
      </p:pic>
      <p:pic>
        <p:nvPicPr>
          <p:cNvPr id="15" name="Picture 14" descr="ColoradoR_projections copy.png"/>
          <p:cNvPicPr>
            <a:picLocks noChangeAspect="1"/>
          </p:cNvPicPr>
          <p:nvPr/>
        </p:nvPicPr>
        <p:blipFill rotWithShape="1">
          <a:blip r:embed="rId3">
            <a:extLst>
              <a:ext uri="{28A0092B-C50C-407E-A947-70E740481C1C}">
                <a14:useLocalDpi xmlns:a14="http://schemas.microsoft.com/office/drawing/2010/main" val="0"/>
              </a:ext>
            </a:extLst>
          </a:blip>
          <a:srcRect t="41162" b="27805"/>
          <a:stretch/>
        </p:blipFill>
        <p:spPr>
          <a:xfrm>
            <a:off x="0" y="4317671"/>
            <a:ext cx="4028569" cy="1926596"/>
          </a:xfrm>
          <a:prstGeom prst="rect">
            <a:avLst/>
          </a:prstGeom>
        </p:spPr>
      </p:pic>
      <p:sp>
        <p:nvSpPr>
          <p:cNvPr id="16" name="TextBox 15"/>
          <p:cNvSpPr txBox="1"/>
          <p:nvPr/>
        </p:nvSpPr>
        <p:spPr>
          <a:xfrm>
            <a:off x="799603" y="4444619"/>
            <a:ext cx="1385265" cy="369332"/>
          </a:xfrm>
          <a:prstGeom prst="rect">
            <a:avLst/>
          </a:prstGeom>
          <a:noFill/>
        </p:spPr>
        <p:txBody>
          <a:bodyPr wrap="none" rtlCol="0">
            <a:spAutoFit/>
          </a:bodyPr>
          <a:lstStyle/>
          <a:p>
            <a:r>
              <a:rPr lang="en-US" dirty="0" smtClean="0"/>
              <a:t>Precipitation</a:t>
            </a:r>
            <a:endParaRPr lang="en-US" dirty="0"/>
          </a:p>
        </p:txBody>
      </p:sp>
      <p:sp>
        <p:nvSpPr>
          <p:cNvPr id="17" name="TextBox 16"/>
          <p:cNvSpPr txBox="1"/>
          <p:nvPr/>
        </p:nvSpPr>
        <p:spPr>
          <a:xfrm>
            <a:off x="5822207" y="4317671"/>
            <a:ext cx="1418289" cy="369332"/>
          </a:xfrm>
          <a:prstGeom prst="rect">
            <a:avLst/>
          </a:prstGeom>
          <a:solidFill>
            <a:schemeClr val="bg1"/>
          </a:solidFill>
        </p:spPr>
        <p:txBody>
          <a:bodyPr wrap="none" rtlCol="0">
            <a:spAutoFit/>
          </a:bodyPr>
          <a:lstStyle/>
          <a:p>
            <a:r>
              <a:rPr lang="en-US" b="1" dirty="0" smtClean="0"/>
              <a:t>Precipitation</a:t>
            </a:r>
            <a:endParaRPr lang="en-US" b="1" dirty="0"/>
          </a:p>
        </p:txBody>
      </p:sp>
      <p:sp>
        <p:nvSpPr>
          <p:cNvPr id="18" name="TextBox 17"/>
          <p:cNvSpPr txBox="1"/>
          <p:nvPr/>
        </p:nvSpPr>
        <p:spPr>
          <a:xfrm>
            <a:off x="1951507" y="1762245"/>
            <a:ext cx="1441420" cy="369332"/>
          </a:xfrm>
          <a:prstGeom prst="rect">
            <a:avLst/>
          </a:prstGeom>
          <a:solidFill>
            <a:srgbClr val="FFFFFF"/>
          </a:solidFill>
        </p:spPr>
        <p:txBody>
          <a:bodyPr wrap="none" rtlCol="0">
            <a:spAutoFit/>
          </a:bodyPr>
          <a:lstStyle/>
          <a:p>
            <a:r>
              <a:rPr lang="en-US" b="1" dirty="0" smtClean="0"/>
              <a:t>Temperature</a:t>
            </a:r>
            <a:endParaRPr lang="en-US" b="1" dirty="0"/>
          </a:p>
        </p:txBody>
      </p:sp>
      <p:sp>
        <p:nvSpPr>
          <p:cNvPr id="19" name="TextBox 18"/>
          <p:cNvSpPr txBox="1"/>
          <p:nvPr/>
        </p:nvSpPr>
        <p:spPr>
          <a:xfrm>
            <a:off x="5925544" y="1236081"/>
            <a:ext cx="1417500" cy="369332"/>
          </a:xfrm>
          <a:prstGeom prst="rect">
            <a:avLst/>
          </a:prstGeom>
          <a:solidFill>
            <a:srgbClr val="FFFFFF"/>
          </a:solidFill>
        </p:spPr>
        <p:txBody>
          <a:bodyPr wrap="none" rtlCol="0">
            <a:spAutoFit/>
          </a:bodyPr>
          <a:lstStyle/>
          <a:p>
            <a:r>
              <a:rPr lang="en-US" dirty="0" smtClean="0"/>
              <a:t>Temperature</a:t>
            </a:r>
            <a:endParaRPr lang="en-US" dirty="0"/>
          </a:p>
        </p:txBody>
      </p:sp>
    </p:spTree>
    <p:extLst>
      <p:ext uri="{BB962C8B-B14F-4D97-AF65-F5344CB8AC3E}">
        <p14:creationId xmlns:p14="http://schemas.microsoft.com/office/powerpoint/2010/main" val="62967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12" name="Title 5"/>
          <p:cNvSpPr txBox="1">
            <a:spLocks/>
          </p:cNvSpPr>
          <p:nvPr/>
        </p:nvSpPr>
        <p:spPr>
          <a:xfrm>
            <a:off x="457200" y="98054"/>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PROJECTED SNOWPACK CHANGES</a:t>
            </a:r>
            <a:endParaRPr lang="en-US" sz="3200" b="1" dirty="0">
              <a:solidFill>
                <a:schemeClr val="bg1"/>
              </a:solidFill>
            </a:endParaRPr>
          </a:p>
        </p:txBody>
      </p:sp>
      <p:sp>
        <p:nvSpPr>
          <p:cNvPr id="16" name="TextBox 15"/>
          <p:cNvSpPr txBox="1"/>
          <p:nvPr/>
        </p:nvSpPr>
        <p:spPr>
          <a:xfrm>
            <a:off x="2106652" y="6477396"/>
            <a:ext cx="5462040" cy="307777"/>
          </a:xfrm>
          <a:prstGeom prst="rect">
            <a:avLst/>
          </a:prstGeom>
          <a:noFill/>
        </p:spPr>
        <p:txBody>
          <a:bodyPr wrap="square" rtlCol="0">
            <a:spAutoFit/>
          </a:bodyPr>
          <a:lstStyle/>
          <a:p>
            <a:r>
              <a:rPr lang="en-US" sz="1400" i="1" dirty="0" err="1" smtClean="0">
                <a:solidFill>
                  <a:schemeClr val="bg1"/>
                </a:solidFill>
              </a:rPr>
              <a:t>Src</a:t>
            </a:r>
            <a:r>
              <a:rPr lang="en-US" sz="1400" i="1" dirty="0" smtClean="0">
                <a:solidFill>
                  <a:schemeClr val="bg1"/>
                </a:solidFill>
              </a:rPr>
              <a:t>: California 4</a:t>
            </a:r>
            <a:r>
              <a:rPr lang="en-US" sz="1400" i="1" baseline="30000" dirty="0" smtClean="0">
                <a:solidFill>
                  <a:schemeClr val="bg1"/>
                </a:solidFill>
              </a:rPr>
              <a:t>th</a:t>
            </a:r>
            <a:r>
              <a:rPr lang="en-US" sz="1400" i="1" dirty="0" smtClean="0">
                <a:solidFill>
                  <a:schemeClr val="bg1"/>
                </a:solidFill>
              </a:rPr>
              <a:t> Climate </a:t>
            </a:r>
            <a:r>
              <a:rPr lang="en-US" sz="1400" i="1" dirty="0" err="1" smtClean="0">
                <a:solidFill>
                  <a:schemeClr val="bg1"/>
                </a:solidFill>
              </a:rPr>
              <a:t>Assmt</a:t>
            </a:r>
            <a:r>
              <a:rPr lang="en-US" sz="1400" i="1" dirty="0" smtClean="0">
                <a:solidFill>
                  <a:schemeClr val="bg1"/>
                </a:solidFill>
              </a:rPr>
              <a:t> (Sierra </a:t>
            </a:r>
            <a:r>
              <a:rPr lang="en-US" sz="1400" i="1" dirty="0" err="1" smtClean="0">
                <a:solidFill>
                  <a:schemeClr val="bg1"/>
                </a:solidFill>
              </a:rPr>
              <a:t>Nv</a:t>
            </a:r>
            <a:r>
              <a:rPr lang="en-US" sz="1400" i="1" dirty="0" smtClean="0">
                <a:solidFill>
                  <a:schemeClr val="bg1"/>
                </a:solidFill>
              </a:rPr>
              <a:t> regional report), in progress</a:t>
            </a:r>
            <a:endParaRPr lang="en-US" sz="1400" i="1" dirty="0">
              <a:solidFill>
                <a:schemeClr val="bg1"/>
              </a:solidFill>
            </a:endParaRPr>
          </a:p>
        </p:txBody>
      </p:sp>
      <p:pic>
        <p:nvPicPr>
          <p:cNvPr id="13" name="Picture 12" descr="Macintosh HD:Users:dettinge:Desktop:Sierra Nv Assmt:caladapt_cc:aprilswe_ensemblemeans.png"/>
          <p:cNvPicPr>
            <a:picLocks noChangeAspect="1"/>
          </p:cNvPicPr>
          <p:nvPr/>
        </p:nvPicPr>
        <p:blipFill rotWithShape="1">
          <a:blip r:embed="rId2">
            <a:extLst>
              <a:ext uri="{28A0092B-C50C-407E-A947-70E740481C1C}">
                <a14:useLocalDpi xmlns:a14="http://schemas.microsoft.com/office/drawing/2010/main" val="0"/>
              </a:ext>
            </a:extLst>
          </a:blip>
          <a:srcRect t="49030" r="52048" b="8684"/>
          <a:stretch/>
        </p:blipFill>
        <p:spPr bwMode="auto">
          <a:xfrm>
            <a:off x="914400" y="1422400"/>
            <a:ext cx="3657600" cy="4469224"/>
          </a:xfrm>
          <a:prstGeom prst="rect">
            <a:avLst/>
          </a:prstGeom>
          <a:noFill/>
          <a:ln>
            <a:noFill/>
          </a:ln>
        </p:spPr>
      </p:pic>
      <p:pic>
        <p:nvPicPr>
          <p:cNvPr id="15" name="Picture 14" descr="Macintosh HD:Users:dettinge:Desktop:Sierra Nv Assmt:caladapt_cc:aprilswe_ensemblemeans.png"/>
          <p:cNvPicPr>
            <a:picLocks noChangeAspect="1"/>
          </p:cNvPicPr>
          <p:nvPr/>
        </p:nvPicPr>
        <p:blipFill rotWithShape="1">
          <a:blip r:embed="rId2">
            <a:extLst>
              <a:ext uri="{28A0092B-C50C-407E-A947-70E740481C1C}">
                <a14:useLocalDpi xmlns:a14="http://schemas.microsoft.com/office/drawing/2010/main" val="0"/>
              </a:ext>
            </a:extLst>
          </a:blip>
          <a:srcRect l="50990" t="49029" b="7922"/>
          <a:stretch/>
        </p:blipFill>
        <p:spPr bwMode="auto">
          <a:xfrm>
            <a:off x="5081805" y="1476160"/>
            <a:ext cx="3657600" cy="4451634"/>
          </a:xfrm>
          <a:prstGeom prst="rect">
            <a:avLst/>
          </a:prstGeom>
          <a:noFill/>
          <a:ln>
            <a:noFill/>
          </a:ln>
        </p:spPr>
      </p:pic>
      <p:pic>
        <p:nvPicPr>
          <p:cNvPr id="17" name="Picture 16" descr="Macintosh HD:Users:dettinge:Desktop:Sierra Nv Assmt:caladapt_cc:aprilswe_ensemblemeans.png"/>
          <p:cNvPicPr>
            <a:picLocks noChangeAspect="1"/>
          </p:cNvPicPr>
          <p:nvPr/>
        </p:nvPicPr>
        <p:blipFill rotWithShape="1">
          <a:blip r:embed="rId2">
            <a:extLst>
              <a:ext uri="{28A0092B-C50C-407E-A947-70E740481C1C}">
                <a14:useLocalDpi xmlns:a14="http://schemas.microsoft.com/office/drawing/2010/main" val="0"/>
              </a:ext>
            </a:extLst>
          </a:blip>
          <a:srcRect l="21853" t="93095" r="21407"/>
          <a:stretch/>
        </p:blipFill>
        <p:spPr bwMode="auto">
          <a:xfrm>
            <a:off x="2788199" y="5774995"/>
            <a:ext cx="4109516" cy="692943"/>
          </a:xfrm>
          <a:prstGeom prst="rect">
            <a:avLst/>
          </a:prstGeom>
          <a:noFill/>
          <a:ln>
            <a:noFill/>
          </a:ln>
        </p:spPr>
      </p:pic>
      <p:sp>
        <p:nvSpPr>
          <p:cNvPr id="19" name="TextBox 18"/>
          <p:cNvSpPr txBox="1"/>
          <p:nvPr/>
        </p:nvSpPr>
        <p:spPr>
          <a:xfrm>
            <a:off x="1156845" y="5365668"/>
            <a:ext cx="1304113" cy="461665"/>
          </a:xfrm>
          <a:prstGeom prst="rect">
            <a:avLst/>
          </a:prstGeom>
          <a:solidFill>
            <a:srgbClr val="6D6F6F"/>
          </a:solidFill>
        </p:spPr>
        <p:txBody>
          <a:bodyPr wrap="none" rtlCol="0">
            <a:spAutoFit/>
          </a:bodyPr>
          <a:lstStyle/>
          <a:p>
            <a:r>
              <a:rPr lang="en-US" sz="2400" b="1" dirty="0" smtClean="0">
                <a:solidFill>
                  <a:srgbClr val="CCFFCC"/>
                </a:solidFill>
              </a:rPr>
              <a:t>Cool End</a:t>
            </a:r>
            <a:endParaRPr lang="en-US" sz="2400" b="1" dirty="0">
              <a:solidFill>
                <a:srgbClr val="CCFFCC"/>
              </a:solidFill>
            </a:endParaRPr>
          </a:p>
        </p:txBody>
      </p:sp>
      <p:sp>
        <p:nvSpPr>
          <p:cNvPr id="20" name="TextBox 19"/>
          <p:cNvSpPr txBox="1"/>
          <p:nvPr/>
        </p:nvSpPr>
        <p:spPr>
          <a:xfrm>
            <a:off x="5386788" y="5313330"/>
            <a:ext cx="1525327" cy="461665"/>
          </a:xfrm>
          <a:prstGeom prst="rect">
            <a:avLst/>
          </a:prstGeom>
          <a:solidFill>
            <a:srgbClr val="6D6F6F"/>
          </a:solidFill>
        </p:spPr>
        <p:txBody>
          <a:bodyPr wrap="none" rtlCol="0">
            <a:spAutoFit/>
          </a:bodyPr>
          <a:lstStyle/>
          <a:p>
            <a:r>
              <a:rPr lang="en-US" sz="2400" b="1" dirty="0" smtClean="0">
                <a:solidFill>
                  <a:schemeClr val="accent6">
                    <a:lumMod val="60000"/>
                    <a:lumOff val="40000"/>
                  </a:schemeClr>
                </a:solidFill>
              </a:rPr>
              <a:t>Warm End</a:t>
            </a:r>
            <a:endParaRPr lang="en-US" sz="2400" b="1" dirty="0">
              <a:solidFill>
                <a:schemeClr val="accent6">
                  <a:lumMod val="60000"/>
                  <a:lumOff val="40000"/>
                </a:schemeClr>
              </a:solidFill>
            </a:endParaRPr>
          </a:p>
        </p:txBody>
      </p:sp>
      <p:sp>
        <p:nvSpPr>
          <p:cNvPr id="7" name="TextBox 6"/>
          <p:cNvSpPr txBox="1"/>
          <p:nvPr/>
        </p:nvSpPr>
        <p:spPr>
          <a:xfrm>
            <a:off x="2440170" y="822222"/>
            <a:ext cx="4814138" cy="553998"/>
          </a:xfrm>
          <a:prstGeom prst="rect">
            <a:avLst/>
          </a:prstGeom>
          <a:solidFill>
            <a:schemeClr val="bg1"/>
          </a:solidFill>
        </p:spPr>
        <p:txBody>
          <a:bodyPr wrap="none" rtlCol="0">
            <a:spAutoFit/>
          </a:bodyPr>
          <a:lstStyle/>
          <a:p>
            <a:pPr algn="ctr"/>
            <a:r>
              <a:rPr lang="en-US" sz="1500" dirty="0" smtClean="0"/>
              <a:t>10-GCM Ensemble-Mean Percentage Changes in April SWE</a:t>
            </a:r>
          </a:p>
          <a:p>
            <a:pPr algn="ctr"/>
            <a:r>
              <a:rPr lang="en-US" sz="1500" dirty="0" smtClean="0"/>
              <a:t>2070-2099 </a:t>
            </a:r>
            <a:r>
              <a:rPr lang="en-US" sz="1500" dirty="0" err="1" smtClean="0"/>
              <a:t>vs</a:t>
            </a:r>
            <a:r>
              <a:rPr lang="en-US" sz="1500" dirty="0" smtClean="0"/>
              <a:t> 1961-1990</a:t>
            </a:r>
            <a:endParaRPr lang="en-US" sz="1500" dirty="0"/>
          </a:p>
        </p:txBody>
      </p:sp>
    </p:spTree>
    <p:extLst>
      <p:ext uri="{BB962C8B-B14F-4D97-AF65-F5344CB8AC3E}">
        <p14:creationId xmlns:p14="http://schemas.microsoft.com/office/powerpoint/2010/main" val="1996807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4" name="Title 5"/>
          <p:cNvSpPr txBox="1">
            <a:spLocks/>
          </p:cNvSpPr>
          <p:nvPr/>
        </p:nvSpPr>
        <p:spPr>
          <a:xfrm>
            <a:off x="457200" y="175022"/>
            <a:ext cx="7926882"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PROJECTED CHANGES IN GROWING-SEASON LENGTHS</a:t>
            </a:r>
            <a:endParaRPr lang="en-US" sz="3200" b="1" dirty="0">
              <a:solidFill>
                <a:schemeClr val="bg1"/>
              </a:solidFill>
            </a:endParaRPr>
          </a:p>
        </p:txBody>
      </p:sp>
      <p:pic>
        <p:nvPicPr>
          <p:cNvPr id="10" name="Picture 22" descr="header_graphic_usgsIdentifier_white-1"/>
          <p:cNvPicPr>
            <a:picLocks noChangeAspect="1" noChangeArrowheads="1"/>
          </p:cNvPicPr>
          <p:nvPr/>
        </p:nvPicPr>
        <p:blipFill>
          <a:blip r:embed="rId2"/>
          <a:srcRect/>
          <a:stretch>
            <a:fillRect/>
          </a:stretch>
        </p:blipFill>
        <p:spPr bwMode="auto">
          <a:xfrm>
            <a:off x="207130" y="6041288"/>
            <a:ext cx="1752600" cy="708025"/>
          </a:xfrm>
          <a:prstGeom prst="rect">
            <a:avLst/>
          </a:prstGeom>
          <a:noFill/>
          <a:ln w="9525">
            <a:noFill/>
            <a:miter lim="800000"/>
            <a:headEnd/>
            <a:tailEnd/>
          </a:ln>
        </p:spPr>
      </p:pic>
      <p:pic>
        <p:nvPicPr>
          <p:cNvPr id="5" name="Picture 4" descr="growing_seasons_c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823"/>
            <a:ext cx="9144000" cy="4217781"/>
          </a:xfrm>
          <a:prstGeom prst="rect">
            <a:avLst/>
          </a:prstGeom>
        </p:spPr>
      </p:pic>
      <p:sp>
        <p:nvSpPr>
          <p:cNvPr id="6" name="Isosceles Triangle 5"/>
          <p:cNvSpPr/>
          <p:nvPr/>
        </p:nvSpPr>
        <p:spPr>
          <a:xfrm rot="16200000">
            <a:off x="4431529" y="5149277"/>
            <a:ext cx="173182" cy="150091"/>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77525" y="5307051"/>
            <a:ext cx="715818" cy="461665"/>
          </a:xfrm>
          <a:prstGeom prst="rect">
            <a:avLst/>
          </a:prstGeom>
          <a:noFill/>
        </p:spPr>
        <p:txBody>
          <a:bodyPr wrap="square" rtlCol="0">
            <a:spAutoFit/>
          </a:bodyPr>
          <a:lstStyle/>
          <a:p>
            <a:pPr algn="ctr"/>
            <a:r>
              <a:rPr lang="en-US" sz="1200" dirty="0" smtClean="0"/>
              <a:t>MAXED OUT</a:t>
            </a:r>
            <a:endParaRPr lang="en-US" sz="1200" dirty="0"/>
          </a:p>
        </p:txBody>
      </p:sp>
      <p:sp>
        <p:nvSpPr>
          <p:cNvPr id="12" name="TextBox 11"/>
          <p:cNvSpPr txBox="1"/>
          <p:nvPr/>
        </p:nvSpPr>
        <p:spPr>
          <a:xfrm>
            <a:off x="3730088" y="5930436"/>
            <a:ext cx="5413912" cy="646331"/>
          </a:xfrm>
          <a:prstGeom prst="rect">
            <a:avLst/>
          </a:prstGeom>
          <a:noFill/>
        </p:spPr>
        <p:txBody>
          <a:bodyPr wrap="square" rtlCol="0">
            <a:spAutoFit/>
          </a:bodyPr>
          <a:lstStyle/>
          <a:p>
            <a:r>
              <a:rPr lang="en-US" b="1" dirty="0" smtClean="0">
                <a:solidFill>
                  <a:srgbClr val="FFFFFF"/>
                </a:solidFill>
              </a:rPr>
              <a:t>Growing season </a:t>
            </a:r>
            <a:r>
              <a:rPr lang="en-US" dirty="0" smtClean="0">
                <a:solidFill>
                  <a:srgbClr val="FFFFFF"/>
                </a:solidFill>
              </a:rPr>
              <a:t>= </a:t>
            </a:r>
            <a:r>
              <a:rPr lang="en-US" i="1" dirty="0" smtClean="0">
                <a:solidFill>
                  <a:srgbClr val="FFFFFF"/>
                </a:solidFill>
              </a:rPr>
              <a:t>Season between last 6-day period </a:t>
            </a:r>
          </a:p>
          <a:p>
            <a:r>
              <a:rPr lang="en-US" i="1" dirty="0" smtClean="0">
                <a:solidFill>
                  <a:srgbClr val="FFFFFF"/>
                </a:solidFill>
              </a:rPr>
              <a:t>&lt; 50ºF in spring and first 6-day period &lt; 50ºF in autumn </a:t>
            </a:r>
            <a:endParaRPr lang="en-US" i="1" dirty="0">
              <a:solidFill>
                <a:srgbClr val="FFFFFF"/>
              </a:solidFill>
            </a:endParaRPr>
          </a:p>
        </p:txBody>
      </p:sp>
      <p:sp>
        <p:nvSpPr>
          <p:cNvPr id="13" name="TextBox 12"/>
          <p:cNvSpPr txBox="1"/>
          <p:nvPr/>
        </p:nvSpPr>
        <p:spPr>
          <a:xfrm>
            <a:off x="3631299" y="4511305"/>
            <a:ext cx="1304113" cy="461665"/>
          </a:xfrm>
          <a:prstGeom prst="rect">
            <a:avLst/>
          </a:prstGeom>
          <a:solidFill>
            <a:srgbClr val="6D6F6F"/>
          </a:solidFill>
        </p:spPr>
        <p:txBody>
          <a:bodyPr wrap="none" rtlCol="0">
            <a:spAutoFit/>
          </a:bodyPr>
          <a:lstStyle/>
          <a:p>
            <a:r>
              <a:rPr lang="en-US" sz="2400" b="1" dirty="0" smtClean="0">
                <a:solidFill>
                  <a:srgbClr val="CCFFCC"/>
                </a:solidFill>
              </a:rPr>
              <a:t>Cool End</a:t>
            </a:r>
            <a:endParaRPr lang="en-US" sz="2400" b="1" dirty="0">
              <a:solidFill>
                <a:srgbClr val="CCFFCC"/>
              </a:solidFill>
            </a:endParaRPr>
          </a:p>
        </p:txBody>
      </p:sp>
      <p:sp>
        <p:nvSpPr>
          <p:cNvPr id="14" name="TextBox 13"/>
          <p:cNvSpPr txBox="1"/>
          <p:nvPr/>
        </p:nvSpPr>
        <p:spPr>
          <a:xfrm>
            <a:off x="6521969" y="4536817"/>
            <a:ext cx="1525327" cy="461665"/>
          </a:xfrm>
          <a:prstGeom prst="rect">
            <a:avLst/>
          </a:prstGeom>
          <a:solidFill>
            <a:srgbClr val="6D6F6F"/>
          </a:solidFill>
        </p:spPr>
        <p:txBody>
          <a:bodyPr wrap="none" rtlCol="0">
            <a:spAutoFit/>
          </a:bodyPr>
          <a:lstStyle/>
          <a:p>
            <a:r>
              <a:rPr lang="en-US" sz="2400" b="1" dirty="0" smtClean="0">
                <a:solidFill>
                  <a:schemeClr val="accent6">
                    <a:lumMod val="60000"/>
                    <a:lumOff val="40000"/>
                  </a:schemeClr>
                </a:solidFill>
              </a:rPr>
              <a:t>Warm End</a:t>
            </a:r>
            <a:endParaRPr lang="en-US" sz="2400" b="1" dirty="0">
              <a:solidFill>
                <a:schemeClr val="accent6">
                  <a:lumMod val="60000"/>
                  <a:lumOff val="40000"/>
                </a:schemeClr>
              </a:solidFill>
            </a:endParaRPr>
          </a:p>
        </p:txBody>
      </p:sp>
      <p:sp>
        <p:nvSpPr>
          <p:cNvPr id="15" name="TextBox 14"/>
          <p:cNvSpPr txBox="1"/>
          <p:nvPr/>
        </p:nvSpPr>
        <p:spPr>
          <a:xfrm>
            <a:off x="422565" y="4510645"/>
            <a:ext cx="1390675" cy="461665"/>
          </a:xfrm>
          <a:prstGeom prst="rect">
            <a:avLst/>
          </a:prstGeom>
          <a:solidFill>
            <a:srgbClr val="6D6F6F"/>
          </a:solidFill>
        </p:spPr>
        <p:txBody>
          <a:bodyPr wrap="none" rtlCol="0">
            <a:spAutoFit/>
          </a:bodyPr>
          <a:lstStyle/>
          <a:p>
            <a:r>
              <a:rPr lang="en-US" sz="2400" b="1" dirty="0" smtClean="0">
                <a:solidFill>
                  <a:srgbClr val="FFFFFF"/>
                </a:solidFill>
              </a:rPr>
              <a:t>Historical</a:t>
            </a:r>
            <a:endParaRPr lang="en-US" sz="2400" b="1" dirty="0">
              <a:solidFill>
                <a:srgbClr val="FFFFFF"/>
              </a:solidFill>
            </a:endParaRPr>
          </a:p>
        </p:txBody>
      </p:sp>
    </p:spTree>
    <p:extLst>
      <p:ext uri="{BB962C8B-B14F-4D97-AF65-F5344CB8AC3E}">
        <p14:creationId xmlns:p14="http://schemas.microsoft.com/office/powerpoint/2010/main" val="1837258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6" name="TextBox 5"/>
          <p:cNvSpPr txBox="1"/>
          <p:nvPr/>
        </p:nvSpPr>
        <p:spPr>
          <a:xfrm>
            <a:off x="552058" y="134870"/>
            <a:ext cx="8114241" cy="954107"/>
          </a:xfrm>
          <a:prstGeom prst="rect">
            <a:avLst/>
          </a:prstGeom>
          <a:noFill/>
        </p:spPr>
        <p:txBody>
          <a:bodyPr wrap="square" rtlCol="0">
            <a:spAutoFit/>
          </a:bodyPr>
          <a:lstStyle/>
          <a:p>
            <a:r>
              <a:rPr lang="en-US" sz="2800" b="1" dirty="0" smtClean="0">
                <a:solidFill>
                  <a:srgbClr val="FFFFFF"/>
                </a:solidFill>
              </a:rPr>
              <a:t>CONTRIBUTIONS </a:t>
            </a:r>
            <a:r>
              <a:rPr lang="en-US" sz="2800" b="1" dirty="0" smtClean="0">
                <a:solidFill>
                  <a:srgbClr val="FFFFFF"/>
                </a:solidFill>
              </a:rPr>
              <a:t>TO 2012-2016 DROUGHT </a:t>
            </a:r>
            <a:r>
              <a:rPr lang="en-US" sz="2800" b="1" dirty="0" smtClean="0">
                <a:solidFill>
                  <a:srgbClr val="FFFFFF"/>
                </a:solidFill>
              </a:rPr>
              <a:t>FROM </a:t>
            </a:r>
            <a:r>
              <a:rPr lang="en-US" sz="2800" b="1" dirty="0" smtClean="0">
                <a:solidFill>
                  <a:srgbClr val="FF0000"/>
                </a:solidFill>
              </a:rPr>
              <a:t>PRECIP-DEFICIT </a:t>
            </a:r>
            <a:r>
              <a:rPr lang="en-US" sz="2800" b="1" dirty="0" smtClean="0">
                <a:solidFill>
                  <a:srgbClr val="FFFFFF"/>
                </a:solidFill>
              </a:rPr>
              <a:t>&amp; </a:t>
            </a:r>
            <a:r>
              <a:rPr lang="en-US" sz="2800" b="1" dirty="0" smtClean="0">
                <a:solidFill>
                  <a:srgbClr val="80FF07"/>
                </a:solidFill>
              </a:rPr>
              <a:t>EXTRA EVAPORATIVE DEMAND</a:t>
            </a:r>
            <a:endParaRPr lang="en-US" sz="2800" b="1" dirty="0">
              <a:solidFill>
                <a:srgbClr val="80FF07"/>
              </a:solidFill>
            </a:endParaRPr>
          </a:p>
        </p:txBody>
      </p:sp>
      <p:pic>
        <p:nvPicPr>
          <p:cNvPr id="7" name="Content Placeholder 6" descr="precip_contribution16.png"/>
          <p:cNvPicPr>
            <a:picLocks noGrp="1" noChangeAspect="1"/>
          </p:cNvPicPr>
          <p:nvPr>
            <p:ph sz="quarter" idx="11"/>
          </p:nvPr>
        </p:nvPicPr>
        <p:blipFill>
          <a:blip r:embed="rId2">
            <a:extLst>
              <a:ext uri="{28A0092B-C50C-407E-A947-70E740481C1C}">
                <a14:useLocalDpi xmlns:a14="http://schemas.microsoft.com/office/drawing/2010/main" val="0"/>
              </a:ext>
            </a:extLst>
          </a:blip>
          <a:srcRect l="-19127" r="-19127"/>
          <a:stretch>
            <a:fillRect/>
          </a:stretch>
        </p:blipFill>
        <p:spPr>
          <a:xfrm>
            <a:off x="1228915" y="1191846"/>
            <a:ext cx="6575939" cy="5533874"/>
          </a:xfrm>
          <a:prstGeom prst="rect">
            <a:avLst/>
          </a:prstGeom>
        </p:spPr>
      </p:pic>
      <p:sp>
        <p:nvSpPr>
          <p:cNvPr id="2" name="TextBox 1"/>
          <p:cNvSpPr txBox="1"/>
          <p:nvPr/>
        </p:nvSpPr>
        <p:spPr>
          <a:xfrm>
            <a:off x="258695" y="2351650"/>
            <a:ext cx="1716797" cy="646331"/>
          </a:xfrm>
          <a:prstGeom prst="rect">
            <a:avLst/>
          </a:prstGeom>
          <a:solidFill>
            <a:srgbClr val="FFFFFF"/>
          </a:solidFill>
        </p:spPr>
        <p:txBody>
          <a:bodyPr wrap="square" rtlCol="0">
            <a:spAutoFit/>
          </a:bodyPr>
          <a:lstStyle/>
          <a:p>
            <a:r>
              <a:rPr lang="en-US" dirty="0" smtClean="0"/>
              <a:t>Same slide as I showed earlier</a:t>
            </a:r>
            <a:endParaRPr lang="en-US" dirty="0"/>
          </a:p>
        </p:txBody>
      </p:sp>
    </p:spTree>
    <p:extLst>
      <p:ext uri="{BB962C8B-B14F-4D97-AF65-F5344CB8AC3E}">
        <p14:creationId xmlns:p14="http://schemas.microsoft.com/office/powerpoint/2010/main" val="1832136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0"/>
          <p:cNvSpPr>
            <a:spLocks noChangeArrowheads="1"/>
          </p:cNvSpPr>
          <p:nvPr/>
        </p:nvSpPr>
        <p:spPr bwMode="auto">
          <a:xfrm>
            <a:off x="0" y="0"/>
            <a:ext cx="9144000" cy="918678"/>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sp>
        <p:nvSpPr>
          <p:cNvPr id="9" name="Rectangle 8"/>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pacificar.gif"/>
          <p:cNvPicPr>
            <a:picLocks noChangeAspect="1"/>
          </p:cNvPicPr>
          <p:nvPr/>
        </p:nvPicPr>
        <p:blipFill>
          <a:blip r:embed="rId3"/>
          <a:stretch>
            <a:fillRect/>
          </a:stretch>
        </p:blipFill>
        <p:spPr>
          <a:xfrm>
            <a:off x="1622233" y="801294"/>
            <a:ext cx="6020719" cy="5062877"/>
          </a:xfrm>
          <a:prstGeom prst="rect">
            <a:avLst/>
          </a:prstGeom>
        </p:spPr>
      </p:pic>
      <p:sp>
        <p:nvSpPr>
          <p:cNvPr id="14" name="TextBox 1"/>
          <p:cNvSpPr txBox="1">
            <a:spLocks noChangeArrowheads="1"/>
          </p:cNvSpPr>
          <p:nvPr/>
        </p:nvSpPr>
        <p:spPr bwMode="auto">
          <a:xfrm>
            <a:off x="207130" y="134578"/>
            <a:ext cx="675236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00"/>
                </a:solidFill>
              </a:rPr>
              <a:t>What are these “Atmospheric Rivers”?</a:t>
            </a:r>
          </a:p>
        </p:txBody>
      </p:sp>
      <p:sp>
        <p:nvSpPr>
          <p:cNvPr id="2" name="TextBox 1"/>
          <p:cNvSpPr txBox="1"/>
          <p:nvPr/>
        </p:nvSpPr>
        <p:spPr>
          <a:xfrm>
            <a:off x="7642952" y="2266752"/>
            <a:ext cx="1361575" cy="954107"/>
          </a:xfrm>
          <a:prstGeom prst="rect">
            <a:avLst/>
          </a:prstGeom>
          <a:noFill/>
        </p:spPr>
        <p:txBody>
          <a:bodyPr wrap="square" rtlCol="0">
            <a:spAutoFit/>
          </a:bodyPr>
          <a:lstStyle/>
          <a:p>
            <a:r>
              <a:rPr lang="en-US" sz="1400" dirty="0" smtClean="0">
                <a:solidFill>
                  <a:schemeClr val="bg1"/>
                </a:solidFill>
              </a:rPr>
              <a:t>Inches of water, if condensed out onto the ground</a:t>
            </a:r>
            <a:endParaRPr lang="en-US" sz="1400" dirty="0">
              <a:solidFill>
                <a:schemeClr val="bg1"/>
              </a:solidFill>
            </a:endParaRPr>
          </a:p>
        </p:txBody>
      </p:sp>
      <p:sp>
        <p:nvSpPr>
          <p:cNvPr id="3" name="Rectangle 2"/>
          <p:cNvSpPr/>
          <p:nvPr/>
        </p:nvSpPr>
        <p:spPr>
          <a:xfrm>
            <a:off x="1477090" y="5091760"/>
            <a:ext cx="6174891" cy="7724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477090" y="5948865"/>
            <a:ext cx="6174891" cy="256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2" descr="header_graphic_usgsIdentifier_white-1"/>
          <p:cNvPicPr>
            <a:picLocks noChangeAspect="1" noChangeArrowheads="1"/>
          </p:cNvPicPr>
          <p:nvPr/>
        </p:nvPicPr>
        <p:blipFill>
          <a:blip r:embed="rId4"/>
          <a:srcRect/>
          <a:stretch>
            <a:fillRect/>
          </a:stretch>
        </p:blipFill>
        <p:spPr bwMode="auto">
          <a:xfrm>
            <a:off x="207130" y="6050716"/>
            <a:ext cx="1752600" cy="708025"/>
          </a:xfrm>
          <a:prstGeom prst="rect">
            <a:avLst/>
          </a:prstGeom>
          <a:noFill/>
          <a:ln w="9525">
            <a:noFill/>
            <a:miter lim="800000"/>
            <a:headEnd/>
            <a:tailEnd/>
          </a:ln>
        </p:spPr>
      </p:pic>
      <p:pic>
        <p:nvPicPr>
          <p:cNvPr id="10" name="Picture 9" descr="CW3E-Logo-Horizontal-SIO-FullCol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5" name="TextBox 4"/>
          <p:cNvSpPr txBox="1"/>
          <p:nvPr/>
        </p:nvSpPr>
        <p:spPr>
          <a:xfrm>
            <a:off x="161770" y="5091760"/>
            <a:ext cx="8933469" cy="707886"/>
          </a:xfrm>
          <a:prstGeom prst="rect">
            <a:avLst/>
          </a:prstGeom>
          <a:noFill/>
        </p:spPr>
        <p:txBody>
          <a:bodyPr wrap="square" rtlCol="0">
            <a:spAutoFit/>
          </a:bodyPr>
          <a:lstStyle/>
          <a:p>
            <a:r>
              <a:rPr lang="en-US" sz="2000" b="1" dirty="0" smtClean="0">
                <a:solidFill>
                  <a:srgbClr val="FFFF00"/>
                </a:solidFill>
              </a:rPr>
              <a:t>Atmospheric river: </a:t>
            </a:r>
            <a:r>
              <a:rPr lang="en-US" sz="2000" dirty="0" smtClean="0">
                <a:solidFill>
                  <a:srgbClr val="FFFFFF"/>
                </a:solidFill>
              </a:rPr>
              <a:t>A </a:t>
            </a:r>
            <a:r>
              <a:rPr lang="en-US" sz="2000" dirty="0">
                <a:solidFill>
                  <a:srgbClr val="FFFFFF"/>
                </a:solidFill>
              </a:rPr>
              <a:t>long, narrow, and transient corridor of strong horizontal water vapor </a:t>
            </a:r>
            <a:r>
              <a:rPr lang="en-US" sz="2000" dirty="0" smtClean="0">
                <a:solidFill>
                  <a:srgbClr val="FFFFFF"/>
                </a:solidFill>
              </a:rPr>
              <a:t>transport</a:t>
            </a:r>
            <a:r>
              <a:rPr lang="mr-IN" dirty="0" smtClean="0">
                <a:solidFill>
                  <a:srgbClr val="FFFFFF"/>
                </a:solidFill>
              </a:rPr>
              <a:t>…</a:t>
            </a:r>
            <a:r>
              <a:rPr lang="en-US" dirty="0" smtClean="0">
                <a:solidFill>
                  <a:srgbClr val="FFFFFF"/>
                </a:solidFill>
              </a:rPr>
              <a:t>” </a:t>
            </a:r>
            <a:r>
              <a:rPr lang="en-US" sz="2000" dirty="0" smtClean="0">
                <a:solidFill>
                  <a:srgbClr val="FFFF00"/>
                </a:solidFill>
              </a:rPr>
              <a:t>Glossary of Meteorology, as of May 2017</a:t>
            </a:r>
            <a:endParaRPr lang="en-US" sz="2000" dirty="0">
              <a:solidFill>
                <a:srgbClr val="FFFF00"/>
              </a:solidFill>
            </a:endParaRPr>
          </a:p>
        </p:txBody>
      </p:sp>
      <p:sp>
        <p:nvSpPr>
          <p:cNvPr id="18" name="TextBox 17"/>
          <p:cNvSpPr txBox="1"/>
          <p:nvPr/>
        </p:nvSpPr>
        <p:spPr>
          <a:xfrm>
            <a:off x="4728629" y="6055901"/>
            <a:ext cx="4275898" cy="646331"/>
          </a:xfrm>
          <a:prstGeom prst="rect">
            <a:avLst/>
          </a:prstGeom>
          <a:noFill/>
        </p:spPr>
        <p:txBody>
          <a:bodyPr wrap="square" rtlCol="0">
            <a:spAutoFit/>
          </a:bodyPr>
          <a:lstStyle/>
          <a:p>
            <a:pPr algn="r"/>
            <a:r>
              <a:rPr lang="en-US" dirty="0" smtClean="0">
                <a:sym typeface="Wingdings"/>
              </a:rPr>
              <a:t> </a:t>
            </a:r>
            <a:r>
              <a:rPr lang="en-US" dirty="0" smtClean="0"/>
              <a:t>Natural jets of water vapor that are building blocks of global water cycle</a:t>
            </a:r>
            <a:endParaRPr lang="en-US" dirty="0"/>
          </a:p>
        </p:txBody>
      </p:sp>
      <p:sp>
        <p:nvSpPr>
          <p:cNvPr id="7" name="Rectangle 6"/>
          <p:cNvSpPr/>
          <p:nvPr/>
        </p:nvSpPr>
        <p:spPr>
          <a:xfrm>
            <a:off x="7149399" y="1175825"/>
            <a:ext cx="296901" cy="36685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94138" y="4103628"/>
            <a:ext cx="633482" cy="369332"/>
          </a:xfrm>
          <a:prstGeom prst="rect">
            <a:avLst/>
          </a:prstGeom>
          <a:noFill/>
        </p:spPr>
        <p:txBody>
          <a:bodyPr wrap="none" rtlCol="0">
            <a:spAutoFit/>
          </a:bodyPr>
          <a:lstStyle/>
          <a:p>
            <a:r>
              <a:rPr lang="en-US" dirty="0">
                <a:solidFill>
                  <a:schemeClr val="bg1"/>
                </a:solidFill>
              </a:rPr>
              <a:t> </a:t>
            </a:r>
            <a:r>
              <a:rPr lang="en-US" dirty="0" smtClean="0">
                <a:solidFill>
                  <a:schemeClr val="bg1"/>
                </a:solidFill>
              </a:rPr>
              <a:t>  1.0</a:t>
            </a:r>
            <a:endParaRPr lang="en-US" dirty="0">
              <a:solidFill>
                <a:schemeClr val="bg1"/>
              </a:solidFill>
            </a:endParaRPr>
          </a:p>
        </p:txBody>
      </p:sp>
      <p:sp>
        <p:nvSpPr>
          <p:cNvPr id="17" name="TextBox 16"/>
          <p:cNvSpPr txBox="1"/>
          <p:nvPr/>
        </p:nvSpPr>
        <p:spPr>
          <a:xfrm>
            <a:off x="6987743" y="2421780"/>
            <a:ext cx="529111" cy="369332"/>
          </a:xfrm>
          <a:prstGeom prst="rect">
            <a:avLst/>
          </a:prstGeom>
          <a:noFill/>
        </p:spPr>
        <p:txBody>
          <a:bodyPr wrap="none" rtlCol="0">
            <a:spAutoFit/>
          </a:bodyPr>
          <a:lstStyle/>
          <a:p>
            <a:r>
              <a:rPr lang="en-US" dirty="0">
                <a:solidFill>
                  <a:schemeClr val="bg1"/>
                </a:solidFill>
              </a:rPr>
              <a:t> </a:t>
            </a:r>
            <a:r>
              <a:rPr lang="en-US" dirty="0" smtClean="0">
                <a:solidFill>
                  <a:schemeClr val="bg1"/>
                </a:solidFill>
              </a:rPr>
              <a:t>2.0</a:t>
            </a:r>
            <a:endParaRPr lang="en-US" dirty="0">
              <a:solidFill>
                <a:schemeClr val="bg1"/>
              </a:solidFill>
            </a:endParaRPr>
          </a:p>
        </p:txBody>
      </p:sp>
      <p:sp>
        <p:nvSpPr>
          <p:cNvPr id="19" name="TextBox 18"/>
          <p:cNvSpPr txBox="1"/>
          <p:nvPr/>
        </p:nvSpPr>
        <p:spPr>
          <a:xfrm>
            <a:off x="6900704" y="1394797"/>
            <a:ext cx="633482" cy="369332"/>
          </a:xfrm>
          <a:prstGeom prst="rect">
            <a:avLst/>
          </a:prstGeom>
          <a:noFill/>
        </p:spPr>
        <p:txBody>
          <a:bodyPr wrap="none" rtlCol="0">
            <a:spAutoFit/>
          </a:bodyPr>
          <a:lstStyle/>
          <a:p>
            <a:r>
              <a:rPr lang="en-US" dirty="0">
                <a:solidFill>
                  <a:schemeClr val="bg1"/>
                </a:solidFill>
              </a:rPr>
              <a:t> </a:t>
            </a:r>
            <a:r>
              <a:rPr lang="en-US" dirty="0" smtClean="0">
                <a:solidFill>
                  <a:schemeClr val="bg1"/>
                </a:solidFill>
              </a:rPr>
              <a:t>  2.5 </a:t>
            </a:r>
            <a:endParaRPr lang="en-US" dirty="0">
              <a:solidFill>
                <a:schemeClr val="bg1"/>
              </a:solidFill>
            </a:endParaRPr>
          </a:p>
        </p:txBody>
      </p:sp>
      <p:sp>
        <p:nvSpPr>
          <p:cNvPr id="20" name="TextBox 19"/>
          <p:cNvSpPr txBox="1"/>
          <p:nvPr/>
        </p:nvSpPr>
        <p:spPr>
          <a:xfrm>
            <a:off x="6893671" y="3244840"/>
            <a:ext cx="633482" cy="369332"/>
          </a:xfrm>
          <a:prstGeom prst="rect">
            <a:avLst/>
          </a:prstGeom>
          <a:noFill/>
        </p:spPr>
        <p:txBody>
          <a:bodyPr wrap="none" rtlCol="0">
            <a:spAutoFit/>
          </a:bodyPr>
          <a:lstStyle/>
          <a:p>
            <a:r>
              <a:rPr lang="en-US" dirty="0">
                <a:solidFill>
                  <a:schemeClr val="bg1"/>
                </a:solidFill>
              </a:rPr>
              <a:t> </a:t>
            </a:r>
            <a:r>
              <a:rPr lang="en-US" dirty="0" smtClean="0">
                <a:solidFill>
                  <a:schemeClr val="bg1"/>
                </a:solidFill>
              </a:rPr>
              <a:t>  1.5</a:t>
            </a:r>
            <a:endParaRPr lang="en-US" dirty="0">
              <a:solidFill>
                <a:schemeClr val="bg1"/>
              </a:solidFill>
            </a:endParaRPr>
          </a:p>
        </p:txBody>
      </p:sp>
      <p:sp>
        <p:nvSpPr>
          <p:cNvPr id="16" name="TextBox 15"/>
          <p:cNvSpPr txBox="1"/>
          <p:nvPr/>
        </p:nvSpPr>
        <p:spPr>
          <a:xfrm>
            <a:off x="4942345" y="900623"/>
            <a:ext cx="4062182" cy="400110"/>
          </a:xfrm>
          <a:prstGeom prst="rect">
            <a:avLst/>
          </a:prstGeom>
          <a:noFill/>
        </p:spPr>
        <p:txBody>
          <a:bodyPr wrap="square" rtlCol="0">
            <a:spAutoFit/>
          </a:bodyPr>
          <a:lstStyle/>
          <a:p>
            <a:r>
              <a:rPr lang="en-US" sz="2000" i="1" dirty="0" smtClean="0">
                <a:solidFill>
                  <a:schemeClr val="bg1"/>
                </a:solidFill>
              </a:rPr>
              <a:t>Total water vapor, 7-29 January 2012</a:t>
            </a:r>
          </a:p>
        </p:txBody>
      </p:sp>
    </p:spTree>
    <p:extLst>
      <p:ext uri="{BB962C8B-B14F-4D97-AF65-F5344CB8AC3E}">
        <p14:creationId xmlns:p14="http://schemas.microsoft.com/office/powerpoint/2010/main" val="25486717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780" y="0"/>
            <a:ext cx="8262651" cy="680408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maynard dixon prarie shower 1927 25 by 30 oil on canvas.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415780" y="0"/>
            <a:ext cx="8262651" cy="6858000"/>
          </a:xfrm>
          <a:prstGeom prst="rect">
            <a:avLst/>
          </a:prstGeom>
        </p:spPr>
      </p:pic>
      <p:sp>
        <p:nvSpPr>
          <p:cNvPr id="3" name="TextBox 2"/>
          <p:cNvSpPr txBox="1"/>
          <p:nvPr/>
        </p:nvSpPr>
        <p:spPr>
          <a:xfrm>
            <a:off x="6386261" y="6325135"/>
            <a:ext cx="1942321" cy="307777"/>
          </a:xfrm>
          <a:prstGeom prst="rect">
            <a:avLst/>
          </a:prstGeom>
          <a:noFill/>
        </p:spPr>
        <p:txBody>
          <a:bodyPr wrap="none" rtlCol="0">
            <a:spAutoFit/>
          </a:bodyPr>
          <a:lstStyle/>
          <a:p>
            <a:r>
              <a:rPr lang="de-DE" sz="1400" i="1" dirty="0" smtClean="0"/>
              <a:t>© </a:t>
            </a:r>
            <a:r>
              <a:rPr lang="de-DE" sz="1400" i="1" dirty="0" err="1" smtClean="0"/>
              <a:t>Maynard</a:t>
            </a:r>
            <a:r>
              <a:rPr lang="de-DE" sz="1400" i="1" dirty="0" smtClean="0"/>
              <a:t> Dixon 1927</a:t>
            </a:r>
            <a:endParaRPr lang="en-US" sz="1400" i="1" dirty="0"/>
          </a:p>
        </p:txBody>
      </p:sp>
      <p:sp>
        <p:nvSpPr>
          <p:cNvPr id="4" name="TextBox 3"/>
          <p:cNvSpPr txBox="1"/>
          <p:nvPr/>
        </p:nvSpPr>
        <p:spPr>
          <a:xfrm>
            <a:off x="608481" y="125335"/>
            <a:ext cx="7566705" cy="6647972"/>
          </a:xfrm>
          <a:prstGeom prst="rect">
            <a:avLst/>
          </a:prstGeom>
          <a:noFill/>
        </p:spPr>
        <p:txBody>
          <a:bodyPr wrap="square" rtlCol="0">
            <a:spAutoFit/>
          </a:bodyPr>
          <a:lstStyle/>
          <a:p>
            <a:r>
              <a:rPr lang="en-US" sz="3600" b="1" dirty="0" smtClean="0">
                <a:effectLst>
                  <a:glow rad="101600">
                    <a:schemeClr val="bg1">
                      <a:alpha val="75000"/>
                    </a:schemeClr>
                  </a:glow>
                </a:effectLst>
              </a:rPr>
              <a:t>Atmospheric rivers, droughts &amp; some climate change</a:t>
            </a:r>
            <a:endParaRPr lang="en-US" sz="3600" b="1" dirty="0" smtClean="0">
              <a:effectLst>
                <a:glow rad="101600">
                  <a:schemeClr val="bg1">
                    <a:alpha val="75000"/>
                  </a:schemeClr>
                </a:glow>
              </a:effectLst>
            </a:endParaRPr>
          </a:p>
          <a:p>
            <a:endParaRPr lang="en-US" sz="2400" b="1" dirty="0" smtClean="0">
              <a:effectLst>
                <a:glow rad="101600">
                  <a:schemeClr val="bg1">
                    <a:alpha val="75000"/>
                  </a:schemeClr>
                </a:glow>
              </a:effectLst>
            </a:endParaRPr>
          </a:p>
          <a:p>
            <a:pPr marL="285750" indent="-285750">
              <a:buFont typeface="Arial"/>
              <a:buChar char="•"/>
            </a:pPr>
            <a:r>
              <a:rPr lang="en-US" sz="2400" b="1" dirty="0" smtClean="0">
                <a:effectLst>
                  <a:glow rad="101600">
                    <a:schemeClr val="bg1">
                      <a:alpha val="75000"/>
                    </a:schemeClr>
                  </a:glow>
                </a:effectLst>
              </a:rPr>
              <a:t>ATMOSPHERIC RIVERS play crucial roles in California storms, floods, water-supplies &amp; droughts</a:t>
            </a:r>
          </a:p>
          <a:p>
            <a:pPr marL="285750" indent="-285750">
              <a:buFont typeface="Arial"/>
              <a:buChar char="•"/>
            </a:pPr>
            <a:endParaRPr lang="en-US" sz="1400" b="1" dirty="0" smtClean="0">
              <a:effectLst>
                <a:glow rad="101600">
                  <a:schemeClr val="bg1">
                    <a:alpha val="75000"/>
                  </a:schemeClr>
                </a:glow>
              </a:effectLst>
            </a:endParaRPr>
          </a:p>
          <a:p>
            <a:pPr marL="285750" indent="-285750">
              <a:buFont typeface="Arial"/>
              <a:buChar char="•"/>
            </a:pPr>
            <a:r>
              <a:rPr lang="en-US" sz="2400" b="1" dirty="0" smtClean="0">
                <a:effectLst>
                  <a:glow rad="101600">
                    <a:schemeClr val="bg1">
                      <a:alpha val="75000"/>
                    </a:schemeClr>
                  </a:glow>
                </a:effectLst>
              </a:rPr>
              <a:t>Recent drought was an almost even mixture of precipitation deficit &amp; evaporative-demand surplus</a:t>
            </a:r>
            <a:endParaRPr lang="en-US" sz="2400" b="1" dirty="0">
              <a:effectLst>
                <a:glow rad="101600">
                  <a:schemeClr val="bg1">
                    <a:alpha val="75000"/>
                  </a:schemeClr>
                </a:glow>
              </a:effectLst>
            </a:endParaRPr>
          </a:p>
          <a:p>
            <a:pPr marL="285750" indent="-285750">
              <a:buFont typeface="Arial"/>
              <a:buChar char="•"/>
            </a:pPr>
            <a:endParaRPr lang="en-US" sz="1400" b="1" dirty="0" smtClean="0">
              <a:effectLst>
                <a:glow rad="101600">
                  <a:schemeClr val="bg1">
                    <a:alpha val="75000"/>
                  </a:schemeClr>
                </a:glow>
              </a:effectLst>
            </a:endParaRPr>
          </a:p>
          <a:p>
            <a:pPr marL="285750" indent="-285750">
              <a:buFont typeface="Arial"/>
              <a:buChar char="•"/>
            </a:pPr>
            <a:r>
              <a:rPr lang="en-US" sz="2400" b="1" dirty="0" smtClean="0">
                <a:effectLst>
                  <a:glow rad="101600">
                    <a:schemeClr val="bg1">
                      <a:alpha val="75000"/>
                    </a:schemeClr>
                  </a:glow>
                </a:effectLst>
              </a:rPr>
              <a:t>EXPECT WARMING &amp; </a:t>
            </a:r>
            <a:r>
              <a:rPr lang="en-US" sz="2400" b="1" dirty="0" smtClean="0">
                <a:effectLst>
                  <a:glow rad="101600">
                    <a:schemeClr val="bg1">
                      <a:alpha val="75000"/>
                    </a:schemeClr>
                  </a:glow>
                </a:effectLst>
              </a:rPr>
              <a:t>increased evaporative </a:t>
            </a:r>
            <a:r>
              <a:rPr lang="en-US" sz="2400" b="1" dirty="0" smtClean="0">
                <a:effectLst>
                  <a:glow rad="101600">
                    <a:schemeClr val="bg1">
                      <a:alpha val="75000"/>
                    </a:schemeClr>
                  </a:glow>
                </a:effectLst>
              </a:rPr>
              <a:t>demands, longer growing seasons, less snowpack</a:t>
            </a:r>
          </a:p>
          <a:p>
            <a:pPr marL="285750" indent="-285750">
              <a:buFont typeface="Arial"/>
              <a:buChar char="•"/>
            </a:pPr>
            <a:endParaRPr lang="en-US" sz="1400" b="1" dirty="0">
              <a:effectLst>
                <a:glow rad="101600">
                  <a:schemeClr val="bg1">
                    <a:alpha val="75000"/>
                  </a:schemeClr>
                </a:glow>
              </a:effectLst>
            </a:endParaRPr>
          </a:p>
          <a:p>
            <a:pPr marL="285750" indent="-285750">
              <a:buFont typeface="Arial"/>
              <a:buChar char="•"/>
            </a:pPr>
            <a:r>
              <a:rPr lang="en-US" sz="2400" b="1" dirty="0" smtClean="0">
                <a:effectLst>
                  <a:glow rad="101600">
                    <a:schemeClr val="bg1">
                      <a:alpha val="75000"/>
                    </a:schemeClr>
                  </a:glow>
                </a:effectLst>
              </a:rPr>
              <a:t>Future p</a:t>
            </a:r>
            <a:r>
              <a:rPr lang="en-US" sz="2400" b="1" dirty="0" smtClean="0">
                <a:effectLst>
                  <a:glow rad="101600">
                    <a:schemeClr val="bg1">
                      <a:alpha val="75000"/>
                    </a:schemeClr>
                  </a:glow>
                </a:effectLst>
              </a:rPr>
              <a:t>recipitation </a:t>
            </a:r>
            <a:r>
              <a:rPr lang="en-US" sz="2400" b="1" dirty="0" smtClean="0">
                <a:effectLst>
                  <a:glow rad="101600">
                    <a:schemeClr val="bg1">
                      <a:alpha val="75000"/>
                    </a:schemeClr>
                  </a:glow>
                </a:effectLst>
              </a:rPr>
              <a:t>projection</a:t>
            </a:r>
            <a:r>
              <a:rPr lang="en-US" sz="2400" b="1" dirty="0" smtClean="0">
                <a:effectLst>
                  <a:glow rad="101600">
                    <a:schemeClr val="bg1">
                      <a:alpha val="75000"/>
                    </a:schemeClr>
                  </a:glow>
                </a:effectLst>
              </a:rPr>
              <a:t>s are much less confident, but trends probably small compared to trends</a:t>
            </a:r>
          </a:p>
          <a:p>
            <a:pPr marL="285750" indent="-285750">
              <a:buFont typeface="Arial"/>
              <a:buChar char="•"/>
            </a:pPr>
            <a:endParaRPr lang="en-US" sz="1400" b="1" dirty="0">
              <a:effectLst>
                <a:glow rad="101600">
                  <a:schemeClr val="bg1">
                    <a:alpha val="75000"/>
                  </a:schemeClr>
                </a:glow>
              </a:effectLst>
            </a:endParaRPr>
          </a:p>
          <a:p>
            <a:pPr marL="285750" indent="-285750">
              <a:buFont typeface="Arial"/>
              <a:buChar char="•"/>
            </a:pPr>
            <a:r>
              <a:rPr lang="en-US" sz="2400" b="1" dirty="0" smtClean="0">
                <a:effectLst>
                  <a:glow rad="101600">
                    <a:schemeClr val="bg1">
                      <a:alpha val="75000"/>
                    </a:schemeClr>
                  </a:glow>
                </a:effectLst>
              </a:rPr>
              <a:t>Extreme </a:t>
            </a:r>
            <a:r>
              <a:rPr lang="en-US" sz="2400" b="1" dirty="0" err="1" smtClean="0">
                <a:effectLst>
                  <a:glow rad="101600">
                    <a:schemeClr val="bg1">
                      <a:alpha val="75000"/>
                    </a:schemeClr>
                  </a:glow>
                </a:effectLst>
              </a:rPr>
              <a:t>precip</a:t>
            </a:r>
            <a:r>
              <a:rPr lang="en-US" sz="2400" b="1" dirty="0" smtClean="0">
                <a:effectLst>
                  <a:glow rad="101600">
                    <a:schemeClr val="bg1">
                      <a:alpha val="75000"/>
                    </a:schemeClr>
                  </a:glow>
                </a:effectLst>
              </a:rPr>
              <a:t> </a:t>
            </a:r>
            <a:r>
              <a:rPr lang="en-US" sz="2400" b="1" dirty="0" smtClean="0">
                <a:effectLst>
                  <a:glow rad="101600">
                    <a:schemeClr val="bg1">
                      <a:alpha val="75000"/>
                    </a:schemeClr>
                  </a:glow>
                </a:effectLst>
              </a:rPr>
              <a:t>years will be even more extreme</a:t>
            </a:r>
            <a:endParaRPr lang="en-US" sz="2400" b="1" dirty="0" smtClean="0">
              <a:effectLst>
                <a:glow rad="101600">
                  <a:schemeClr val="bg1">
                    <a:alpha val="75000"/>
                  </a:schemeClr>
                </a:glow>
              </a:effectLst>
            </a:endParaRPr>
          </a:p>
          <a:p>
            <a:pPr marL="285750" lvl="1" indent="-285750">
              <a:buFont typeface="Arial"/>
              <a:buChar char="•"/>
            </a:pPr>
            <a:endParaRPr lang="en-US" sz="2400" b="1" dirty="0" smtClean="0">
              <a:effectLst>
                <a:glow rad="101600">
                  <a:schemeClr val="bg1">
                    <a:alpha val="75000"/>
                  </a:schemeClr>
                </a:glow>
              </a:effectLst>
            </a:endParaRPr>
          </a:p>
        </p:txBody>
      </p:sp>
      <p:sp>
        <p:nvSpPr>
          <p:cNvPr id="6" name="Rectangle 5"/>
          <p:cNvSpPr>
            <a:spLocks noChangeArrowheads="1"/>
          </p:cNvSpPr>
          <p:nvPr/>
        </p:nvSpPr>
        <p:spPr bwMode="auto">
          <a:xfrm>
            <a:off x="0" y="0"/>
            <a:ext cx="9144000" cy="14224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latin typeface="Arial" charset="0"/>
              <a:cs typeface="Arial" charset="0"/>
            </a:endParaRPr>
          </a:p>
        </p:txBody>
      </p:sp>
      <p:sp>
        <p:nvSpPr>
          <p:cNvPr id="8" name="TextBox 7"/>
          <p:cNvSpPr txBox="1"/>
          <p:nvPr/>
        </p:nvSpPr>
        <p:spPr>
          <a:xfrm>
            <a:off x="553906" y="125335"/>
            <a:ext cx="6020547" cy="954107"/>
          </a:xfrm>
          <a:prstGeom prst="rect">
            <a:avLst/>
          </a:prstGeom>
          <a:noFill/>
        </p:spPr>
        <p:txBody>
          <a:bodyPr wrap="square" rtlCol="0">
            <a:spAutoFit/>
          </a:bodyPr>
          <a:lstStyle/>
          <a:p>
            <a:r>
              <a:rPr lang="en-US" sz="2800" b="1" dirty="0" smtClean="0">
                <a:solidFill>
                  <a:schemeClr val="bg1"/>
                </a:solidFill>
                <a:effectLst/>
              </a:rPr>
              <a:t>ATMOSPHERIC RIVERS, DROUGHTS &amp; SOME CLIMATE CHANGE</a:t>
            </a:r>
            <a:endParaRPr lang="en-US" sz="2800" b="1" dirty="0">
              <a:solidFill>
                <a:schemeClr val="bg1"/>
              </a:solidFill>
              <a:effectLst/>
            </a:endParaRPr>
          </a:p>
        </p:txBody>
      </p:sp>
    </p:spTree>
    <p:extLst>
      <p:ext uri="{BB962C8B-B14F-4D97-AF65-F5344CB8AC3E}">
        <p14:creationId xmlns:p14="http://schemas.microsoft.com/office/powerpoint/2010/main" val="305472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nard dixon prarie shower 1927 25 by 30 oil on canv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64" y="0"/>
            <a:ext cx="8262651" cy="6858000"/>
          </a:xfrm>
          <a:prstGeom prst="rect">
            <a:avLst/>
          </a:prstGeom>
        </p:spPr>
      </p:pic>
      <p:sp>
        <p:nvSpPr>
          <p:cNvPr id="3" name="TextBox 2"/>
          <p:cNvSpPr txBox="1"/>
          <p:nvPr/>
        </p:nvSpPr>
        <p:spPr>
          <a:xfrm>
            <a:off x="2354969" y="6374087"/>
            <a:ext cx="1942321" cy="307777"/>
          </a:xfrm>
          <a:prstGeom prst="rect">
            <a:avLst/>
          </a:prstGeom>
          <a:noFill/>
        </p:spPr>
        <p:txBody>
          <a:bodyPr wrap="none" rtlCol="0">
            <a:spAutoFit/>
          </a:bodyPr>
          <a:lstStyle/>
          <a:p>
            <a:r>
              <a:rPr lang="de-DE" sz="1400" i="1" dirty="0" smtClean="0"/>
              <a:t>© </a:t>
            </a:r>
            <a:r>
              <a:rPr lang="de-DE" sz="1400" i="1" dirty="0" err="1" smtClean="0"/>
              <a:t>Maynard</a:t>
            </a:r>
            <a:r>
              <a:rPr lang="de-DE" sz="1400" i="1" dirty="0" smtClean="0"/>
              <a:t> Dixon 1927</a:t>
            </a:r>
            <a:endParaRPr lang="en-US" sz="1400" i="1" dirty="0"/>
          </a:p>
        </p:txBody>
      </p:sp>
      <p:sp>
        <p:nvSpPr>
          <p:cNvPr id="4" name="TextBox 3"/>
          <p:cNvSpPr txBox="1"/>
          <p:nvPr/>
        </p:nvSpPr>
        <p:spPr>
          <a:xfrm>
            <a:off x="3676359" y="2704935"/>
            <a:ext cx="2469226" cy="646331"/>
          </a:xfrm>
          <a:prstGeom prst="rect">
            <a:avLst/>
          </a:prstGeom>
          <a:noFill/>
        </p:spPr>
        <p:txBody>
          <a:bodyPr wrap="square" rtlCol="0">
            <a:spAutoFit/>
          </a:bodyPr>
          <a:lstStyle/>
          <a:p>
            <a:r>
              <a:rPr lang="en-US" sz="3600" b="1" dirty="0" smtClean="0">
                <a:effectLst>
                  <a:glow rad="101600">
                    <a:schemeClr val="bg1">
                      <a:alpha val="75000"/>
                    </a:schemeClr>
                  </a:glow>
                </a:effectLst>
              </a:rPr>
              <a:t>Questions?</a:t>
            </a:r>
          </a:p>
        </p:txBody>
      </p:sp>
      <p:pic>
        <p:nvPicPr>
          <p:cNvPr id="5" name="Picture 22" descr="header_graphic_usgsIdentifier_white-1"/>
          <p:cNvPicPr>
            <a:picLocks noChangeAspect="1" noChangeArrowheads="1"/>
          </p:cNvPicPr>
          <p:nvPr/>
        </p:nvPicPr>
        <p:blipFill>
          <a:blip r:embed="rId3"/>
          <a:srcRect/>
          <a:stretch>
            <a:fillRect/>
          </a:stretch>
        </p:blipFill>
        <p:spPr bwMode="auto">
          <a:xfrm>
            <a:off x="128849" y="5933326"/>
            <a:ext cx="1731711" cy="699586"/>
          </a:xfrm>
          <a:prstGeom prst="rect">
            <a:avLst/>
          </a:prstGeom>
          <a:noFill/>
          <a:ln w="9525">
            <a:noFill/>
            <a:miter lim="800000"/>
            <a:headEnd/>
            <a:tailEnd/>
          </a:ln>
        </p:spPr>
      </p:pic>
    </p:spTree>
    <p:extLst>
      <p:ext uri="{BB962C8B-B14F-4D97-AF65-F5344CB8AC3E}">
        <p14:creationId xmlns:p14="http://schemas.microsoft.com/office/powerpoint/2010/main" val="150118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0"/>
          <p:cNvSpPr>
            <a:spLocks noChangeArrowheads="1"/>
          </p:cNvSpPr>
          <p:nvPr/>
        </p:nvSpPr>
        <p:spPr bwMode="auto">
          <a:xfrm>
            <a:off x="0" y="0"/>
            <a:ext cx="9144000" cy="12192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sp>
        <p:nvSpPr>
          <p:cNvPr id="13" name="Rectangle 12"/>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22" descr="header_graphic_usgsIdentifier_white-1"/>
          <p:cNvPicPr>
            <a:picLocks noChangeAspect="1" noChangeArrowheads="1"/>
          </p:cNvPicPr>
          <p:nvPr/>
        </p:nvPicPr>
        <p:blipFill>
          <a:blip r:embed="rId3"/>
          <a:srcRect/>
          <a:stretch>
            <a:fillRect/>
          </a:stretch>
        </p:blipFill>
        <p:spPr bwMode="auto">
          <a:xfrm>
            <a:off x="207130" y="6050716"/>
            <a:ext cx="1752600" cy="708025"/>
          </a:xfrm>
          <a:prstGeom prst="rect">
            <a:avLst/>
          </a:prstGeom>
          <a:noFill/>
          <a:ln w="9525">
            <a:noFill/>
            <a:miter lim="800000"/>
            <a:headEnd/>
            <a:tailEnd/>
          </a:ln>
        </p:spPr>
      </p:pic>
      <p:pic>
        <p:nvPicPr>
          <p:cNvPr id="16" name="Picture 15" descr="CW3E-Logo-Horizontal-SIO-Full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3" name="Rectangle 18"/>
          <p:cNvSpPr>
            <a:spLocks noChangeArrowheads="1"/>
          </p:cNvSpPr>
          <p:nvPr/>
        </p:nvSpPr>
        <p:spPr bwMode="auto">
          <a:xfrm>
            <a:off x="5638800" y="1752600"/>
            <a:ext cx="3200400" cy="2085975"/>
          </a:xfrm>
          <a:prstGeom prst="rect">
            <a:avLst/>
          </a:prstGeom>
          <a:noFill/>
          <a:ln w="9525">
            <a:noFill/>
            <a:miter lim="800000"/>
            <a:headEnd/>
            <a:tailEnd/>
          </a:ln>
        </p:spPr>
        <p:txBody>
          <a:bodyPr wrap="none" lIns="96653" tIns="48326" rIns="96653" bIns="48326" anchor="ctr">
            <a:prstTxWarp prst="textNoShape">
              <a:avLst/>
            </a:prstTxWarp>
          </a:bodyPr>
          <a:lstStyle/>
          <a:p>
            <a:endParaRPr lang="en-US" sz="2000" dirty="0">
              <a:solidFill>
                <a:schemeClr val="bg1"/>
              </a:solidFill>
            </a:endParaRPr>
          </a:p>
        </p:txBody>
      </p:sp>
      <p:pic>
        <p:nvPicPr>
          <p:cNvPr id="11" name="Picture 22" descr="header_graphic_usgsIdentifier_white-1"/>
          <p:cNvPicPr>
            <a:picLocks noChangeAspect="1" noChangeArrowheads="1"/>
          </p:cNvPicPr>
          <p:nvPr/>
        </p:nvPicPr>
        <p:blipFill>
          <a:blip r:embed="rId3"/>
          <a:srcRect/>
          <a:stretch>
            <a:fillRect/>
          </a:stretch>
        </p:blipFill>
        <p:spPr bwMode="auto">
          <a:xfrm>
            <a:off x="207130" y="6050716"/>
            <a:ext cx="1752600" cy="708025"/>
          </a:xfrm>
          <a:prstGeom prst="rect">
            <a:avLst/>
          </a:prstGeom>
          <a:noFill/>
          <a:ln w="9525">
            <a:noFill/>
            <a:miter lim="800000"/>
            <a:headEnd/>
            <a:tailEnd/>
          </a:ln>
        </p:spPr>
      </p:pic>
      <p:pic>
        <p:nvPicPr>
          <p:cNvPr id="18" name="Picture 17" descr="CapturFiles-201406162_0806_2.png"/>
          <p:cNvPicPr>
            <a:picLocks noChangeAspect="1"/>
          </p:cNvPicPr>
          <p:nvPr/>
        </p:nvPicPr>
        <p:blipFill rotWithShape="1">
          <a:blip r:embed="rId5">
            <a:extLst>
              <a:ext uri="{28A0092B-C50C-407E-A947-70E740481C1C}">
                <a14:useLocalDpi xmlns:a14="http://schemas.microsoft.com/office/drawing/2010/main" val="0"/>
              </a:ext>
            </a:extLst>
          </a:blip>
          <a:srcRect l="22859" t="20137" b="16816"/>
          <a:stretch/>
        </p:blipFill>
        <p:spPr>
          <a:xfrm>
            <a:off x="1678267" y="810953"/>
            <a:ext cx="5692510" cy="5137911"/>
          </a:xfrm>
          <a:prstGeom prst="rect">
            <a:avLst/>
          </a:prstGeom>
        </p:spPr>
      </p:pic>
      <p:sp>
        <p:nvSpPr>
          <p:cNvPr id="20" name="TextBox 19"/>
          <p:cNvSpPr txBox="1"/>
          <p:nvPr/>
        </p:nvSpPr>
        <p:spPr>
          <a:xfrm>
            <a:off x="4592552" y="6055901"/>
            <a:ext cx="4422459" cy="646331"/>
          </a:xfrm>
          <a:prstGeom prst="rect">
            <a:avLst/>
          </a:prstGeom>
          <a:noFill/>
        </p:spPr>
        <p:txBody>
          <a:bodyPr wrap="square" rtlCol="0">
            <a:spAutoFit/>
          </a:bodyPr>
          <a:lstStyle/>
          <a:p>
            <a:pPr algn="r"/>
            <a:r>
              <a:rPr lang="en-US" dirty="0" smtClean="0">
                <a:sym typeface="Wingdings"/>
              </a:rPr>
              <a:t> Encountering mountains, ARs are lifted &amp; cooled, extracting massive amounts of rain</a:t>
            </a:r>
            <a:endParaRPr lang="en-US" dirty="0"/>
          </a:p>
        </p:txBody>
      </p:sp>
      <p:sp>
        <p:nvSpPr>
          <p:cNvPr id="14" name="TextBox 1"/>
          <p:cNvSpPr txBox="1">
            <a:spLocks noChangeArrowheads="1"/>
          </p:cNvSpPr>
          <p:nvPr/>
        </p:nvSpPr>
        <p:spPr bwMode="auto">
          <a:xfrm>
            <a:off x="433922" y="134578"/>
            <a:ext cx="545293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00"/>
                </a:solidFill>
              </a:rPr>
              <a:t>Landfalling Atmospheric Rivers</a:t>
            </a:r>
          </a:p>
        </p:txBody>
      </p:sp>
      <p:pic>
        <p:nvPicPr>
          <p:cNvPr id="17" name="Picture 16" descr="NOAA-3DGFS_IVW_2012_1120-1203.sm.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2536" y="-28993"/>
            <a:ext cx="2178063" cy="1241496"/>
          </a:xfrm>
          <a:prstGeom prst="rect">
            <a:avLst/>
          </a:prstGeom>
        </p:spPr>
      </p:pic>
    </p:spTree>
    <p:extLst>
      <p:ext uri="{BB962C8B-B14F-4D97-AF65-F5344CB8AC3E}">
        <p14:creationId xmlns:p14="http://schemas.microsoft.com/office/powerpoint/2010/main" val="1352025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0"/>
          <p:cNvSpPr>
            <a:spLocks noChangeArrowheads="1"/>
          </p:cNvSpPr>
          <p:nvPr/>
        </p:nvSpPr>
        <p:spPr bwMode="auto">
          <a:xfrm>
            <a:off x="0" y="0"/>
            <a:ext cx="9144000" cy="12192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sp>
        <p:nvSpPr>
          <p:cNvPr id="15" name="Rectangle 14"/>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22" descr="header_graphic_usgsIdentifier_white-1"/>
          <p:cNvPicPr>
            <a:picLocks noChangeAspect="1" noChangeArrowheads="1"/>
          </p:cNvPicPr>
          <p:nvPr/>
        </p:nvPicPr>
        <p:blipFill>
          <a:blip r:embed="rId3"/>
          <a:srcRect/>
          <a:stretch>
            <a:fillRect/>
          </a:stretch>
        </p:blipFill>
        <p:spPr bwMode="auto">
          <a:xfrm>
            <a:off x="207130" y="6050716"/>
            <a:ext cx="1752600" cy="708025"/>
          </a:xfrm>
          <a:prstGeom prst="rect">
            <a:avLst/>
          </a:prstGeom>
          <a:noFill/>
          <a:ln w="9525">
            <a:noFill/>
            <a:miter lim="800000"/>
            <a:headEnd/>
            <a:tailEnd/>
          </a:ln>
        </p:spPr>
      </p:pic>
      <p:pic>
        <p:nvPicPr>
          <p:cNvPr id="17" name="Picture 16" descr="CW3E-Logo-Horizontal-SIO-Full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6" name="Title 1"/>
          <p:cNvSpPr txBox="1">
            <a:spLocks/>
          </p:cNvSpPr>
          <p:nvPr/>
        </p:nvSpPr>
        <p:spPr bwMode="auto">
          <a:xfrm>
            <a:off x="173110" y="-61899"/>
            <a:ext cx="8175623" cy="1219200"/>
          </a:xfrm>
          <a:prstGeom prst="rect">
            <a:avLst/>
          </a:prstGeom>
          <a:noFill/>
          <a:ln w="9525">
            <a:noFill/>
            <a:miter lim="800000"/>
            <a:headEnd/>
            <a:tailEnd/>
          </a:ln>
        </p:spPr>
        <p:txBody>
          <a:bodyPr anchor="ctr">
            <a:prstTxWarp prst="textNoShape">
              <a:avLst/>
            </a:prstTxWarp>
          </a:bodyPr>
          <a:lstStyle/>
          <a:p>
            <a:r>
              <a:rPr lang="en-US" sz="3600" b="1" dirty="0">
                <a:solidFill>
                  <a:srgbClr val="FFFF00"/>
                </a:solidFill>
                <a:effectLst>
                  <a:outerShdw blurRad="50800" dist="38100" dir="2700000" algn="tl" rotWithShape="0">
                    <a:prstClr val="black">
                      <a:alpha val="40000"/>
                    </a:prstClr>
                  </a:outerShdw>
                </a:effectLst>
                <a:latin typeface="Calibri"/>
                <a:ea typeface="Arial Bold" pitchFamily="-84" charset="0"/>
                <a:cs typeface="Calibri"/>
              </a:rPr>
              <a:t>H</a:t>
            </a:r>
            <a:r>
              <a:rPr lang="en-US" sz="3600" b="1" dirty="0" smtClean="0">
                <a:solidFill>
                  <a:srgbClr val="FFFF00"/>
                </a:solidFill>
                <a:effectLst>
                  <a:outerShdw blurRad="50800" dist="38100" dir="2700000" algn="tl" rotWithShape="0">
                    <a:prstClr val="black">
                      <a:alpha val="40000"/>
                    </a:prstClr>
                  </a:outerShdw>
                </a:effectLst>
                <a:latin typeface="Calibri"/>
                <a:ea typeface="Arial Bold" pitchFamily="-84" charset="0"/>
                <a:cs typeface="Calibri"/>
              </a:rPr>
              <a:t>ow much precipitation? </a:t>
            </a:r>
            <a:endParaRPr lang="en-US" sz="4400" b="1" dirty="0">
              <a:solidFill>
                <a:srgbClr val="FFFF00"/>
              </a:solidFill>
              <a:effectLst>
                <a:outerShdw blurRad="50800" dist="38100" dir="2700000" algn="tl" rotWithShape="0">
                  <a:prstClr val="black">
                    <a:alpha val="40000"/>
                  </a:prstClr>
                </a:outerShdw>
              </a:effectLst>
              <a:latin typeface="Calibri"/>
              <a:ea typeface="Arial Bold" pitchFamily="-84" charset="0"/>
              <a:cs typeface="Calibri"/>
            </a:endParaRPr>
          </a:p>
        </p:txBody>
      </p:sp>
      <p:sp>
        <p:nvSpPr>
          <p:cNvPr id="20" name="TextBox 19"/>
          <p:cNvSpPr txBox="1"/>
          <p:nvPr/>
        </p:nvSpPr>
        <p:spPr>
          <a:xfrm>
            <a:off x="4978101" y="6055901"/>
            <a:ext cx="3798778" cy="646331"/>
          </a:xfrm>
          <a:prstGeom prst="rect">
            <a:avLst/>
          </a:prstGeom>
          <a:noFill/>
        </p:spPr>
        <p:txBody>
          <a:bodyPr wrap="square" rtlCol="0">
            <a:spAutoFit/>
          </a:bodyPr>
          <a:lstStyle/>
          <a:p>
            <a:pPr algn="r"/>
            <a:r>
              <a:rPr lang="en-US" dirty="0" smtClean="0">
                <a:sym typeface="Wingdings"/>
              </a:rPr>
              <a:t> Worst case: As extreme as any storms in the conterminous US ! </a:t>
            </a:r>
            <a:endParaRPr lang="en-US" dirty="0"/>
          </a:p>
        </p:txBody>
      </p:sp>
      <p:pic>
        <p:nvPicPr>
          <p:cNvPr id="8" name="Picture 7" descr="Pap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41" y="1193308"/>
            <a:ext cx="7546492" cy="4736362"/>
          </a:xfrm>
          <a:prstGeom prst="rect">
            <a:avLst/>
          </a:prstGeom>
        </p:spPr>
      </p:pic>
      <p:sp>
        <p:nvSpPr>
          <p:cNvPr id="10" name="TextBox 9"/>
          <p:cNvSpPr txBox="1"/>
          <p:nvPr/>
        </p:nvSpPr>
        <p:spPr>
          <a:xfrm>
            <a:off x="3333853" y="1381445"/>
            <a:ext cx="3157049" cy="1323439"/>
          </a:xfrm>
          <a:prstGeom prst="rect">
            <a:avLst/>
          </a:prstGeom>
          <a:solidFill>
            <a:srgbClr val="FFFFFF"/>
          </a:solidFill>
        </p:spPr>
        <p:txBody>
          <a:bodyPr wrap="square" rtlCol="0">
            <a:spAutoFit/>
          </a:bodyPr>
          <a:lstStyle/>
          <a:p>
            <a:pPr algn="ctr"/>
            <a:r>
              <a:rPr lang="en-US" sz="2000" b="1" dirty="0" smtClean="0">
                <a:solidFill>
                  <a:srgbClr val="000000"/>
                </a:solidFill>
              </a:rPr>
              <a:t>Number of occasions, 1950-2008, with more than </a:t>
            </a:r>
          </a:p>
          <a:p>
            <a:pPr algn="ctr"/>
            <a:r>
              <a:rPr lang="en-US" sz="2000" b="1" dirty="0" smtClean="0">
                <a:solidFill>
                  <a:srgbClr val="000000"/>
                </a:solidFill>
              </a:rPr>
              <a:t>16 inches of precipitation in 3 days</a:t>
            </a:r>
            <a:endParaRPr lang="en-US" sz="2000" b="1" dirty="0">
              <a:solidFill>
                <a:srgbClr val="000000"/>
              </a:solidFill>
            </a:endParaRPr>
          </a:p>
        </p:txBody>
      </p:sp>
      <p:sp>
        <p:nvSpPr>
          <p:cNvPr id="7" name="TextBox 6"/>
          <p:cNvSpPr txBox="1"/>
          <p:nvPr/>
        </p:nvSpPr>
        <p:spPr>
          <a:xfrm>
            <a:off x="6633689" y="4476449"/>
            <a:ext cx="1499429" cy="584776"/>
          </a:xfrm>
          <a:prstGeom prst="rect">
            <a:avLst/>
          </a:prstGeom>
          <a:noFill/>
        </p:spPr>
        <p:txBody>
          <a:bodyPr wrap="none" rtlCol="0">
            <a:spAutoFit/>
          </a:bodyPr>
          <a:lstStyle/>
          <a:p>
            <a:r>
              <a:rPr lang="en-US" sz="1600" dirty="0" smtClean="0"/>
              <a:t>32 inches/3 day</a:t>
            </a:r>
          </a:p>
          <a:p>
            <a:r>
              <a:rPr lang="en-US" sz="1600" dirty="0" smtClean="0"/>
              <a:t>Harvey 2017</a:t>
            </a:r>
            <a:endParaRPr lang="en-US" sz="1600" dirty="0"/>
          </a:p>
        </p:txBody>
      </p:sp>
      <p:cxnSp>
        <p:nvCxnSpPr>
          <p:cNvPr id="9" name="Straight Arrow Connector 8"/>
          <p:cNvCxnSpPr>
            <a:stCxn id="7" idx="1"/>
          </p:cNvCxnSpPr>
          <p:nvPr/>
        </p:nvCxnSpPr>
        <p:spPr>
          <a:xfrm flipH="1" flipV="1">
            <a:off x="4728630" y="4686993"/>
            <a:ext cx="1905059" cy="818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881828" y="1465893"/>
            <a:ext cx="1455326" cy="277492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TextBox 22"/>
          <p:cNvSpPr txBox="1"/>
          <p:nvPr/>
        </p:nvSpPr>
        <p:spPr>
          <a:xfrm>
            <a:off x="326155" y="4394605"/>
            <a:ext cx="2780906" cy="338554"/>
          </a:xfrm>
          <a:prstGeom prst="rect">
            <a:avLst/>
          </a:prstGeom>
          <a:solidFill>
            <a:schemeClr val="bg1"/>
          </a:solidFill>
        </p:spPr>
        <p:txBody>
          <a:bodyPr wrap="square" rtlCol="0">
            <a:spAutoFit/>
          </a:bodyPr>
          <a:lstStyle/>
          <a:p>
            <a:r>
              <a:rPr lang="en-US" sz="1600" i="1" dirty="0" smtClean="0"/>
              <a:t>92% </a:t>
            </a:r>
            <a:r>
              <a:rPr lang="en-US" sz="1600" i="1" dirty="0"/>
              <a:t>due to Atmospheric </a:t>
            </a:r>
            <a:r>
              <a:rPr lang="en-US" sz="1600" i="1" dirty="0" smtClean="0"/>
              <a:t>Rivers</a:t>
            </a:r>
            <a:endParaRPr lang="en-US" sz="1600" i="1" dirty="0"/>
          </a:p>
        </p:txBody>
      </p:sp>
      <p:cxnSp>
        <p:nvCxnSpPr>
          <p:cNvPr id="24" name="Straight Arrow Connector 23"/>
          <p:cNvCxnSpPr>
            <a:stCxn id="23" idx="0"/>
          </p:cNvCxnSpPr>
          <p:nvPr/>
        </p:nvCxnSpPr>
        <p:spPr>
          <a:xfrm flipH="1" flipV="1">
            <a:off x="1610228" y="3700398"/>
            <a:ext cx="106380" cy="6942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descr="NOAA-3DGFS_IVW_2012_1120-1203.sm.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2536" y="17187"/>
            <a:ext cx="2178063" cy="1241496"/>
          </a:xfrm>
          <a:prstGeom prst="rect">
            <a:avLst/>
          </a:prstGeom>
        </p:spPr>
      </p:pic>
    </p:spTree>
    <p:extLst>
      <p:ext uri="{BB962C8B-B14F-4D97-AF65-F5344CB8AC3E}">
        <p14:creationId xmlns:p14="http://schemas.microsoft.com/office/powerpoint/2010/main" val="35447996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22" descr="header_graphic_usgsIdentifier_white-1"/>
          <p:cNvPicPr>
            <a:picLocks noChangeAspect="1" noChangeArrowheads="1"/>
          </p:cNvPicPr>
          <p:nvPr/>
        </p:nvPicPr>
        <p:blipFill>
          <a:blip r:embed="rId3"/>
          <a:srcRect/>
          <a:stretch>
            <a:fillRect/>
          </a:stretch>
        </p:blipFill>
        <p:spPr bwMode="auto">
          <a:xfrm>
            <a:off x="207130" y="6050716"/>
            <a:ext cx="1752600" cy="708025"/>
          </a:xfrm>
          <a:prstGeom prst="rect">
            <a:avLst/>
          </a:prstGeom>
          <a:noFill/>
          <a:ln w="9525">
            <a:noFill/>
            <a:miter lim="800000"/>
            <a:headEnd/>
            <a:tailEnd/>
          </a:ln>
        </p:spPr>
      </p:pic>
      <p:pic>
        <p:nvPicPr>
          <p:cNvPr id="37" name="Picture 36" descr="CW3E-Logo-Horizontal-SIO-Full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38" name="Rectangle 20"/>
          <p:cNvSpPr>
            <a:spLocks noChangeArrowheads="1"/>
          </p:cNvSpPr>
          <p:nvPr/>
        </p:nvSpPr>
        <p:spPr bwMode="auto">
          <a:xfrm>
            <a:off x="0" y="0"/>
            <a:ext cx="9144000" cy="918678"/>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sp>
        <p:nvSpPr>
          <p:cNvPr id="39" name="TextBox 1"/>
          <p:cNvSpPr txBox="1">
            <a:spLocks noChangeArrowheads="1"/>
          </p:cNvSpPr>
          <p:nvPr/>
        </p:nvSpPr>
        <p:spPr bwMode="auto">
          <a:xfrm>
            <a:off x="460375" y="157098"/>
            <a:ext cx="605907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FF"/>
                </a:solidFill>
              </a:rPr>
              <a:t>ARs &amp; Truckee River (Reno) Floods</a:t>
            </a:r>
            <a:endParaRPr lang="en-US" sz="3200" b="1" dirty="0">
              <a:solidFill>
                <a:srgbClr val="FFFFFF"/>
              </a:solidFill>
            </a:endParaRPr>
          </a:p>
        </p:txBody>
      </p:sp>
      <p:sp>
        <p:nvSpPr>
          <p:cNvPr id="33795" name="Rectangle 1"/>
          <p:cNvSpPr>
            <a:spLocks/>
          </p:cNvSpPr>
          <p:nvPr/>
        </p:nvSpPr>
        <p:spPr bwMode="auto">
          <a:xfrm>
            <a:off x="0" y="0"/>
            <a:ext cx="9144000" cy="1219200"/>
          </a:xfrm>
          <a:prstGeom prst="rect">
            <a:avLst/>
          </a:prstGeom>
          <a:solidFill>
            <a:schemeClr val="tx2"/>
          </a:solidFill>
          <a:ln w="9525">
            <a:noFill/>
            <a:round/>
            <a:headEnd/>
            <a:tailEnd/>
          </a:ln>
        </p:spPr>
        <p:txBody>
          <a:bodyPr lIns="0" tIns="0" rIns="0" bIns="0">
            <a:prstTxWarp prst="textNoShape">
              <a:avLst/>
            </a:prstTxWarp>
          </a:bodyPr>
          <a:lstStyle/>
          <a:p>
            <a:endParaRPr lang="en-US" dirty="0">
              <a:latin typeface="Calibri" pitchFamily="-84" charset="0"/>
            </a:endParaRPr>
          </a:p>
        </p:txBody>
      </p:sp>
      <p:grpSp>
        <p:nvGrpSpPr>
          <p:cNvPr id="10" name="Group 9"/>
          <p:cNvGrpSpPr/>
          <p:nvPr/>
        </p:nvGrpSpPr>
        <p:grpSpPr>
          <a:xfrm>
            <a:off x="278219" y="1110969"/>
            <a:ext cx="4256970" cy="2554182"/>
            <a:chOff x="5593107" y="1374185"/>
            <a:chExt cx="4256970" cy="2554182"/>
          </a:xfrm>
        </p:grpSpPr>
        <p:graphicFrame>
          <p:nvGraphicFramePr>
            <p:cNvPr id="41" name="Chart 40"/>
            <p:cNvGraphicFramePr/>
            <p:nvPr>
              <p:extLst>
                <p:ext uri="{D42A27DB-BD31-4B8C-83A1-F6EECF244321}">
                  <p14:modId xmlns:p14="http://schemas.microsoft.com/office/powerpoint/2010/main" val="911762027"/>
                </p:ext>
              </p:extLst>
            </p:nvPr>
          </p:nvGraphicFramePr>
          <p:xfrm>
            <a:off x="5593107" y="1374185"/>
            <a:ext cx="4256970" cy="2554182"/>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7423279" y="2883266"/>
              <a:ext cx="819793" cy="646331"/>
            </a:xfrm>
            <a:prstGeom prst="rect">
              <a:avLst/>
            </a:prstGeom>
            <a:noFill/>
          </p:spPr>
          <p:txBody>
            <a:bodyPr wrap="none" rtlCol="0">
              <a:spAutoFit/>
            </a:bodyPr>
            <a:lstStyle/>
            <a:p>
              <a:pPr algn="ctr"/>
              <a:r>
                <a:rPr lang="en-US" b="1" dirty="0" smtClean="0"/>
                <a:t>AR fed</a:t>
              </a:r>
            </a:p>
            <a:p>
              <a:pPr algn="ctr"/>
              <a:r>
                <a:rPr lang="en-US" i="1" dirty="0" smtClean="0"/>
                <a:t>87%</a:t>
              </a:r>
              <a:endParaRPr lang="en-US" i="1" dirty="0"/>
            </a:p>
          </p:txBody>
        </p:sp>
        <p:sp>
          <p:nvSpPr>
            <p:cNvPr id="43" name="TextBox 42"/>
            <p:cNvSpPr txBox="1"/>
            <p:nvPr/>
          </p:nvSpPr>
          <p:spPr>
            <a:xfrm>
              <a:off x="6856198" y="1903831"/>
              <a:ext cx="889987" cy="369332"/>
            </a:xfrm>
            <a:prstGeom prst="rect">
              <a:avLst/>
            </a:prstGeom>
            <a:noFill/>
          </p:spPr>
          <p:txBody>
            <a:bodyPr wrap="none" rtlCol="0">
              <a:spAutoFit/>
            </a:bodyPr>
            <a:lstStyle/>
            <a:p>
              <a:r>
                <a:rPr lang="en-US" dirty="0" smtClean="0"/>
                <a:t>Non AR</a:t>
              </a:r>
              <a:endParaRPr lang="en-US" dirty="0"/>
            </a:p>
          </p:txBody>
        </p:sp>
      </p:grpSp>
      <p:grpSp>
        <p:nvGrpSpPr>
          <p:cNvPr id="13" name="Group 12"/>
          <p:cNvGrpSpPr/>
          <p:nvPr/>
        </p:nvGrpSpPr>
        <p:grpSpPr>
          <a:xfrm>
            <a:off x="127767" y="3421979"/>
            <a:ext cx="7923103" cy="3003254"/>
            <a:chOff x="467967" y="3421979"/>
            <a:chExt cx="7923103" cy="3003254"/>
          </a:xfrm>
        </p:grpSpPr>
        <p:grpSp>
          <p:nvGrpSpPr>
            <p:cNvPr id="7" name="Group 6"/>
            <p:cNvGrpSpPr/>
            <p:nvPr/>
          </p:nvGrpSpPr>
          <p:grpSpPr>
            <a:xfrm>
              <a:off x="467967" y="3866610"/>
              <a:ext cx="7923103" cy="2558623"/>
              <a:chOff x="392201" y="3739275"/>
              <a:chExt cx="7923103" cy="2558623"/>
            </a:xfrm>
          </p:grpSpPr>
          <p:graphicFrame>
            <p:nvGraphicFramePr>
              <p:cNvPr id="45" name="Chart 44"/>
              <p:cNvGraphicFramePr>
                <a:graphicFrameLocks/>
              </p:cNvGraphicFramePr>
              <p:nvPr>
                <p:extLst>
                  <p:ext uri="{D42A27DB-BD31-4B8C-83A1-F6EECF244321}">
                    <p14:modId xmlns:p14="http://schemas.microsoft.com/office/powerpoint/2010/main" val="3037864834"/>
                  </p:ext>
                </p:extLst>
              </p:nvPr>
            </p:nvGraphicFramePr>
            <p:xfrm>
              <a:off x="392201" y="3739275"/>
              <a:ext cx="4632200" cy="2558623"/>
            </p:xfrm>
            <a:graphic>
              <a:graphicData uri="http://schemas.openxmlformats.org/drawingml/2006/chart">
                <c:chart xmlns:c="http://schemas.openxmlformats.org/drawingml/2006/chart" xmlns:r="http://schemas.openxmlformats.org/officeDocument/2006/relationships" r:id="rId6"/>
              </a:graphicData>
            </a:graphic>
          </p:graphicFrame>
          <p:sp>
            <p:nvSpPr>
              <p:cNvPr id="47" name="TextBox 46"/>
              <p:cNvSpPr txBox="1"/>
              <p:nvPr/>
            </p:nvSpPr>
            <p:spPr>
              <a:xfrm>
                <a:off x="7232985" y="5101701"/>
                <a:ext cx="821609" cy="646331"/>
              </a:xfrm>
              <a:prstGeom prst="rect">
                <a:avLst/>
              </a:prstGeom>
              <a:noFill/>
            </p:spPr>
            <p:txBody>
              <a:bodyPr wrap="none" rtlCol="0">
                <a:spAutoFit/>
              </a:bodyPr>
              <a:lstStyle/>
              <a:p>
                <a:pPr algn="ctr"/>
                <a:r>
                  <a:rPr lang="en-US" b="1" dirty="0" smtClean="0"/>
                  <a:t>AR fed</a:t>
                </a:r>
              </a:p>
              <a:p>
                <a:pPr algn="ctr"/>
                <a:r>
                  <a:rPr lang="en-US" i="1" dirty="0" smtClean="0"/>
                  <a:t>(7/10)</a:t>
                </a:r>
                <a:endParaRPr lang="en-US" i="1" dirty="0"/>
              </a:p>
            </p:txBody>
          </p:sp>
          <p:sp>
            <p:nvSpPr>
              <p:cNvPr id="48" name="TextBox 47"/>
              <p:cNvSpPr txBox="1"/>
              <p:nvPr/>
            </p:nvSpPr>
            <p:spPr>
              <a:xfrm>
                <a:off x="6589208" y="4163286"/>
                <a:ext cx="1726096" cy="646331"/>
              </a:xfrm>
              <a:prstGeom prst="rect">
                <a:avLst/>
              </a:prstGeom>
              <a:noFill/>
            </p:spPr>
            <p:txBody>
              <a:bodyPr wrap="square" rtlCol="0">
                <a:spAutoFit/>
              </a:bodyPr>
              <a:lstStyle/>
              <a:p>
                <a:r>
                  <a:rPr lang="en-US" dirty="0" smtClean="0"/>
                  <a:t>Spring snowmelt</a:t>
                </a:r>
                <a:endParaRPr lang="en-US" dirty="0"/>
              </a:p>
            </p:txBody>
          </p:sp>
        </p:grpSp>
        <p:sp>
          <p:nvSpPr>
            <p:cNvPr id="12" name="TextBox 11"/>
            <p:cNvSpPr txBox="1"/>
            <p:nvPr/>
          </p:nvSpPr>
          <p:spPr>
            <a:xfrm>
              <a:off x="1236381" y="3421979"/>
              <a:ext cx="3209079" cy="830997"/>
            </a:xfrm>
            <a:prstGeom prst="rect">
              <a:avLst/>
            </a:prstGeom>
            <a:noFill/>
          </p:spPr>
          <p:txBody>
            <a:bodyPr wrap="square" rtlCol="0">
              <a:spAutoFit/>
            </a:bodyPr>
            <a:lstStyle/>
            <a:p>
              <a:pPr algn="ctr"/>
              <a:r>
                <a:rPr lang="en-US" sz="2400" dirty="0" smtClean="0">
                  <a:solidFill>
                    <a:schemeClr val="bg1"/>
                  </a:solidFill>
                </a:rPr>
                <a:t>Snowfed  Merced River floods, Sierra Nevada</a:t>
              </a:r>
              <a:endParaRPr lang="en-US" sz="2400" dirty="0">
                <a:solidFill>
                  <a:schemeClr val="bg1"/>
                </a:solidFill>
              </a:endParaRPr>
            </a:p>
          </p:txBody>
        </p:sp>
      </p:grpSp>
      <p:sp>
        <p:nvSpPr>
          <p:cNvPr id="49" name="TextBox 48"/>
          <p:cNvSpPr txBox="1"/>
          <p:nvPr/>
        </p:nvSpPr>
        <p:spPr>
          <a:xfrm>
            <a:off x="776052" y="884778"/>
            <a:ext cx="3202965" cy="830997"/>
          </a:xfrm>
          <a:prstGeom prst="rect">
            <a:avLst/>
          </a:prstGeom>
          <a:noFill/>
        </p:spPr>
        <p:txBody>
          <a:bodyPr wrap="square" rtlCol="0">
            <a:spAutoFit/>
          </a:bodyPr>
          <a:lstStyle/>
          <a:p>
            <a:pPr algn="ctr"/>
            <a:r>
              <a:rPr lang="en-US" sz="2400" dirty="0" smtClean="0">
                <a:solidFill>
                  <a:schemeClr val="bg1"/>
                </a:solidFill>
              </a:rPr>
              <a:t>Rainfed Russian River floods, Ca Coastal Rg</a:t>
            </a:r>
            <a:endParaRPr lang="en-US" sz="2400" dirty="0">
              <a:solidFill>
                <a:schemeClr val="bg1"/>
              </a:solidFill>
            </a:endParaRPr>
          </a:p>
        </p:txBody>
      </p:sp>
      <p:sp>
        <p:nvSpPr>
          <p:cNvPr id="24" name="TextBox 23"/>
          <p:cNvSpPr txBox="1"/>
          <p:nvPr/>
        </p:nvSpPr>
        <p:spPr>
          <a:xfrm>
            <a:off x="5534565" y="3921289"/>
            <a:ext cx="2343550" cy="1015663"/>
          </a:xfrm>
          <a:prstGeom prst="rect">
            <a:avLst/>
          </a:prstGeom>
          <a:noFill/>
        </p:spPr>
        <p:txBody>
          <a:bodyPr wrap="square" rtlCol="0">
            <a:spAutoFit/>
          </a:bodyPr>
          <a:lstStyle/>
          <a:p>
            <a:r>
              <a:rPr lang="en-US" sz="2000" dirty="0" smtClean="0">
                <a:solidFill>
                  <a:srgbClr val="000000"/>
                </a:solidFill>
              </a:rPr>
              <a:t> </a:t>
            </a:r>
            <a:r>
              <a:rPr lang="en-US" sz="2000" dirty="0">
                <a:solidFill>
                  <a:srgbClr val="000000"/>
                </a:solidFill>
              </a:rPr>
              <a:t>%</a:t>
            </a:r>
            <a:r>
              <a:rPr lang="en-US" sz="2000" dirty="0" smtClean="0">
                <a:solidFill>
                  <a:srgbClr val="000000"/>
                </a:solidFill>
              </a:rPr>
              <a:t>Winter Precipitation from Atmospheric Rivers</a:t>
            </a:r>
          </a:p>
        </p:txBody>
      </p:sp>
      <p:grpSp>
        <p:nvGrpSpPr>
          <p:cNvPr id="25" name="Group 24"/>
          <p:cNvGrpSpPr/>
          <p:nvPr/>
        </p:nvGrpSpPr>
        <p:grpSpPr>
          <a:xfrm>
            <a:off x="4535189" y="1133649"/>
            <a:ext cx="4113078" cy="4856361"/>
            <a:chOff x="1556740" y="803782"/>
            <a:chExt cx="4113078" cy="4856361"/>
          </a:xfrm>
          <a:effectLst>
            <a:outerShdw blurRad="50800" dist="38100" dir="2700000" algn="tl" rotWithShape="0">
              <a:srgbClr val="000000">
                <a:alpha val="43000"/>
              </a:srgbClr>
            </a:outerShdw>
          </a:effectLst>
        </p:grpSpPr>
        <p:pic>
          <p:nvPicPr>
            <p:cNvPr id="27" name="Picture 26"/>
            <p:cNvPicPr/>
            <p:nvPr/>
          </p:nvPicPr>
          <p:blipFill rotWithShape="1">
            <a:blip r:embed="rId7">
              <a:extLst>
                <a:ext uri="{28A0092B-C50C-407E-A947-70E740481C1C}">
                  <a14:useLocalDpi xmlns:a14="http://schemas.microsoft.com/office/drawing/2010/main" val="0"/>
                </a:ext>
              </a:extLst>
            </a:blip>
            <a:srcRect l="48394" t="45644" r="5761" b="8205"/>
            <a:stretch/>
          </p:blipFill>
          <p:spPr bwMode="auto">
            <a:xfrm>
              <a:off x="1556740" y="803782"/>
              <a:ext cx="4113078" cy="4856361"/>
            </a:xfrm>
            <a:prstGeom prst="rect">
              <a:avLst/>
            </a:prstGeom>
            <a:ln w="28575" cmpd="sng">
              <a:solidFill>
                <a:srgbClr val="4F81BD"/>
              </a:solidFill>
            </a:ln>
            <a:extLst>
              <a:ext uri="{53640926-AAD7-44d8-BBD7-CCE9431645EC}">
                <a14:shadowObscured xmlns:a14="http://schemas.microsoft.com/office/drawing/2010/main"/>
              </a:ext>
            </a:extLst>
          </p:spPr>
        </p:pic>
        <p:sp>
          <p:nvSpPr>
            <p:cNvPr id="28" name="Rectangle 27"/>
            <p:cNvSpPr/>
            <p:nvPr/>
          </p:nvSpPr>
          <p:spPr>
            <a:xfrm>
              <a:off x="1793271" y="4873198"/>
              <a:ext cx="2011147" cy="18782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1793271" y="4050315"/>
              <a:ext cx="2343550" cy="1015663"/>
            </a:xfrm>
            <a:prstGeom prst="rect">
              <a:avLst/>
            </a:prstGeom>
            <a:noFill/>
            <a:ln>
              <a:solidFill>
                <a:srgbClr val="4F81BD"/>
              </a:solidFill>
            </a:ln>
          </p:spPr>
          <p:txBody>
            <a:bodyPr wrap="square" rtlCol="0">
              <a:spAutoFit/>
            </a:bodyPr>
            <a:lstStyle/>
            <a:p>
              <a:r>
                <a:rPr lang="en-US" sz="2000" dirty="0" smtClean="0">
                  <a:solidFill>
                    <a:srgbClr val="000000"/>
                  </a:solidFill>
                </a:rPr>
                <a:t> </a:t>
              </a:r>
              <a:r>
                <a:rPr lang="en-US" sz="2000" dirty="0">
                  <a:solidFill>
                    <a:srgbClr val="000000"/>
                  </a:solidFill>
                </a:rPr>
                <a:t>%</a:t>
              </a:r>
              <a:r>
                <a:rPr lang="en-US" sz="2000" dirty="0" smtClean="0">
                  <a:solidFill>
                    <a:srgbClr val="000000"/>
                  </a:solidFill>
                </a:rPr>
                <a:t> Precipitation from Atmospheric Rivers</a:t>
              </a:r>
            </a:p>
          </p:txBody>
        </p:sp>
      </p:grpSp>
      <p:pic>
        <p:nvPicPr>
          <p:cNvPr id="30" name="Picture 29" descr="NOAA-3DGFS_IVW_2012_1120-1203.sm.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2536" y="-28993"/>
            <a:ext cx="2178063" cy="1241496"/>
          </a:xfrm>
          <a:prstGeom prst="rect">
            <a:avLst/>
          </a:prstGeom>
        </p:spPr>
      </p:pic>
      <p:sp>
        <p:nvSpPr>
          <p:cNvPr id="31" name="TextBox 30"/>
          <p:cNvSpPr txBox="1"/>
          <p:nvPr/>
        </p:nvSpPr>
        <p:spPr>
          <a:xfrm>
            <a:off x="2040793" y="5271989"/>
            <a:ext cx="821609" cy="646331"/>
          </a:xfrm>
          <a:prstGeom prst="rect">
            <a:avLst/>
          </a:prstGeom>
          <a:noFill/>
        </p:spPr>
        <p:txBody>
          <a:bodyPr wrap="none" rtlCol="0">
            <a:spAutoFit/>
          </a:bodyPr>
          <a:lstStyle/>
          <a:p>
            <a:pPr algn="ctr"/>
            <a:r>
              <a:rPr lang="en-US" b="1" dirty="0" smtClean="0"/>
              <a:t>AR fed</a:t>
            </a:r>
          </a:p>
          <a:p>
            <a:pPr algn="ctr"/>
            <a:r>
              <a:rPr lang="en-US" i="1" dirty="0" smtClean="0"/>
              <a:t>70%</a:t>
            </a:r>
            <a:endParaRPr lang="en-US" i="1" dirty="0"/>
          </a:p>
        </p:txBody>
      </p:sp>
      <p:sp>
        <p:nvSpPr>
          <p:cNvPr id="32" name="TextBox 31"/>
          <p:cNvSpPr txBox="1"/>
          <p:nvPr/>
        </p:nvSpPr>
        <p:spPr>
          <a:xfrm>
            <a:off x="1440347" y="4380182"/>
            <a:ext cx="1726096" cy="646331"/>
          </a:xfrm>
          <a:prstGeom prst="rect">
            <a:avLst/>
          </a:prstGeom>
          <a:noFill/>
        </p:spPr>
        <p:txBody>
          <a:bodyPr wrap="square" rtlCol="0">
            <a:spAutoFit/>
          </a:bodyPr>
          <a:lstStyle/>
          <a:p>
            <a:r>
              <a:rPr lang="en-US" dirty="0" smtClean="0"/>
              <a:t>Spring snowmelt</a:t>
            </a:r>
            <a:endParaRPr lang="en-US" dirty="0"/>
          </a:p>
        </p:txBody>
      </p:sp>
      <p:sp>
        <p:nvSpPr>
          <p:cNvPr id="5" name="TextBox 4"/>
          <p:cNvSpPr txBox="1"/>
          <p:nvPr/>
        </p:nvSpPr>
        <p:spPr>
          <a:xfrm>
            <a:off x="5346286" y="6240567"/>
            <a:ext cx="3537967" cy="369332"/>
          </a:xfrm>
          <a:prstGeom prst="rect">
            <a:avLst/>
          </a:prstGeom>
          <a:noFill/>
        </p:spPr>
        <p:txBody>
          <a:bodyPr wrap="square" rtlCol="0">
            <a:spAutoFit/>
          </a:bodyPr>
          <a:lstStyle/>
          <a:p>
            <a:pPr algn="r"/>
            <a:r>
              <a:rPr lang="en-US" dirty="0" smtClean="0">
                <a:sym typeface="Wingdings"/>
              </a:rPr>
              <a:t> </a:t>
            </a:r>
            <a:r>
              <a:rPr lang="en-US" dirty="0" smtClean="0"/>
              <a:t>Both hazards and benefits</a:t>
            </a:r>
            <a:endParaRPr lang="en-US" dirty="0"/>
          </a:p>
        </p:txBody>
      </p:sp>
      <p:sp>
        <p:nvSpPr>
          <p:cNvPr id="11" name="Title 1"/>
          <p:cNvSpPr txBox="1">
            <a:spLocks/>
          </p:cNvSpPr>
          <p:nvPr/>
        </p:nvSpPr>
        <p:spPr bwMode="auto">
          <a:xfrm>
            <a:off x="278219" y="-130911"/>
            <a:ext cx="8612880" cy="1219200"/>
          </a:xfrm>
          <a:prstGeom prst="rect">
            <a:avLst/>
          </a:prstGeom>
          <a:noFill/>
          <a:ln w="9525">
            <a:noFill/>
            <a:miter lim="800000"/>
            <a:headEnd/>
            <a:tailEnd/>
          </a:ln>
        </p:spPr>
        <p:txBody>
          <a:bodyPr anchor="ctr">
            <a:prstTxWarp prst="textNoShape">
              <a:avLst/>
            </a:prstTxWarp>
          </a:bodyPr>
          <a:lstStyle/>
          <a:p>
            <a:r>
              <a:rPr lang="en-US" sz="3200" b="1" dirty="0" smtClean="0">
                <a:solidFill>
                  <a:srgbClr val="FFFF00"/>
                </a:solidFill>
                <a:latin typeface="Calibri" pitchFamily="-84" charset="0"/>
              </a:rPr>
              <a:t>Historical western floods AND water resources</a:t>
            </a:r>
            <a:endParaRPr lang="en-US" sz="3200" b="1" dirty="0">
              <a:solidFill>
                <a:srgbClr val="FFFF00"/>
              </a:solidFill>
              <a:latin typeface="Calibri" pitchFamily="-84" charset="0"/>
            </a:endParaRPr>
          </a:p>
        </p:txBody>
      </p:sp>
    </p:spTree>
    <p:extLst>
      <p:ext uri="{BB962C8B-B14F-4D97-AF65-F5344CB8AC3E}">
        <p14:creationId xmlns:p14="http://schemas.microsoft.com/office/powerpoint/2010/main" val="14381039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0" y="-7938"/>
            <a:ext cx="9144000" cy="1219201"/>
          </a:xfrm>
          <a:prstGeom prst="rect">
            <a:avLst/>
          </a:prstGeom>
          <a:solidFill>
            <a:srgbClr val="000090"/>
          </a:solidFill>
          <a:ln w="9525">
            <a:noFill/>
            <a:round/>
            <a:headEnd/>
            <a:tailEnd/>
          </a:ln>
        </p:spPr>
        <p:txBody>
          <a:bodyPr lIns="0" tIns="0" rIns="0" bIns="0">
            <a:prstTxWarp prst="textNoShape">
              <a:avLst/>
            </a:prstTxWarp>
          </a:bodyPr>
          <a:lstStyle/>
          <a:p>
            <a:endParaRPr lang="en-US">
              <a:latin typeface="Calibri" pitchFamily="-84" charset="0"/>
            </a:endParaRPr>
          </a:p>
        </p:txBody>
      </p:sp>
      <p:sp>
        <p:nvSpPr>
          <p:cNvPr id="4" name="Title 1"/>
          <p:cNvSpPr txBox="1">
            <a:spLocks/>
          </p:cNvSpPr>
          <p:nvPr/>
        </p:nvSpPr>
        <p:spPr bwMode="auto">
          <a:xfrm>
            <a:off x="243628" y="-121476"/>
            <a:ext cx="8702472" cy="1219200"/>
          </a:xfrm>
          <a:prstGeom prst="rect">
            <a:avLst/>
          </a:prstGeom>
          <a:noFill/>
          <a:ln w="9525">
            <a:noFill/>
            <a:miter lim="800000"/>
            <a:headEnd/>
            <a:tailEnd/>
          </a:ln>
        </p:spPr>
        <p:txBody>
          <a:bodyPr anchor="ctr">
            <a:prstTxWarp prst="textNoShape">
              <a:avLst/>
            </a:prstTxWarp>
          </a:bodyPr>
          <a:lstStyle/>
          <a:p>
            <a:r>
              <a:rPr lang="en-US" sz="2800" dirty="0" smtClean="0">
                <a:solidFill>
                  <a:srgbClr val="FFFFFF"/>
                </a:solidFill>
                <a:latin typeface="Arial"/>
                <a:cs typeface="Arial"/>
              </a:rPr>
              <a:t>HOW ARE EXTENDED CALIFORNIA DROUGHTS MADE?</a:t>
            </a:r>
            <a:endParaRPr lang="en-US" sz="2800" dirty="0">
              <a:solidFill>
                <a:srgbClr val="FFFFFF"/>
              </a:solidFill>
              <a:latin typeface="Arial"/>
              <a:cs typeface="Arial"/>
            </a:endParaRPr>
          </a:p>
        </p:txBody>
      </p:sp>
      <p:sp>
        <p:nvSpPr>
          <p:cNvPr id="6" name="Rectangle 5"/>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delta_precip_contrib2_pineapples.png"/>
          <p:cNvPicPr>
            <a:picLocks noChangeAspect="1"/>
          </p:cNvPicPr>
          <p:nvPr/>
        </p:nvPicPr>
        <p:blipFill rotWithShape="1">
          <a:blip r:embed="rId2">
            <a:extLst>
              <a:ext uri="{28A0092B-C50C-407E-A947-70E740481C1C}">
                <a14:useLocalDpi xmlns:a14="http://schemas.microsoft.com/office/drawing/2010/main" val="0"/>
              </a:ext>
            </a:extLst>
          </a:blip>
          <a:srcRect b="41962"/>
          <a:stretch/>
        </p:blipFill>
        <p:spPr>
          <a:xfrm>
            <a:off x="208993" y="1110551"/>
            <a:ext cx="8766375" cy="4398939"/>
          </a:xfrm>
          <a:prstGeom prst="rect">
            <a:avLst/>
          </a:prstGeom>
        </p:spPr>
      </p:pic>
      <p:sp>
        <p:nvSpPr>
          <p:cNvPr id="10" name="TextBox 9"/>
          <p:cNvSpPr txBox="1"/>
          <p:nvPr/>
        </p:nvSpPr>
        <p:spPr>
          <a:xfrm>
            <a:off x="6392863" y="6111338"/>
            <a:ext cx="2582505" cy="523220"/>
          </a:xfrm>
          <a:prstGeom prst="rect">
            <a:avLst/>
          </a:prstGeom>
          <a:noFill/>
        </p:spPr>
        <p:txBody>
          <a:bodyPr wrap="square" rtlCol="0">
            <a:spAutoFit/>
          </a:bodyPr>
          <a:lstStyle/>
          <a:p>
            <a:pPr algn="r"/>
            <a:r>
              <a:rPr lang="en-US" sz="1400" i="1" dirty="0" smtClean="0"/>
              <a:t>Dettinger &amp; Cayan, SFEWS, 2014; Dettinger, SFEWS, 2016</a:t>
            </a:r>
            <a:endParaRPr lang="en-US" sz="1200" i="1" dirty="0"/>
          </a:p>
        </p:txBody>
      </p:sp>
      <p:sp>
        <p:nvSpPr>
          <p:cNvPr id="9" name="TextBox 8"/>
          <p:cNvSpPr txBox="1"/>
          <p:nvPr/>
        </p:nvSpPr>
        <p:spPr>
          <a:xfrm>
            <a:off x="1105340" y="4644505"/>
            <a:ext cx="2403222" cy="369332"/>
          </a:xfrm>
          <a:prstGeom prst="rect">
            <a:avLst/>
          </a:prstGeom>
          <a:solidFill>
            <a:srgbClr val="FFFFFF"/>
          </a:solidFill>
        </p:spPr>
        <p:txBody>
          <a:bodyPr wrap="none" rtlCol="0">
            <a:spAutoFit/>
          </a:bodyPr>
          <a:lstStyle/>
          <a:p>
            <a:r>
              <a:rPr lang="en-US" dirty="0" smtClean="0">
                <a:solidFill>
                  <a:srgbClr val="FF0000"/>
                </a:solidFill>
              </a:rPr>
              <a:t>Wettest 5% of wet days</a:t>
            </a:r>
            <a:endParaRPr lang="en-US" dirty="0">
              <a:solidFill>
                <a:srgbClr val="FF0000"/>
              </a:solidFill>
            </a:endParaRPr>
          </a:p>
        </p:txBody>
      </p:sp>
      <p:sp>
        <p:nvSpPr>
          <p:cNvPr id="11" name="TextBox 10"/>
          <p:cNvSpPr txBox="1"/>
          <p:nvPr/>
        </p:nvSpPr>
        <p:spPr>
          <a:xfrm>
            <a:off x="1128391" y="3997343"/>
            <a:ext cx="1880180" cy="369332"/>
          </a:xfrm>
          <a:prstGeom prst="rect">
            <a:avLst/>
          </a:prstGeom>
          <a:solidFill>
            <a:srgbClr val="FFFFFF"/>
          </a:solidFill>
        </p:spPr>
        <p:txBody>
          <a:bodyPr wrap="none" rtlCol="0">
            <a:spAutoFit/>
          </a:bodyPr>
          <a:lstStyle/>
          <a:p>
            <a:r>
              <a:rPr lang="en-US" dirty="0" smtClean="0">
                <a:solidFill>
                  <a:srgbClr val="1EDF17"/>
                </a:solidFill>
              </a:rPr>
              <a:t>All other wet days</a:t>
            </a:r>
            <a:endParaRPr lang="en-US" dirty="0">
              <a:solidFill>
                <a:srgbClr val="1EDF17"/>
              </a:solidFill>
            </a:endParaRPr>
          </a:p>
        </p:txBody>
      </p:sp>
      <p:sp>
        <p:nvSpPr>
          <p:cNvPr id="12" name="TextBox 11"/>
          <p:cNvSpPr txBox="1"/>
          <p:nvPr/>
        </p:nvSpPr>
        <p:spPr>
          <a:xfrm>
            <a:off x="1257740" y="2453547"/>
            <a:ext cx="1622071" cy="369332"/>
          </a:xfrm>
          <a:prstGeom prst="rect">
            <a:avLst/>
          </a:prstGeom>
          <a:solidFill>
            <a:srgbClr val="FFFFFF"/>
          </a:solidFill>
        </p:spPr>
        <p:txBody>
          <a:bodyPr wrap="none" rtlCol="0">
            <a:spAutoFit/>
          </a:bodyPr>
          <a:lstStyle/>
          <a:p>
            <a:r>
              <a:rPr lang="en-US" dirty="0" smtClean="0"/>
              <a:t>Total </a:t>
            </a:r>
            <a:r>
              <a:rPr lang="en-US" dirty="0" err="1" smtClean="0"/>
              <a:t>wy</a:t>
            </a:r>
            <a:r>
              <a:rPr lang="en-US" dirty="0" smtClean="0"/>
              <a:t> </a:t>
            </a:r>
            <a:r>
              <a:rPr lang="en-US" dirty="0" err="1" smtClean="0"/>
              <a:t>precip</a:t>
            </a:r>
            <a:endParaRPr lang="en-US" dirty="0"/>
          </a:p>
        </p:txBody>
      </p:sp>
      <p:cxnSp>
        <p:nvCxnSpPr>
          <p:cNvPr id="14" name="Straight Arrow Connector 13"/>
          <p:cNvCxnSpPr>
            <a:stCxn id="12" idx="2"/>
          </p:cNvCxnSpPr>
          <p:nvPr/>
        </p:nvCxnSpPr>
        <p:spPr>
          <a:xfrm>
            <a:off x="2068776" y="2822879"/>
            <a:ext cx="318277" cy="4694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68749" y="6081048"/>
            <a:ext cx="3807591" cy="708025"/>
            <a:chOff x="1733404" y="6006609"/>
            <a:chExt cx="3807591" cy="708025"/>
          </a:xfrm>
        </p:grpSpPr>
        <p:pic>
          <p:nvPicPr>
            <p:cNvPr id="16" name="Picture 22" descr="header_graphic_usgsIdentifier_white-1"/>
            <p:cNvPicPr>
              <a:picLocks noChangeAspect="1" noChangeArrowheads="1"/>
            </p:cNvPicPr>
            <p:nvPr/>
          </p:nvPicPr>
          <p:blipFill>
            <a:blip r:embed="rId3"/>
            <a:srcRect/>
            <a:stretch>
              <a:fillRect/>
            </a:stretch>
          </p:blipFill>
          <p:spPr bwMode="auto">
            <a:xfrm>
              <a:off x="1733404" y="6006609"/>
              <a:ext cx="1752600" cy="708025"/>
            </a:xfrm>
            <a:prstGeom prst="rect">
              <a:avLst/>
            </a:prstGeom>
            <a:noFill/>
            <a:ln w="9525">
              <a:noFill/>
              <a:miter lim="800000"/>
              <a:headEnd/>
              <a:tailEnd/>
            </a:ln>
          </p:spPr>
        </p:pic>
        <p:pic>
          <p:nvPicPr>
            <p:cNvPr id="20" name="Picture 19" descr="CW3E-Logo-Horizontal-SIO-Full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035" y="6082417"/>
              <a:ext cx="1965960" cy="576072"/>
            </a:xfrm>
            <a:prstGeom prst="rect">
              <a:avLst/>
            </a:prstGeom>
          </p:spPr>
        </p:pic>
      </p:grpSp>
      <p:sp>
        <p:nvSpPr>
          <p:cNvPr id="5" name="TextBox 4"/>
          <p:cNvSpPr txBox="1"/>
          <p:nvPr/>
        </p:nvSpPr>
        <p:spPr>
          <a:xfrm>
            <a:off x="243628" y="5509490"/>
            <a:ext cx="8702472" cy="461665"/>
          </a:xfrm>
          <a:prstGeom prst="rect">
            <a:avLst/>
          </a:prstGeom>
          <a:noFill/>
        </p:spPr>
        <p:txBody>
          <a:bodyPr wrap="none" rtlCol="0">
            <a:spAutoFit/>
          </a:bodyPr>
          <a:lstStyle/>
          <a:p>
            <a:r>
              <a:rPr lang="en-US" sz="2400" dirty="0" smtClean="0">
                <a:solidFill>
                  <a:srgbClr val="FFFFFF"/>
                </a:solidFill>
              </a:rPr>
              <a:t>Droughts </a:t>
            </a:r>
            <a:r>
              <a:rPr lang="en-US" sz="2400" dirty="0" smtClean="0">
                <a:solidFill>
                  <a:srgbClr val="FFFFFF"/>
                </a:solidFill>
                <a:sym typeface="Wingdings"/>
              </a:rPr>
              <a:t> lack of large storms, rather than lack of medium storms</a:t>
            </a:r>
            <a:endParaRPr lang="en-US" sz="2400" dirty="0">
              <a:solidFill>
                <a:srgbClr val="FFFFFF"/>
              </a:solidFill>
            </a:endParaRPr>
          </a:p>
        </p:txBody>
      </p:sp>
    </p:spTree>
    <p:extLst>
      <p:ext uri="{BB962C8B-B14F-4D97-AF65-F5344CB8AC3E}">
        <p14:creationId xmlns:p14="http://schemas.microsoft.com/office/powerpoint/2010/main" val="1099295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p:cNvSpPr>
          <p:nvPr/>
        </p:nvSpPr>
        <p:spPr bwMode="auto">
          <a:xfrm>
            <a:off x="0" y="-7938"/>
            <a:ext cx="9144000" cy="1219201"/>
          </a:xfrm>
          <a:prstGeom prst="rect">
            <a:avLst/>
          </a:prstGeom>
          <a:solidFill>
            <a:srgbClr val="000090"/>
          </a:solidFill>
          <a:ln w="9525">
            <a:noFill/>
            <a:round/>
            <a:headEnd/>
            <a:tailEnd/>
          </a:ln>
        </p:spPr>
        <p:txBody>
          <a:bodyPr lIns="0" tIns="0" rIns="0" bIns="0">
            <a:prstTxWarp prst="textNoShape">
              <a:avLst/>
            </a:prstTxWarp>
          </a:bodyPr>
          <a:lstStyle/>
          <a:p>
            <a:endParaRPr lang="en-US">
              <a:latin typeface="Calibri" pitchFamily="-84" charset="0"/>
            </a:endParaRPr>
          </a:p>
        </p:txBody>
      </p:sp>
      <p:pic>
        <p:nvPicPr>
          <p:cNvPr id="2" name="Picture 1" descr="delta_precip_contrib2_2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02" y="687834"/>
            <a:ext cx="7830830" cy="3821676"/>
          </a:xfrm>
          <a:prstGeom prst="rect">
            <a:avLst/>
          </a:prstGeom>
        </p:spPr>
      </p:pic>
      <p:pic>
        <p:nvPicPr>
          <p:cNvPr id="4" name="Picture 3" descr="pineapples_v2_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356" y="4481340"/>
            <a:ext cx="7827573" cy="2036064"/>
          </a:xfrm>
          <a:prstGeom prst="rect">
            <a:avLst/>
          </a:prstGeom>
        </p:spPr>
      </p:pic>
      <p:sp>
        <p:nvSpPr>
          <p:cNvPr id="19" name="TextBox 1"/>
          <p:cNvSpPr txBox="1">
            <a:spLocks noChangeArrowheads="1"/>
          </p:cNvSpPr>
          <p:nvPr/>
        </p:nvSpPr>
        <p:spPr bwMode="auto">
          <a:xfrm>
            <a:off x="366693" y="103058"/>
            <a:ext cx="8446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solidFill>
                  <a:srgbClr val="FFFFFF"/>
                </a:solidFill>
                <a:latin typeface="Arial"/>
                <a:cs typeface="Arial"/>
              </a:rPr>
              <a:t>PINEAPPLE EXPRESSES &amp; PRECIP VARIATIONS</a:t>
            </a:r>
            <a:endParaRPr lang="en-US" sz="2800" dirty="0">
              <a:solidFill>
                <a:srgbClr val="FFFFFF"/>
              </a:solidFill>
              <a:latin typeface="Arial"/>
              <a:cs typeface="Arial"/>
            </a:endParaRPr>
          </a:p>
        </p:txBody>
      </p:sp>
      <p:cxnSp>
        <p:nvCxnSpPr>
          <p:cNvPr id="7" name="Straight Arrow Connector 6"/>
          <p:cNvCxnSpPr/>
          <p:nvPr/>
        </p:nvCxnSpPr>
        <p:spPr>
          <a:xfrm flipV="1">
            <a:off x="7013550" y="3096807"/>
            <a:ext cx="0" cy="2210943"/>
          </a:xfrm>
          <a:prstGeom prst="straightConnector1">
            <a:avLst/>
          </a:prstGeom>
          <a:ln w="3810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077838" y="2988728"/>
            <a:ext cx="0" cy="2469605"/>
          </a:xfrm>
          <a:prstGeom prst="straightConnector1">
            <a:avLst/>
          </a:prstGeom>
          <a:ln w="3810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268730" y="3096807"/>
            <a:ext cx="0" cy="2348016"/>
          </a:xfrm>
          <a:prstGeom prst="straightConnector1">
            <a:avLst/>
          </a:prstGeom>
          <a:ln w="3810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32075" y="3258927"/>
            <a:ext cx="0" cy="2327848"/>
          </a:xfrm>
          <a:prstGeom prst="straightConnector1">
            <a:avLst/>
          </a:prstGeom>
          <a:ln w="3810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25976" y="5277298"/>
            <a:ext cx="1703398" cy="369332"/>
          </a:xfrm>
          <a:prstGeom prst="rect">
            <a:avLst/>
          </a:prstGeom>
          <a:noFill/>
        </p:spPr>
        <p:txBody>
          <a:bodyPr wrap="none" rtlCol="0">
            <a:spAutoFit/>
          </a:bodyPr>
          <a:lstStyle/>
          <a:p>
            <a:r>
              <a:rPr lang="en-US" i="1" dirty="0" smtClean="0">
                <a:solidFill>
                  <a:srgbClr val="FF6600"/>
                </a:solidFill>
                <a:latin typeface="Arial Black"/>
                <a:cs typeface="Arial Black"/>
              </a:rPr>
              <a:t>R**2 = 69%</a:t>
            </a:r>
            <a:endParaRPr lang="en-US" i="1" dirty="0">
              <a:solidFill>
                <a:srgbClr val="FF6600"/>
              </a:solidFill>
              <a:latin typeface="Arial Black"/>
              <a:cs typeface="Arial Black"/>
            </a:endParaRPr>
          </a:p>
        </p:txBody>
      </p:sp>
      <p:sp>
        <p:nvSpPr>
          <p:cNvPr id="15" name="TextBox 14"/>
          <p:cNvSpPr txBox="1"/>
          <p:nvPr/>
        </p:nvSpPr>
        <p:spPr>
          <a:xfrm>
            <a:off x="6279744" y="6512145"/>
            <a:ext cx="2181594" cy="338554"/>
          </a:xfrm>
          <a:prstGeom prst="rect">
            <a:avLst/>
          </a:prstGeom>
          <a:noFill/>
        </p:spPr>
        <p:txBody>
          <a:bodyPr wrap="none" rtlCol="0">
            <a:spAutoFit/>
          </a:bodyPr>
          <a:lstStyle/>
          <a:p>
            <a:r>
              <a:rPr lang="en-US" sz="1600" i="1" dirty="0" smtClean="0">
                <a:solidFill>
                  <a:srgbClr val="FFFFFF"/>
                </a:solidFill>
              </a:rPr>
              <a:t> Dettinger, SFEWS 2016</a:t>
            </a:r>
            <a:endParaRPr lang="en-US" sz="1600" i="1" dirty="0">
              <a:solidFill>
                <a:srgbClr val="FFFFFF"/>
              </a:solidFill>
            </a:endParaRPr>
          </a:p>
        </p:txBody>
      </p:sp>
    </p:spTree>
    <p:extLst>
      <p:ext uri="{BB962C8B-B14F-4D97-AF65-F5344CB8AC3E}">
        <p14:creationId xmlns:p14="http://schemas.microsoft.com/office/powerpoint/2010/main" val="126681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22" descr="header_graphic_usgsIdentifier_white-1"/>
          <p:cNvPicPr>
            <a:picLocks noChangeAspect="1" noChangeArrowheads="1"/>
          </p:cNvPicPr>
          <p:nvPr/>
        </p:nvPicPr>
        <p:blipFill>
          <a:blip r:embed="rId2"/>
          <a:srcRect/>
          <a:stretch>
            <a:fillRect/>
          </a:stretch>
        </p:blipFill>
        <p:spPr bwMode="auto">
          <a:xfrm>
            <a:off x="207130" y="6050716"/>
            <a:ext cx="1752600" cy="708025"/>
          </a:xfrm>
          <a:prstGeom prst="rect">
            <a:avLst/>
          </a:prstGeom>
          <a:noFill/>
          <a:ln w="9525">
            <a:noFill/>
            <a:miter lim="800000"/>
            <a:headEnd/>
            <a:tailEnd/>
          </a:ln>
        </p:spPr>
      </p:pic>
      <p:pic>
        <p:nvPicPr>
          <p:cNvPr id="6" name="Picture 5" descr="CW3E-Logo-Horizontal-SIO-Full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7" name="Rectangle 20"/>
          <p:cNvSpPr>
            <a:spLocks noChangeArrowheads="1"/>
          </p:cNvSpPr>
          <p:nvPr/>
        </p:nvSpPr>
        <p:spPr bwMode="auto">
          <a:xfrm>
            <a:off x="0" y="0"/>
            <a:ext cx="9144000" cy="918678"/>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012202619"/>
              </p:ext>
            </p:extLst>
          </p:nvPr>
        </p:nvGraphicFramePr>
        <p:xfrm>
          <a:off x="729259" y="967114"/>
          <a:ext cx="7738180" cy="4934019"/>
        </p:xfrm>
        <a:graphic>
          <a:graphicData uri="http://schemas.openxmlformats.org/drawingml/2006/table">
            <a:tbl>
              <a:tblPr firstRow="1" bandRow="1">
                <a:tableStyleId>{5C22544A-7EE6-4342-B048-85BDC9FD1C3A}</a:tableStyleId>
              </a:tblPr>
              <a:tblGrid>
                <a:gridCol w="4143514"/>
                <a:gridCol w="3594666"/>
              </a:tblGrid>
              <a:tr h="578096">
                <a:tc>
                  <a:txBody>
                    <a:bodyPr/>
                    <a:lstStyle/>
                    <a:p>
                      <a:endParaRPr lang="en-US" sz="1600" b="1" kern="1200" dirty="0" smtClean="0">
                        <a:solidFill>
                          <a:schemeClr val="lt1"/>
                        </a:solidFill>
                        <a:effectLst/>
                        <a:latin typeface="+mn-lt"/>
                        <a:ea typeface="+mn-ea"/>
                        <a:cs typeface="+mn-cs"/>
                      </a:endParaRPr>
                    </a:p>
                    <a:p>
                      <a:r>
                        <a:rPr lang="en-US" sz="1600" b="1" kern="1200" dirty="0" smtClean="0">
                          <a:solidFill>
                            <a:schemeClr val="lt1"/>
                          </a:solidFill>
                          <a:effectLst/>
                          <a:latin typeface="+mn-lt"/>
                          <a:ea typeface="+mn-ea"/>
                          <a:cs typeface="+mn-cs"/>
                        </a:rPr>
                        <a:t>Atmospheric Rivers  (ARs) on the West Coast…</a:t>
                      </a:r>
                      <a:r>
                        <a:rPr lang="en-US" sz="1600" dirty="0" smtClean="0">
                          <a:effectLst/>
                        </a:rPr>
                        <a:t> </a:t>
                      </a:r>
                    </a:p>
                    <a:p>
                      <a:endParaRPr lang="en-US" sz="1600" dirty="0"/>
                    </a:p>
                  </a:txBody>
                  <a:tcPr/>
                </a:tc>
                <a:tc>
                  <a:txBody>
                    <a:bodyPr/>
                    <a:lstStyle/>
                    <a:p>
                      <a:pPr marL="0" marR="0" algn="ctr">
                        <a:lnSpc>
                          <a:spcPct val="115000"/>
                        </a:lnSpc>
                        <a:spcBef>
                          <a:spcPts val="0"/>
                        </a:spcBef>
                        <a:spcAft>
                          <a:spcPts val="0"/>
                        </a:spcAft>
                      </a:pPr>
                      <a:r>
                        <a:rPr lang="en-US" sz="1600" b="1" dirty="0">
                          <a:solidFill>
                            <a:srgbClr val="FFFFFF"/>
                          </a:solidFill>
                          <a:effectLst/>
                          <a:latin typeface="Cambria"/>
                          <a:ea typeface="Cambria"/>
                          <a:cs typeface="Times New Roman"/>
                        </a:rPr>
                        <a:t>Quantitative Finding</a:t>
                      </a:r>
                      <a:endParaRPr lang="en-US" sz="1600" dirty="0">
                        <a:effectLst/>
                        <a:latin typeface="Cambria"/>
                        <a:ea typeface="Cambria"/>
                        <a:cs typeface="Times New Roman"/>
                      </a:endParaRPr>
                    </a:p>
                  </a:txBody>
                  <a:tcPr marL="68580" marR="68580" marT="0" marB="0" anchor="ctr"/>
                </a:tc>
              </a:tr>
              <a:tr h="569837">
                <a:tc>
                  <a:txBody>
                    <a:bodyPr/>
                    <a:lstStyle/>
                    <a:p>
                      <a:pPr marL="0" marR="0" algn="ctr">
                        <a:lnSpc>
                          <a:spcPct val="115000"/>
                        </a:lnSpc>
                        <a:spcBef>
                          <a:spcPts val="0"/>
                        </a:spcBef>
                        <a:spcAft>
                          <a:spcPts val="0"/>
                        </a:spcAft>
                      </a:pPr>
                      <a:r>
                        <a:rPr lang="en-US" sz="1800" b="1" dirty="0">
                          <a:solidFill>
                            <a:srgbClr val="008000"/>
                          </a:solidFill>
                          <a:effectLst/>
                          <a:latin typeface="Cambria"/>
                          <a:ea typeface="Cambria"/>
                          <a:cs typeface="Times New Roman"/>
                        </a:rPr>
                        <a:t>Fill reservoirs &amp; provide water supplies</a:t>
                      </a:r>
                      <a:endParaRPr lang="en-US" sz="1800" dirty="0">
                        <a:solidFill>
                          <a:srgbClr val="008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8000"/>
                          </a:solidFill>
                          <a:effectLst/>
                          <a:latin typeface="Cambria"/>
                          <a:ea typeface="Cambria"/>
                          <a:cs typeface="Times New Roman"/>
                        </a:rPr>
                        <a:t>30-50% of California rain, snow &amp; streamflow from ARs</a:t>
                      </a:r>
                    </a:p>
                  </a:txBody>
                  <a:tcPr marL="68580" marR="68580" marT="0" marB="0" anchor="ctr"/>
                </a:tc>
              </a:tr>
              <a:tr h="949729">
                <a:tc>
                  <a:txBody>
                    <a:bodyPr/>
                    <a:lstStyle/>
                    <a:p>
                      <a:pPr marL="0" marR="0" algn="ctr">
                        <a:lnSpc>
                          <a:spcPct val="115000"/>
                        </a:lnSpc>
                        <a:spcBef>
                          <a:spcPts val="0"/>
                        </a:spcBef>
                        <a:spcAft>
                          <a:spcPts val="0"/>
                        </a:spcAft>
                      </a:pPr>
                      <a:r>
                        <a:rPr lang="en-US" sz="1800" b="1" dirty="0">
                          <a:solidFill>
                            <a:srgbClr val="008000"/>
                          </a:solidFill>
                          <a:effectLst/>
                          <a:latin typeface="Cambria"/>
                          <a:ea typeface="Cambria"/>
                          <a:cs typeface="Times New Roman"/>
                        </a:rPr>
                        <a:t>Sustain wetlands, floodplains &amp; fisheries</a:t>
                      </a:r>
                      <a:endParaRPr lang="en-US" sz="1800" dirty="0">
                        <a:solidFill>
                          <a:srgbClr val="008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8000"/>
                          </a:solidFill>
                          <a:effectLst/>
                          <a:latin typeface="Cambria"/>
                          <a:ea typeface="Cambria"/>
                          <a:cs typeface="Times New Roman"/>
                        </a:rPr>
                        <a:t>77% of </a:t>
                      </a:r>
                      <a:r>
                        <a:rPr lang="en-US" sz="1200" b="0" dirty="0" smtClean="0">
                          <a:solidFill>
                            <a:srgbClr val="008000"/>
                          </a:solidFill>
                          <a:effectLst/>
                          <a:latin typeface="Cambria"/>
                          <a:ea typeface="Cambria"/>
                          <a:cs typeface="Times New Roman"/>
                        </a:rPr>
                        <a:t>major inundations </a:t>
                      </a:r>
                      <a:r>
                        <a:rPr lang="en-US" sz="1200" b="0" dirty="0">
                          <a:solidFill>
                            <a:srgbClr val="008000"/>
                          </a:solidFill>
                          <a:effectLst/>
                          <a:latin typeface="Cambria"/>
                          <a:ea typeface="Cambria"/>
                          <a:cs typeface="Times New Roman"/>
                        </a:rPr>
                        <a:t>of Yolo Bypass floodplain, Sacramento R, initiated by ARs</a:t>
                      </a:r>
                    </a:p>
                  </a:txBody>
                  <a:tcPr marL="68580" marR="68580" marT="0" marB="0" anchor="ctr"/>
                </a:tc>
              </a:tr>
              <a:tr h="949729">
                <a:tc>
                  <a:txBody>
                    <a:bodyPr/>
                    <a:lstStyle/>
                    <a:p>
                      <a:pPr marL="0" marR="0" algn="ctr">
                        <a:lnSpc>
                          <a:spcPct val="115000"/>
                        </a:lnSpc>
                        <a:spcBef>
                          <a:spcPts val="0"/>
                        </a:spcBef>
                        <a:spcAft>
                          <a:spcPts val="0"/>
                        </a:spcAft>
                      </a:pPr>
                      <a:r>
                        <a:rPr lang="en-US" sz="1800" b="1" dirty="0" smtClean="0">
                          <a:solidFill>
                            <a:srgbClr val="008000"/>
                          </a:solidFill>
                          <a:effectLst/>
                          <a:latin typeface="Cambria"/>
                          <a:ea typeface="Cambria"/>
                          <a:cs typeface="Times New Roman"/>
                        </a:rPr>
                        <a:t>Modify</a:t>
                      </a:r>
                      <a:r>
                        <a:rPr lang="en-US" sz="1800" b="1" baseline="0" dirty="0" smtClean="0">
                          <a:solidFill>
                            <a:srgbClr val="008000"/>
                          </a:solidFill>
                          <a:effectLst/>
                          <a:latin typeface="Cambria"/>
                          <a:ea typeface="Cambria"/>
                          <a:cs typeface="Times New Roman"/>
                        </a:rPr>
                        <a:t> banks &amp; bottom</a:t>
                      </a:r>
                      <a:r>
                        <a:rPr lang="en-US" sz="1800" b="1" dirty="0" smtClean="0">
                          <a:solidFill>
                            <a:srgbClr val="008000"/>
                          </a:solidFill>
                          <a:effectLst/>
                          <a:latin typeface="Cambria"/>
                          <a:ea typeface="Cambria"/>
                          <a:cs typeface="Times New Roman"/>
                        </a:rPr>
                        <a:t> sediments,</a:t>
                      </a:r>
                      <a:r>
                        <a:rPr lang="en-US" sz="1800" b="1" baseline="0" dirty="0" smtClean="0">
                          <a:solidFill>
                            <a:srgbClr val="008000"/>
                          </a:solidFill>
                          <a:effectLst/>
                          <a:latin typeface="Cambria"/>
                          <a:ea typeface="Cambria"/>
                          <a:cs typeface="Times New Roman"/>
                        </a:rPr>
                        <a:t> modulating aquatic fauna in mountain streams</a:t>
                      </a:r>
                      <a:endParaRPr lang="en-US" sz="1800" b="1" dirty="0">
                        <a:solidFill>
                          <a:srgbClr val="008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solidFill>
                            <a:srgbClr val="008000"/>
                          </a:solidFill>
                          <a:effectLst/>
                          <a:latin typeface="Cambria"/>
                          <a:ea typeface="Cambria"/>
                          <a:cs typeface="Times New Roman"/>
                        </a:rPr>
                        <a:t>More invertebrate</a:t>
                      </a:r>
                      <a:r>
                        <a:rPr lang="en-US" sz="1200" b="0" baseline="0" dirty="0" smtClean="0">
                          <a:solidFill>
                            <a:srgbClr val="008000"/>
                          </a:solidFill>
                          <a:effectLst/>
                          <a:latin typeface="Cambria"/>
                          <a:ea typeface="Cambria"/>
                          <a:cs typeface="Times New Roman"/>
                        </a:rPr>
                        <a:t> densities &amp; diversity after major atmospheric-river flooding; 10x more in pre-disturbed settings</a:t>
                      </a:r>
                      <a:endParaRPr lang="en-US" sz="1200" b="0" dirty="0">
                        <a:solidFill>
                          <a:srgbClr val="008000"/>
                        </a:solidFill>
                        <a:effectLst/>
                        <a:latin typeface="Cambria"/>
                        <a:ea typeface="Cambria"/>
                        <a:cs typeface="Times New Roman"/>
                      </a:endParaRPr>
                    </a:p>
                  </a:txBody>
                  <a:tcPr marL="68580" marR="68580" marT="0" marB="0" anchor="ctr"/>
                </a:tc>
              </a:tr>
              <a:tr h="949729">
                <a:tc>
                  <a:txBody>
                    <a:bodyPr/>
                    <a:lstStyle/>
                    <a:p>
                      <a:pPr marL="0" marR="0" algn="ctr">
                        <a:lnSpc>
                          <a:spcPct val="115000"/>
                        </a:lnSpc>
                        <a:spcBef>
                          <a:spcPts val="0"/>
                        </a:spcBef>
                        <a:spcAft>
                          <a:spcPts val="0"/>
                        </a:spcAft>
                      </a:pPr>
                      <a:r>
                        <a:rPr lang="en-US" sz="1800" b="1" dirty="0">
                          <a:solidFill>
                            <a:srgbClr val="008000"/>
                          </a:solidFill>
                          <a:effectLst/>
                          <a:latin typeface="Cambria"/>
                          <a:ea typeface="Cambria"/>
                          <a:cs typeface="Times New Roman"/>
                        </a:rPr>
                        <a:t>Water deserts &amp; forests far inland, modulate wildfire risks</a:t>
                      </a:r>
                      <a:endParaRPr lang="en-US" sz="1800" dirty="0">
                        <a:solidFill>
                          <a:srgbClr val="008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solidFill>
                            <a:srgbClr val="008000"/>
                          </a:solidFill>
                          <a:effectLst/>
                          <a:latin typeface="Cambria"/>
                          <a:ea typeface="Cambria"/>
                          <a:cs typeface="Times New Roman"/>
                        </a:rPr>
                        <a:t>Significant </a:t>
                      </a:r>
                      <a:r>
                        <a:rPr lang="en-US" sz="1200" b="0" dirty="0">
                          <a:solidFill>
                            <a:srgbClr val="008000"/>
                          </a:solidFill>
                          <a:effectLst/>
                          <a:latin typeface="Cambria"/>
                          <a:ea typeface="Cambria"/>
                          <a:cs typeface="Times New Roman"/>
                        </a:rPr>
                        <a:t>relations </a:t>
                      </a:r>
                      <a:r>
                        <a:rPr lang="en-US" sz="1200" b="0" dirty="0" smtClean="0">
                          <a:solidFill>
                            <a:srgbClr val="008000"/>
                          </a:solidFill>
                          <a:effectLst/>
                          <a:latin typeface="Cambria"/>
                          <a:ea typeface="Cambria"/>
                          <a:cs typeface="Times New Roman"/>
                        </a:rPr>
                        <a:t>of ARs with Southwestern summer</a:t>
                      </a:r>
                      <a:r>
                        <a:rPr lang="en-US" sz="1200" b="0" baseline="0" dirty="0" smtClean="0">
                          <a:solidFill>
                            <a:srgbClr val="008000"/>
                          </a:solidFill>
                          <a:effectLst/>
                          <a:latin typeface="Cambria"/>
                          <a:ea typeface="Cambria"/>
                          <a:cs typeface="Times New Roman"/>
                        </a:rPr>
                        <a:t> </a:t>
                      </a:r>
                      <a:r>
                        <a:rPr lang="en-US" sz="1200" b="0" dirty="0" smtClean="0">
                          <a:solidFill>
                            <a:srgbClr val="008000"/>
                          </a:solidFill>
                          <a:effectLst/>
                          <a:latin typeface="Cambria"/>
                          <a:ea typeface="Cambria"/>
                          <a:cs typeface="Times New Roman"/>
                        </a:rPr>
                        <a:t>greenness </a:t>
                      </a:r>
                      <a:r>
                        <a:rPr lang="en-US" sz="1200" b="0" dirty="0">
                          <a:solidFill>
                            <a:srgbClr val="008000"/>
                          </a:solidFill>
                          <a:effectLst/>
                          <a:latin typeface="Cambria"/>
                          <a:ea typeface="Cambria"/>
                          <a:cs typeface="Times New Roman"/>
                        </a:rPr>
                        <a:t>&amp; areas </a:t>
                      </a:r>
                      <a:r>
                        <a:rPr lang="en-US" sz="1200" b="0" dirty="0" smtClean="0">
                          <a:solidFill>
                            <a:srgbClr val="008000"/>
                          </a:solidFill>
                          <a:effectLst/>
                          <a:latin typeface="Cambria"/>
                          <a:ea typeface="Cambria"/>
                          <a:cs typeface="Times New Roman"/>
                        </a:rPr>
                        <a:t>burned</a:t>
                      </a:r>
                      <a:endParaRPr lang="en-US" sz="1200" b="0" dirty="0">
                        <a:solidFill>
                          <a:srgbClr val="008000"/>
                        </a:solidFill>
                        <a:effectLst/>
                        <a:latin typeface="Cambria"/>
                        <a:ea typeface="Cambria"/>
                        <a:cs typeface="Times New Roman"/>
                      </a:endParaRPr>
                    </a:p>
                  </a:txBody>
                  <a:tcPr marL="68580" marR="68580" marT="0" marB="0" anchor="ctr"/>
                </a:tc>
              </a:tr>
              <a:tr h="443207">
                <a:tc>
                  <a:txBody>
                    <a:bodyPr/>
                    <a:lstStyle/>
                    <a:p>
                      <a:pPr marL="0" marR="0" algn="ctr">
                        <a:lnSpc>
                          <a:spcPct val="115000"/>
                        </a:lnSpc>
                        <a:spcBef>
                          <a:spcPts val="0"/>
                        </a:spcBef>
                        <a:spcAft>
                          <a:spcPts val="0"/>
                        </a:spcAft>
                      </a:pPr>
                      <a:r>
                        <a:rPr lang="en-US" sz="1800" b="1" dirty="0">
                          <a:solidFill>
                            <a:srgbClr val="008000"/>
                          </a:solidFill>
                          <a:effectLst/>
                          <a:latin typeface="Cambria"/>
                          <a:ea typeface="Cambria"/>
                          <a:cs typeface="Times New Roman"/>
                        </a:rPr>
                        <a:t>Freshen estuaries but sometimes threaten estuarine fauna</a:t>
                      </a:r>
                      <a:endParaRPr lang="en-US" sz="1800" dirty="0">
                        <a:solidFill>
                          <a:srgbClr val="008000"/>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b="0" dirty="0" smtClean="0">
                          <a:solidFill>
                            <a:srgbClr val="008000"/>
                          </a:solidFill>
                          <a:effectLst/>
                          <a:latin typeface="Cambria"/>
                          <a:ea typeface="Cambria"/>
                          <a:cs typeface="Times New Roman"/>
                        </a:rPr>
                        <a:t>March 2011 ARs freshened San Francisco</a:t>
                      </a:r>
                      <a:r>
                        <a:rPr lang="en-US" sz="1100" b="0" baseline="0" dirty="0" smtClean="0">
                          <a:solidFill>
                            <a:srgbClr val="008000"/>
                          </a:solidFill>
                          <a:effectLst/>
                          <a:latin typeface="Cambria"/>
                          <a:ea typeface="Cambria"/>
                          <a:cs typeface="Times New Roman"/>
                        </a:rPr>
                        <a:t> Bay by 60%, resulting in wild oyster kill rate of 97-100%</a:t>
                      </a:r>
                      <a:endParaRPr lang="en-US" sz="1100" b="0" dirty="0" smtClean="0">
                        <a:solidFill>
                          <a:srgbClr val="008000"/>
                        </a:solidFill>
                        <a:effectLst/>
                        <a:latin typeface="Cambria"/>
                        <a:ea typeface="Cambria"/>
                        <a:cs typeface="Times New Roman"/>
                      </a:endParaRPr>
                    </a:p>
                  </a:txBody>
                  <a:tcPr marL="68580" marR="68580" marT="0" marB="0" anchor="ctr"/>
                </a:tc>
              </a:tr>
            </a:tbl>
          </a:graphicData>
        </a:graphic>
      </p:graphicFrame>
      <p:pic>
        <p:nvPicPr>
          <p:cNvPr id="10" name="Picture 9" descr="NOAA-3DGFS_IVW_2012_1120-1203.s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536" y="-28993"/>
            <a:ext cx="2178063" cy="1241496"/>
          </a:xfrm>
          <a:prstGeom prst="rect">
            <a:avLst/>
          </a:prstGeom>
        </p:spPr>
      </p:pic>
      <p:sp>
        <p:nvSpPr>
          <p:cNvPr id="8" name="TextBox 1"/>
          <p:cNvSpPr txBox="1">
            <a:spLocks noChangeArrowheads="1"/>
          </p:cNvSpPr>
          <p:nvPr/>
        </p:nvSpPr>
        <p:spPr bwMode="auto">
          <a:xfrm>
            <a:off x="218959" y="157098"/>
            <a:ext cx="749676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FF"/>
                </a:solidFill>
              </a:rPr>
              <a:t>Atmospheric River </a:t>
            </a:r>
            <a:r>
              <a:rPr lang="en-US" sz="3200" b="1" dirty="0" smtClean="0">
                <a:solidFill>
                  <a:srgbClr val="66FF66"/>
                </a:solidFill>
              </a:rPr>
              <a:t>Benefits</a:t>
            </a:r>
            <a:r>
              <a:rPr lang="en-US" sz="3200" b="1" dirty="0" smtClean="0">
                <a:solidFill>
                  <a:srgbClr val="FFFFFF"/>
                </a:solidFill>
              </a:rPr>
              <a:t>, US West Coast</a:t>
            </a:r>
            <a:endParaRPr lang="en-US" sz="3200" b="1" dirty="0">
              <a:solidFill>
                <a:srgbClr val="FFFFFF"/>
              </a:solidFill>
            </a:endParaRPr>
          </a:p>
        </p:txBody>
      </p:sp>
    </p:spTree>
    <p:extLst>
      <p:ext uri="{BB962C8B-B14F-4D97-AF65-F5344CB8AC3E}">
        <p14:creationId xmlns:p14="http://schemas.microsoft.com/office/powerpoint/2010/main" val="12019052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5948865"/>
            <a:ext cx="9140601" cy="90138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2" descr="header_graphic_usgsIdentifier_white-1"/>
          <p:cNvPicPr>
            <a:picLocks noChangeAspect="1" noChangeArrowheads="1"/>
          </p:cNvPicPr>
          <p:nvPr/>
        </p:nvPicPr>
        <p:blipFill>
          <a:blip r:embed="rId2"/>
          <a:srcRect/>
          <a:stretch>
            <a:fillRect/>
          </a:stretch>
        </p:blipFill>
        <p:spPr bwMode="auto">
          <a:xfrm>
            <a:off x="207130" y="6050716"/>
            <a:ext cx="1752600" cy="708025"/>
          </a:xfrm>
          <a:prstGeom prst="rect">
            <a:avLst/>
          </a:prstGeom>
          <a:noFill/>
          <a:ln w="9525">
            <a:noFill/>
            <a:miter lim="800000"/>
            <a:headEnd/>
            <a:tailEnd/>
          </a:ln>
        </p:spPr>
      </p:pic>
      <p:pic>
        <p:nvPicPr>
          <p:cNvPr id="4" name="Picture 3" descr="CW3E-Logo-Horizontal-SIO-Full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869" y="6050716"/>
            <a:ext cx="2416275" cy="708025"/>
          </a:xfrm>
          <a:prstGeom prst="rect">
            <a:avLst/>
          </a:prstGeom>
        </p:spPr>
      </p:pic>
      <p:sp>
        <p:nvSpPr>
          <p:cNvPr id="6" name="Rectangle 20"/>
          <p:cNvSpPr>
            <a:spLocks noChangeArrowheads="1"/>
          </p:cNvSpPr>
          <p:nvPr/>
        </p:nvSpPr>
        <p:spPr bwMode="auto">
          <a:xfrm>
            <a:off x="0" y="0"/>
            <a:ext cx="9144000" cy="918678"/>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dirty="0">
              <a:latin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8105059"/>
              </p:ext>
            </p:extLst>
          </p:nvPr>
        </p:nvGraphicFramePr>
        <p:xfrm>
          <a:off x="656185" y="1061484"/>
          <a:ext cx="7738180" cy="4850751"/>
        </p:xfrm>
        <a:graphic>
          <a:graphicData uri="http://schemas.openxmlformats.org/drawingml/2006/table">
            <a:tbl>
              <a:tblPr firstRow="1" bandRow="1">
                <a:tableStyleId>{5C22544A-7EE6-4342-B048-85BDC9FD1C3A}</a:tableStyleId>
              </a:tblPr>
              <a:tblGrid>
                <a:gridCol w="4143514"/>
                <a:gridCol w="3594666"/>
              </a:tblGrid>
              <a:tr h="578096">
                <a:tc>
                  <a:txBody>
                    <a:bodyPr/>
                    <a:lstStyle/>
                    <a:p>
                      <a:endParaRPr lang="en-US" sz="1600" b="1" kern="1200" dirty="0" smtClean="0">
                        <a:solidFill>
                          <a:schemeClr val="lt1"/>
                        </a:solidFill>
                        <a:effectLst/>
                        <a:latin typeface="+mn-lt"/>
                        <a:ea typeface="+mn-ea"/>
                        <a:cs typeface="+mn-cs"/>
                      </a:endParaRPr>
                    </a:p>
                    <a:p>
                      <a:r>
                        <a:rPr lang="en-US" sz="1600" b="1" kern="1200" dirty="0" smtClean="0">
                          <a:solidFill>
                            <a:schemeClr val="lt1"/>
                          </a:solidFill>
                          <a:effectLst/>
                          <a:latin typeface="+mn-lt"/>
                          <a:ea typeface="+mn-ea"/>
                          <a:cs typeface="+mn-cs"/>
                        </a:rPr>
                        <a:t>Atmospheric Rivers (ARs) on the West Coast…</a:t>
                      </a:r>
                      <a:r>
                        <a:rPr lang="en-US" sz="1600" dirty="0" smtClean="0">
                          <a:effectLst/>
                        </a:rPr>
                        <a:t> </a:t>
                      </a:r>
                      <a:endParaRPr lang="en-US" sz="1600" dirty="0"/>
                    </a:p>
                  </a:txBody>
                  <a:tcPr/>
                </a:tc>
                <a:tc>
                  <a:txBody>
                    <a:bodyPr/>
                    <a:lstStyle/>
                    <a:p>
                      <a:pPr marL="0" marR="0" algn="ctr">
                        <a:lnSpc>
                          <a:spcPct val="115000"/>
                        </a:lnSpc>
                        <a:spcBef>
                          <a:spcPts val="0"/>
                        </a:spcBef>
                        <a:spcAft>
                          <a:spcPts val="0"/>
                        </a:spcAft>
                      </a:pPr>
                      <a:r>
                        <a:rPr lang="en-US" sz="1600" b="1" dirty="0">
                          <a:solidFill>
                            <a:srgbClr val="FFFFFF"/>
                          </a:solidFill>
                          <a:effectLst/>
                          <a:latin typeface="Cambria"/>
                          <a:ea typeface="Cambria"/>
                          <a:cs typeface="Times New Roman"/>
                        </a:rPr>
                        <a:t>Quantitative Finding</a:t>
                      </a:r>
                      <a:endParaRPr lang="en-US" sz="1600" dirty="0">
                        <a:effectLst/>
                        <a:latin typeface="Cambria"/>
                        <a:ea typeface="Cambria"/>
                        <a:cs typeface="Times New Roman"/>
                      </a:endParaRPr>
                    </a:p>
                  </a:txBody>
                  <a:tcPr marL="68580" marR="68580" marT="0" marB="0" anchor="ctr"/>
                </a:tc>
              </a:tr>
              <a:tr h="379892">
                <a:tc>
                  <a:txBody>
                    <a:bodyPr/>
                    <a:lstStyle/>
                    <a:p>
                      <a:pPr marL="0" marR="0" algn="ctr">
                        <a:lnSpc>
                          <a:spcPct val="115000"/>
                        </a:lnSpc>
                        <a:spcBef>
                          <a:spcPts val="0"/>
                        </a:spcBef>
                        <a:spcAft>
                          <a:spcPts val="0"/>
                        </a:spcAft>
                      </a:pPr>
                      <a:r>
                        <a:rPr lang="en-US" sz="1800" b="1" dirty="0">
                          <a:solidFill>
                            <a:srgbClr val="FF0000"/>
                          </a:solidFill>
                          <a:effectLst/>
                          <a:latin typeface="Cambria"/>
                          <a:ea typeface="Cambria"/>
                          <a:cs typeface="Times New Roman"/>
                        </a:rPr>
                        <a:t>Cause the heaviest rains</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a:solidFill>
                            <a:srgbClr val="FF0000"/>
                          </a:solidFill>
                          <a:effectLst/>
                          <a:latin typeface="Cambria"/>
                          <a:ea typeface="Cambria"/>
                          <a:cs typeface="Times New Roman"/>
                        </a:rPr>
                        <a:t>92% of West Coast’s heaviest 3-day rain events fed by ARs</a:t>
                      </a:r>
                    </a:p>
                  </a:txBody>
                  <a:tcPr marL="68580" marR="68580" marT="0" marB="0" anchor="ctr"/>
                </a:tc>
              </a:tr>
              <a:tr h="759783">
                <a:tc>
                  <a:txBody>
                    <a:bodyPr/>
                    <a:lstStyle/>
                    <a:p>
                      <a:pPr marL="0" marR="0" algn="ctr">
                        <a:lnSpc>
                          <a:spcPct val="115000"/>
                        </a:lnSpc>
                        <a:spcBef>
                          <a:spcPts val="0"/>
                        </a:spcBef>
                        <a:spcAft>
                          <a:spcPts val="0"/>
                        </a:spcAft>
                      </a:pPr>
                      <a:r>
                        <a:rPr lang="en-US" sz="1800" b="1" dirty="0">
                          <a:solidFill>
                            <a:srgbClr val="FF0000"/>
                          </a:solidFill>
                          <a:effectLst/>
                          <a:latin typeface="Cambria"/>
                          <a:ea typeface="Cambria"/>
                          <a:cs typeface="Times New Roman"/>
                        </a:rPr>
                        <a:t>Bring </a:t>
                      </a:r>
                      <a:r>
                        <a:rPr lang="en-US" sz="1800" b="1" dirty="0" smtClean="0">
                          <a:solidFill>
                            <a:srgbClr val="FF0000"/>
                          </a:solidFill>
                          <a:effectLst/>
                          <a:latin typeface="Cambria"/>
                          <a:ea typeface="Cambria"/>
                          <a:cs typeface="Times New Roman"/>
                        </a:rPr>
                        <a:t>warmest winter storms &amp;</a:t>
                      </a:r>
                      <a:r>
                        <a:rPr lang="en-US" sz="1800" b="1" baseline="0" dirty="0" smtClean="0">
                          <a:solidFill>
                            <a:srgbClr val="FF0000"/>
                          </a:solidFill>
                          <a:effectLst/>
                          <a:latin typeface="Cambria"/>
                          <a:ea typeface="Cambria"/>
                          <a:cs typeface="Times New Roman"/>
                        </a:rPr>
                        <a:t> </a:t>
                      </a:r>
                      <a:r>
                        <a:rPr lang="en-US" sz="1800" b="1" dirty="0" smtClean="0">
                          <a:solidFill>
                            <a:srgbClr val="FF0000"/>
                          </a:solidFill>
                          <a:effectLst/>
                          <a:latin typeface="Cambria"/>
                          <a:ea typeface="Cambria"/>
                          <a:cs typeface="Times New Roman"/>
                        </a:rPr>
                        <a:t>snowmelt flooding</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a:solidFill>
                            <a:srgbClr val="FF0000"/>
                          </a:solidFill>
                          <a:effectLst/>
                          <a:latin typeface="Cambria"/>
                          <a:ea typeface="Cambria"/>
                          <a:cs typeface="Times New Roman"/>
                        </a:rPr>
                        <a:t>Average &gt;50% more precipitation &amp; 2.5ºC warmer than other </a:t>
                      </a:r>
                      <a:r>
                        <a:rPr lang="en-US" sz="1400" b="0" dirty="0" smtClean="0">
                          <a:solidFill>
                            <a:srgbClr val="FF0000"/>
                          </a:solidFill>
                          <a:effectLst/>
                          <a:latin typeface="Cambria"/>
                          <a:ea typeface="Cambria"/>
                          <a:cs typeface="Times New Roman"/>
                        </a:rPr>
                        <a:t>Sierra storms </a:t>
                      </a:r>
                      <a:endParaRPr lang="en-US" sz="1400" b="0" dirty="0">
                        <a:solidFill>
                          <a:srgbClr val="FF0000"/>
                        </a:solidFill>
                        <a:effectLst/>
                        <a:latin typeface="Cambria"/>
                        <a:ea typeface="Cambria"/>
                        <a:cs typeface="Times New Roman"/>
                      </a:endParaRPr>
                    </a:p>
                  </a:txBody>
                  <a:tcPr marL="68580" marR="68580" marT="0" marB="0" anchor="ctr"/>
                </a:tc>
              </a:tr>
              <a:tr h="759783">
                <a:tc>
                  <a:txBody>
                    <a:bodyPr/>
                    <a:lstStyle/>
                    <a:p>
                      <a:pPr marL="0" marR="0" algn="ctr">
                        <a:lnSpc>
                          <a:spcPct val="115000"/>
                        </a:lnSpc>
                        <a:spcBef>
                          <a:spcPts val="0"/>
                        </a:spcBef>
                        <a:spcAft>
                          <a:spcPts val="0"/>
                        </a:spcAft>
                      </a:pPr>
                      <a:r>
                        <a:rPr lang="en-US" sz="1800" b="1" dirty="0">
                          <a:solidFill>
                            <a:srgbClr val="FF0000"/>
                          </a:solidFill>
                          <a:effectLst/>
                          <a:latin typeface="Cambria"/>
                          <a:ea typeface="Cambria"/>
                          <a:cs typeface="Times New Roman"/>
                        </a:rPr>
                        <a:t>Cause West Coast floods</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a:solidFill>
                            <a:srgbClr val="FF0000"/>
                          </a:solidFill>
                          <a:effectLst/>
                          <a:latin typeface="Cambria"/>
                          <a:ea typeface="Cambria"/>
                          <a:cs typeface="Times New Roman"/>
                        </a:rPr>
                        <a:t>40-90% of major floods in West Coast rivers have been fed by ARs</a:t>
                      </a:r>
                    </a:p>
                  </a:txBody>
                  <a:tcPr marL="68580" marR="68580" marT="0" marB="0" anchor="ctr"/>
                </a:tc>
              </a:tr>
              <a:tr h="569837">
                <a:tc>
                  <a:txBody>
                    <a:bodyPr/>
                    <a:lstStyle/>
                    <a:p>
                      <a:pPr marL="0" marR="0" algn="ctr">
                        <a:lnSpc>
                          <a:spcPct val="115000"/>
                        </a:lnSpc>
                        <a:spcBef>
                          <a:spcPts val="0"/>
                        </a:spcBef>
                        <a:spcAft>
                          <a:spcPts val="0"/>
                        </a:spcAft>
                      </a:pPr>
                      <a:r>
                        <a:rPr lang="en-US" sz="1800" b="1" dirty="0" smtClean="0">
                          <a:solidFill>
                            <a:srgbClr val="FF0000"/>
                          </a:solidFill>
                          <a:effectLst/>
                          <a:latin typeface="Cambria"/>
                          <a:ea typeface="Cambria"/>
                          <a:cs typeface="Times New Roman"/>
                        </a:rPr>
                        <a:t>Yield extreme coastal winds</a:t>
                      </a:r>
                    </a:p>
                  </a:txBody>
                  <a:tcPr marL="68580" marR="68580" marT="0" marB="0" anchor="ctr"/>
                </a:tc>
                <a:tc>
                  <a:txBody>
                    <a:bodyPr/>
                    <a:lstStyle/>
                    <a:p>
                      <a:pPr marL="0" marR="0" algn="ctr">
                        <a:lnSpc>
                          <a:spcPct val="115000"/>
                        </a:lnSpc>
                        <a:spcBef>
                          <a:spcPts val="0"/>
                        </a:spcBef>
                        <a:spcAft>
                          <a:spcPts val="0"/>
                        </a:spcAft>
                      </a:pPr>
                      <a:r>
                        <a:rPr lang="en-US" sz="1400" b="0" dirty="0" smtClean="0">
                          <a:solidFill>
                            <a:srgbClr val="FF0000"/>
                          </a:solidFill>
                          <a:effectLst/>
                          <a:latin typeface="Cambria"/>
                          <a:ea typeface="Cambria"/>
                          <a:cs typeface="Times New Roman"/>
                        </a:rPr>
                        <a:t>20-50%</a:t>
                      </a:r>
                      <a:r>
                        <a:rPr lang="en-US" sz="1400" b="0" baseline="0" dirty="0" smtClean="0">
                          <a:solidFill>
                            <a:srgbClr val="FF0000"/>
                          </a:solidFill>
                          <a:effectLst/>
                          <a:latin typeface="Cambria"/>
                          <a:ea typeface="Cambria"/>
                          <a:cs typeface="Times New Roman"/>
                        </a:rPr>
                        <a:t> of extreme coastal-wind episodes associated with ARs</a:t>
                      </a:r>
                      <a:endParaRPr lang="en-US" sz="1400" b="0" dirty="0" smtClean="0">
                        <a:solidFill>
                          <a:srgbClr val="FF0000"/>
                        </a:solidFill>
                        <a:effectLst/>
                        <a:latin typeface="Cambria"/>
                        <a:ea typeface="Cambria"/>
                        <a:cs typeface="Times New Roman"/>
                      </a:endParaRPr>
                    </a:p>
                  </a:txBody>
                  <a:tcPr marL="68580" marR="68580" marT="0" marB="0" anchor="ctr"/>
                </a:tc>
              </a:tr>
              <a:tr h="569837">
                <a:tc>
                  <a:txBody>
                    <a:bodyPr/>
                    <a:lstStyle/>
                    <a:p>
                      <a:pPr marL="0" marR="0" algn="ctr">
                        <a:lnSpc>
                          <a:spcPct val="115000"/>
                        </a:lnSpc>
                        <a:spcBef>
                          <a:spcPts val="0"/>
                        </a:spcBef>
                        <a:spcAft>
                          <a:spcPts val="0"/>
                        </a:spcAft>
                      </a:pPr>
                      <a:r>
                        <a:rPr lang="en-US" sz="1800" b="1" dirty="0" smtClean="0">
                          <a:solidFill>
                            <a:srgbClr val="FF0000"/>
                          </a:solidFill>
                          <a:effectLst/>
                          <a:latin typeface="Cambria"/>
                          <a:ea typeface="Cambria"/>
                          <a:cs typeface="Times New Roman"/>
                        </a:rPr>
                        <a:t>Cause</a:t>
                      </a:r>
                      <a:r>
                        <a:rPr lang="en-US" sz="1800" b="1" baseline="0" dirty="0" smtClean="0">
                          <a:solidFill>
                            <a:srgbClr val="FF0000"/>
                          </a:solidFill>
                          <a:effectLst/>
                          <a:latin typeface="Cambria"/>
                          <a:ea typeface="Cambria"/>
                          <a:cs typeface="Times New Roman"/>
                        </a:rPr>
                        <a:t> </a:t>
                      </a:r>
                      <a:r>
                        <a:rPr lang="en-US" sz="1800" b="1" dirty="0" smtClean="0">
                          <a:solidFill>
                            <a:srgbClr val="FF0000"/>
                          </a:solidFill>
                          <a:effectLst/>
                          <a:latin typeface="Cambria"/>
                          <a:ea typeface="Cambria"/>
                          <a:cs typeface="Times New Roman"/>
                        </a:rPr>
                        <a:t>coastal storm surges</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smtClean="0">
                          <a:solidFill>
                            <a:srgbClr val="FF0000"/>
                          </a:solidFill>
                          <a:effectLst/>
                          <a:latin typeface="Cambria"/>
                          <a:ea typeface="Cambria"/>
                          <a:cs typeface="Times New Roman"/>
                        </a:rPr>
                        <a:t>15-50% of annual sea-level maxima are associated with ARs</a:t>
                      </a:r>
                      <a:endParaRPr lang="en-US" sz="1400" b="0" dirty="0">
                        <a:solidFill>
                          <a:srgbClr val="FF0000"/>
                        </a:solidFill>
                        <a:effectLst/>
                        <a:latin typeface="Cambria"/>
                        <a:ea typeface="Cambria"/>
                        <a:cs typeface="Times New Roman"/>
                      </a:endParaRPr>
                    </a:p>
                  </a:txBody>
                  <a:tcPr marL="68580" marR="68580" marT="0" marB="0" anchor="ctr"/>
                </a:tc>
              </a:tr>
              <a:tr h="379892">
                <a:tc>
                  <a:txBody>
                    <a:bodyPr/>
                    <a:lstStyle/>
                    <a:p>
                      <a:pPr marL="0" marR="0" algn="ctr">
                        <a:lnSpc>
                          <a:spcPct val="115000"/>
                        </a:lnSpc>
                        <a:spcBef>
                          <a:spcPts val="0"/>
                        </a:spcBef>
                        <a:spcAft>
                          <a:spcPts val="0"/>
                        </a:spcAft>
                      </a:pPr>
                      <a:r>
                        <a:rPr lang="en-US" sz="1800" b="1" dirty="0">
                          <a:solidFill>
                            <a:srgbClr val="FF0000"/>
                          </a:solidFill>
                          <a:effectLst/>
                          <a:latin typeface="Cambria"/>
                          <a:ea typeface="Cambria"/>
                          <a:cs typeface="Times New Roman"/>
                        </a:rPr>
                        <a:t>Breach levees</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a:solidFill>
                            <a:srgbClr val="FF0000"/>
                          </a:solidFill>
                          <a:effectLst/>
                          <a:latin typeface="Cambria"/>
                          <a:ea typeface="Cambria"/>
                          <a:cs typeface="Times New Roman"/>
                        </a:rPr>
                        <a:t>81% of Central Valley levee </a:t>
                      </a:r>
                      <a:r>
                        <a:rPr lang="en-US" sz="1400" b="0" dirty="0" smtClean="0">
                          <a:solidFill>
                            <a:srgbClr val="FF0000"/>
                          </a:solidFill>
                          <a:effectLst/>
                          <a:latin typeface="Cambria"/>
                          <a:ea typeface="Cambria"/>
                          <a:cs typeface="Times New Roman"/>
                        </a:rPr>
                        <a:t>breaks,</a:t>
                      </a:r>
                      <a:r>
                        <a:rPr lang="en-US" sz="1400" b="0" baseline="0" dirty="0" smtClean="0">
                          <a:solidFill>
                            <a:srgbClr val="FF0000"/>
                          </a:solidFill>
                          <a:effectLst/>
                          <a:latin typeface="Cambria"/>
                          <a:ea typeface="Cambria"/>
                          <a:cs typeface="Times New Roman"/>
                        </a:rPr>
                        <a:t> since 1948, </a:t>
                      </a:r>
                      <a:r>
                        <a:rPr lang="en-US" sz="1400" b="0" dirty="0" smtClean="0">
                          <a:solidFill>
                            <a:srgbClr val="FF0000"/>
                          </a:solidFill>
                          <a:effectLst/>
                          <a:latin typeface="Cambria"/>
                          <a:ea typeface="Cambria"/>
                          <a:cs typeface="Times New Roman"/>
                        </a:rPr>
                        <a:t>happened </a:t>
                      </a:r>
                      <a:r>
                        <a:rPr lang="en-US" sz="1400" b="0" dirty="0">
                          <a:solidFill>
                            <a:srgbClr val="FF0000"/>
                          </a:solidFill>
                          <a:effectLst/>
                          <a:latin typeface="Cambria"/>
                          <a:ea typeface="Cambria"/>
                          <a:cs typeface="Times New Roman"/>
                        </a:rPr>
                        <a:t>during ARs</a:t>
                      </a:r>
                    </a:p>
                  </a:txBody>
                  <a:tcPr marL="68580" marR="68580" marT="0" marB="0" anchor="ctr"/>
                </a:tc>
              </a:tr>
              <a:tr h="569837">
                <a:tc>
                  <a:txBody>
                    <a:bodyPr/>
                    <a:lstStyle/>
                    <a:p>
                      <a:pPr marL="0" marR="0" algn="ctr">
                        <a:lnSpc>
                          <a:spcPct val="115000"/>
                        </a:lnSpc>
                        <a:spcBef>
                          <a:spcPts val="0"/>
                        </a:spcBef>
                        <a:spcAft>
                          <a:spcPts val="0"/>
                        </a:spcAft>
                      </a:pPr>
                      <a:r>
                        <a:rPr lang="en-US" sz="1800" b="1" dirty="0">
                          <a:solidFill>
                            <a:srgbClr val="FF0000"/>
                          </a:solidFill>
                          <a:effectLst/>
                          <a:latin typeface="Cambria"/>
                          <a:ea typeface="Cambria"/>
                          <a:cs typeface="Times New Roman"/>
                        </a:rPr>
                        <a:t>Cause landslides, debris flows &amp; avalanches</a:t>
                      </a:r>
                      <a:endParaRPr lang="en-US" sz="1800" dirty="0">
                        <a:solidFill>
                          <a:srgbClr val="FF0000"/>
                        </a:solidFill>
                        <a:effectLst/>
                        <a:latin typeface="Cambria"/>
                        <a:ea typeface="Cambria"/>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dirty="0" smtClean="0">
                          <a:solidFill>
                            <a:srgbClr val="FF0000"/>
                          </a:solidFill>
                          <a:effectLst/>
                          <a:latin typeface="Cambria"/>
                          <a:ea typeface="Cambria"/>
                          <a:cs typeface="Times New Roman"/>
                        </a:rPr>
                        <a:t>ARs </a:t>
                      </a:r>
                      <a:r>
                        <a:rPr lang="en-US" sz="1400" b="0" dirty="0">
                          <a:solidFill>
                            <a:srgbClr val="FF0000"/>
                          </a:solidFill>
                          <a:effectLst/>
                          <a:latin typeface="Cambria"/>
                          <a:ea typeface="Cambria"/>
                          <a:cs typeface="Times New Roman"/>
                        </a:rPr>
                        <a:t>cause 68% of </a:t>
                      </a:r>
                      <a:r>
                        <a:rPr lang="en-US" sz="1400" b="0" dirty="0" err="1">
                          <a:solidFill>
                            <a:srgbClr val="FF0000"/>
                          </a:solidFill>
                          <a:effectLst/>
                          <a:latin typeface="Cambria"/>
                          <a:ea typeface="Cambria"/>
                          <a:cs typeface="Times New Roman"/>
                        </a:rPr>
                        <a:t>postfire</a:t>
                      </a:r>
                      <a:r>
                        <a:rPr lang="en-US" sz="1400" b="0" dirty="0">
                          <a:solidFill>
                            <a:srgbClr val="FF0000"/>
                          </a:solidFill>
                          <a:effectLst/>
                          <a:latin typeface="Cambria"/>
                          <a:ea typeface="Cambria"/>
                          <a:cs typeface="Times New Roman"/>
                        </a:rPr>
                        <a:t> debris flows in </a:t>
                      </a:r>
                      <a:r>
                        <a:rPr lang="en-US" sz="1400" b="0" dirty="0" smtClean="0">
                          <a:solidFill>
                            <a:srgbClr val="FF0000"/>
                          </a:solidFill>
                          <a:effectLst/>
                          <a:latin typeface="Cambria"/>
                          <a:ea typeface="Cambria"/>
                          <a:cs typeface="Times New Roman"/>
                        </a:rPr>
                        <a:t>southern </a:t>
                      </a:r>
                      <a:r>
                        <a:rPr lang="en-US" sz="1400" b="0" dirty="0">
                          <a:solidFill>
                            <a:srgbClr val="FF0000"/>
                          </a:solidFill>
                          <a:effectLst/>
                          <a:latin typeface="Cambria"/>
                          <a:ea typeface="Cambria"/>
                          <a:cs typeface="Times New Roman"/>
                        </a:rPr>
                        <a:t>California</a:t>
                      </a:r>
                    </a:p>
                  </a:txBody>
                  <a:tcPr marL="68580" marR="68580" marT="0" marB="0" anchor="ctr"/>
                </a:tc>
              </a:tr>
            </a:tbl>
          </a:graphicData>
        </a:graphic>
      </p:graphicFrame>
      <p:pic>
        <p:nvPicPr>
          <p:cNvPr id="9" name="Picture 8" descr="NOAA-3DGFS_IVW_2012_1120-1203.s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536" y="-28993"/>
            <a:ext cx="2178063" cy="1241496"/>
          </a:xfrm>
          <a:prstGeom prst="rect">
            <a:avLst/>
          </a:prstGeom>
        </p:spPr>
      </p:pic>
      <p:sp>
        <p:nvSpPr>
          <p:cNvPr id="10" name="TextBox 1"/>
          <p:cNvSpPr txBox="1">
            <a:spLocks noChangeArrowheads="1"/>
          </p:cNvSpPr>
          <p:nvPr/>
        </p:nvSpPr>
        <p:spPr bwMode="auto">
          <a:xfrm>
            <a:off x="218959" y="157098"/>
            <a:ext cx="745688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FFFF"/>
                </a:solidFill>
              </a:rPr>
              <a:t>Atmospheric River </a:t>
            </a:r>
            <a:r>
              <a:rPr lang="en-US" sz="3200" b="1" dirty="0" smtClean="0">
                <a:solidFill>
                  <a:srgbClr val="FF0000"/>
                </a:solidFill>
              </a:rPr>
              <a:t>Hazards</a:t>
            </a:r>
            <a:r>
              <a:rPr lang="en-US" sz="3200" b="1" dirty="0" smtClean="0">
                <a:solidFill>
                  <a:srgbClr val="FFFFFF"/>
                </a:solidFill>
              </a:rPr>
              <a:t>, US West Coast</a:t>
            </a:r>
            <a:endParaRPr lang="en-US" sz="3200" b="1" dirty="0">
              <a:solidFill>
                <a:srgbClr val="FFFFFF"/>
              </a:solidFill>
            </a:endParaRPr>
          </a:p>
        </p:txBody>
      </p:sp>
    </p:spTree>
    <p:extLst>
      <p:ext uri="{BB962C8B-B14F-4D97-AF65-F5344CB8AC3E}">
        <p14:creationId xmlns:p14="http://schemas.microsoft.com/office/powerpoint/2010/main" val="22510426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TotalTime>
  <Words>1601</Words>
  <Application>Microsoft Macintosh PowerPoint</Application>
  <PresentationFormat>On-screen Show (4:3)</PresentationFormat>
  <Paragraphs>191</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Geological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Dettinger</dc:creator>
  <cp:lastModifiedBy>Michael Dettinger</cp:lastModifiedBy>
  <cp:revision>27</cp:revision>
  <dcterms:created xsi:type="dcterms:W3CDTF">2018-02-25T18:25:02Z</dcterms:created>
  <dcterms:modified xsi:type="dcterms:W3CDTF">2018-03-01T01:02:28Z</dcterms:modified>
</cp:coreProperties>
</file>