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95" r:id="rId2"/>
    <p:sldId id="339" r:id="rId3"/>
    <p:sldId id="350" r:id="rId4"/>
    <p:sldId id="353" r:id="rId5"/>
    <p:sldId id="355" r:id="rId6"/>
    <p:sldId id="306" r:id="rId7"/>
    <p:sldId id="308" r:id="rId8"/>
    <p:sldId id="309" r:id="rId9"/>
    <p:sldId id="310" r:id="rId10"/>
    <p:sldId id="312" r:id="rId11"/>
    <p:sldId id="334" r:id="rId12"/>
    <p:sldId id="345" r:id="rId13"/>
    <p:sldId id="349" r:id="rId1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3026"/>
    <a:srgbClr val="232B34"/>
    <a:srgbClr val="59C1A6"/>
    <a:srgbClr val="C272CB"/>
    <a:srgbClr val="7030A0"/>
    <a:srgbClr val="FEBA0A"/>
    <a:srgbClr val="9BCBBF"/>
    <a:srgbClr val="F2F2F2"/>
    <a:srgbClr val="7A55CE"/>
    <a:srgbClr val="CC9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70895392499879"/>
          <c:y val="0.11947622374036719"/>
          <c:w val="0.84339688679372893"/>
          <c:h val="0.63907308977030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SWP-CVP Exports</c:v>
                </c:pt>
              </c:strCache>
            </c:strRef>
          </c:tx>
          <c:spPr>
            <a:solidFill>
              <a:srgbClr val="7A55C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7A55C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D4-4EBB-A751-44E6117BA462}"/>
              </c:ext>
            </c:extLst>
          </c:dPt>
          <c:dPt>
            <c:idx val="2"/>
            <c:invertIfNegative val="0"/>
            <c:bubble3D val="0"/>
            <c:spPr>
              <a:solidFill>
                <a:srgbClr val="7A55C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D4-4EBB-A751-44E6117BA462}"/>
              </c:ext>
            </c:extLst>
          </c:dPt>
          <c:dPt>
            <c:idx val="9"/>
            <c:invertIfNegative val="0"/>
            <c:bubble3D val="0"/>
            <c:spPr>
              <a:solidFill>
                <a:srgbClr val="7A55C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D4-4EBB-A751-44E6117BA462}"/>
              </c:ext>
            </c:extLst>
          </c:dPt>
          <c:cat>
            <c:strRef>
              <c:f>Sheet1!$A$2:$A$9</c:f>
              <c:strCache>
                <c:ptCount val="8"/>
                <c:pt idx="0">
                  <c:v>1980's</c:v>
                </c:pt>
                <c:pt idx="1">
                  <c:v>1991 
NMFS 
BioOp</c:v>
                </c:pt>
                <c:pt idx="2">
                  <c:v>1992 
CVPIA</c:v>
                </c:pt>
                <c:pt idx="3">
                  <c:v>1994 
Accord</c:v>
                </c:pt>
                <c:pt idx="4">
                  <c:v>2000 
Trinity 
River</c:v>
                </c:pt>
                <c:pt idx="5">
                  <c:v>2006 
San 
Joaquin 
River</c:v>
                </c:pt>
                <c:pt idx="6">
                  <c:v>2008-09 
Smelt/ 
Salmon
BioOp</c:v>
                </c:pt>
                <c:pt idx="7">
                  <c:v>Future</c:v>
                </c:pt>
              </c:strCache>
            </c:strRef>
          </c:cat>
          <c:val>
            <c:numRef>
              <c:f>Sheet1!$B$2:$B$9</c:f>
              <c:numCache>
                <c:formatCode>0.0</c:formatCode>
                <c:ptCount val="8"/>
                <c:pt idx="0">
                  <c:v>8</c:v>
                </c:pt>
                <c:pt idx="1">
                  <c:v>7.9</c:v>
                </c:pt>
                <c:pt idx="2">
                  <c:v>6.7</c:v>
                </c:pt>
                <c:pt idx="3">
                  <c:v>6.2</c:v>
                </c:pt>
                <c:pt idx="4">
                  <c:v>5.6</c:v>
                </c:pt>
                <c:pt idx="5">
                  <c:v>5.4</c:v>
                </c:pt>
                <c:pt idx="6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D4-4EBB-A751-44E6117BA4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9,000 cfs Facility</c:v>
                </c:pt>
              </c:strCache>
            </c:strRef>
          </c:tx>
          <c:spPr>
            <a:solidFill>
              <a:prstClr val="white"/>
            </a:solidFill>
            <a:ln>
              <a:solidFill>
                <a:prstClr val="black"/>
              </a:solidFill>
            </a:ln>
            <a:effectLst/>
          </c:spPr>
          <c:invertIfNegative val="0"/>
          <c:dLbls>
            <c:numFmt formatCode="#,##0.0" sourceLinked="0"/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1980's</c:v>
                </c:pt>
                <c:pt idx="1">
                  <c:v>1991 
NMFS 
BioOp</c:v>
                </c:pt>
                <c:pt idx="2">
                  <c:v>1992 
CVPIA</c:v>
                </c:pt>
                <c:pt idx="3">
                  <c:v>1994 
Accord</c:v>
                </c:pt>
                <c:pt idx="4">
                  <c:v>2000 
Trinity 
River</c:v>
                </c:pt>
                <c:pt idx="5">
                  <c:v>2006 
San 
Joaquin 
River</c:v>
                </c:pt>
                <c:pt idx="6">
                  <c:v>2008-09 
Smelt/ 
Salmon
BioOp</c:v>
                </c:pt>
                <c:pt idx="7">
                  <c:v>Future</c:v>
                </c:pt>
              </c:strCache>
            </c:strRef>
          </c:cat>
          <c:val>
            <c:numRef>
              <c:f>Sheet1!$C$2:$C$9</c:f>
            </c:numRef>
          </c:val>
          <c:extLst>
            <c:ext xmlns:c16="http://schemas.microsoft.com/office/drawing/2014/chart" uri="{C3380CC4-5D6E-409C-BE32-E72D297353CC}">
              <c16:uniqueId val="{00000007-77D4-4EBB-A751-44E6117BA4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BDCP Enhanced Reliability</c:v>
                </c:pt>
              </c:strCache>
            </c:strRef>
          </c:tx>
          <c:spPr>
            <a:pattFill prst="pct50">
              <a:fgClr>
                <a:prstClr val="black"/>
              </a:fgClr>
              <a:bgClr>
                <a:prstClr val="white"/>
              </a:bgClr>
            </a:pattFill>
            <a:ln>
              <a:solidFill>
                <a:prstClr val="black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1980's</c:v>
                </c:pt>
                <c:pt idx="1">
                  <c:v>1991 
NMFS 
BioOp</c:v>
                </c:pt>
                <c:pt idx="2">
                  <c:v>1992 
CVPIA</c:v>
                </c:pt>
                <c:pt idx="3">
                  <c:v>1994 
Accord</c:v>
                </c:pt>
                <c:pt idx="4">
                  <c:v>2000 
Trinity 
River</c:v>
                </c:pt>
                <c:pt idx="5">
                  <c:v>2006 
San 
Joaquin 
River</c:v>
                </c:pt>
                <c:pt idx="6">
                  <c:v>2008-09 
Smelt/ 
Salmon
BioOp</c:v>
                </c:pt>
                <c:pt idx="7">
                  <c:v>Future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8-77D4-4EBB-A751-44E6117BA46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BDCP Replacement Supplies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solidFill>
                <a:prstClr val="black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1980's</c:v>
                </c:pt>
                <c:pt idx="1">
                  <c:v>1991 
NMFS 
BioOp</c:v>
                </c:pt>
                <c:pt idx="2">
                  <c:v>1992 
CVPIA</c:v>
                </c:pt>
                <c:pt idx="3">
                  <c:v>1994 
Accord</c:v>
                </c:pt>
                <c:pt idx="4">
                  <c:v>2000 
Trinity 
River</c:v>
                </c:pt>
                <c:pt idx="5">
                  <c:v>2006 
San 
Joaquin 
River</c:v>
                </c:pt>
                <c:pt idx="6">
                  <c:v>2008-09 
Smelt/ 
Salmon
BioOp</c:v>
                </c:pt>
                <c:pt idx="7">
                  <c:v>Future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9-77D4-4EBB-A751-44E6117BA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1754392"/>
        <c:axId val="471757528"/>
      </c:barChart>
      <c:catAx>
        <c:axId val="471754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1757528"/>
        <c:crosses val="autoZero"/>
        <c:auto val="1"/>
        <c:lblAlgn val="ctr"/>
        <c:lblOffset val="100"/>
        <c:tickLblSkip val="1"/>
        <c:noMultiLvlLbl val="0"/>
      </c:catAx>
      <c:valAx>
        <c:axId val="47175752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MAF</a:t>
                </a:r>
              </a:p>
            </c:rich>
          </c:tx>
          <c:layout>
            <c:manualLayout>
              <c:xMode val="edge"/>
              <c:yMode val="edge"/>
              <c:x val="3.5491924217866982E-2"/>
              <c:y val="0.362277799732629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175439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A55CE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Existing Conditions</c:v>
                </c:pt>
                <c:pt idx="1">
                  <c:v>Future without CWF</c:v>
                </c:pt>
                <c:pt idx="2">
                  <c:v>Future with CWF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4.7</c:v>
                </c:pt>
                <c:pt idx="1">
                  <c:v>3.5</c:v>
                </c:pt>
                <c:pt idx="2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6-417F-837F-918AD36AEE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9C1A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Existing Conditions</c:v>
                </c:pt>
                <c:pt idx="1">
                  <c:v>Future without CWF</c:v>
                </c:pt>
                <c:pt idx="2">
                  <c:v>Future with CWF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0.4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76-417F-837F-918AD36AE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71755568"/>
        <c:axId val="471755960"/>
      </c:barChart>
      <c:catAx>
        <c:axId val="47175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1755960"/>
        <c:crosses val="autoZero"/>
        <c:auto val="1"/>
        <c:lblAlgn val="ctr"/>
        <c:lblOffset val="100"/>
        <c:noMultiLvlLbl val="0"/>
      </c:catAx>
      <c:valAx>
        <c:axId val="47175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175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91122024591575"/>
          <c:y val="0.12174993310218002"/>
          <c:w val="0.71183331370114988"/>
          <c:h val="0.683514669126229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B6-4D20-A339-1F2CFBAE99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B6-4D20-A339-1F2CFBAE994C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B6-4D20-A339-1F2CFBAE994C}"/>
              </c:ext>
            </c:extLst>
          </c:dPt>
          <c:dPt>
            <c:idx val="3"/>
            <c:invertIfNegative val="0"/>
            <c:bubble3D val="0"/>
            <c:spPr>
              <a:solidFill>
                <a:srgbClr val="CC9D1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B6-4D20-A339-1F2CFBAE994C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9B6-4D20-A339-1F2CFBAE994C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9B6-4D20-A339-1F2CFBAE994C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9B6-4D20-A339-1F2CFBAE994C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451</c:v>
                </c:pt>
                <c:pt idx="1">
                  <c:v>2531</c:v>
                </c:pt>
                <c:pt idx="2">
                  <c:v>806</c:v>
                </c:pt>
                <c:pt idx="3">
                  <c:v>474</c:v>
                </c:pt>
                <c:pt idx="4">
                  <c:v>207</c:v>
                </c:pt>
                <c:pt idx="5">
                  <c:v>200</c:v>
                </c:pt>
                <c:pt idx="6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9B6-4D20-A339-1F2CFBAE9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78190184"/>
        <c:axId val="478187048"/>
      </c:barChart>
      <c:catAx>
        <c:axId val="47819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8187048"/>
        <c:crosses val="autoZero"/>
        <c:auto val="1"/>
        <c:lblAlgn val="ctr"/>
        <c:lblOffset val="100"/>
        <c:noMultiLvlLbl val="0"/>
      </c:catAx>
      <c:valAx>
        <c:axId val="478187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5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24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Export (TAF)</a:t>
                </a:r>
              </a:p>
            </c:rich>
          </c:tx>
          <c:layout>
            <c:manualLayout>
              <c:xMode val="edge"/>
              <c:yMode val="edge"/>
              <c:x val="5.2753187209481458E-4"/>
              <c:y val="0.22823297567914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47819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chemeClr val="tx2">
              <a:lumMod val="50000"/>
            </a:schemeClr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0.89183</cdr:x>
      <cdr:y>0.47539</cdr:y>
    </cdr:from>
    <cdr:to>
      <cdr:x>0.94294</cdr:x>
      <cdr:y>0.75763</cdr:y>
    </cdr:to>
    <cdr:sp macro="" textlink="">
      <cdr:nvSpPr>
        <cdr:cNvPr id="3" name="Rectangle 2"/>
        <cdr:cNvSpPr/>
      </cdr:nvSpPr>
      <cdr:spPr bwMode="auto">
        <a:xfrm xmlns:a="http://schemas.openxmlformats.org/drawingml/2006/main">
          <a:off x="7978041" y="2438400"/>
          <a:ext cx="457215" cy="1447646"/>
        </a:xfrm>
        <a:prstGeom xmlns:a="http://schemas.openxmlformats.org/drawingml/2006/main" prst="rect">
          <a:avLst/>
        </a:prstGeom>
        <a:solidFill xmlns:a="http://schemas.openxmlformats.org/drawingml/2006/main">
          <a:srgbClr val="F2F2F2">
            <a:alpha val="49020"/>
          </a:srgbClr>
        </a:solidFill>
        <a:ln xmlns:a="http://schemas.openxmlformats.org/drawingml/2006/main" w="28575">
          <a:solidFill>
            <a:srgbClr val="7A55CE"/>
          </a:solidFill>
          <a:prstDash val="sysDash"/>
          <a:headEnd type="none" w="med" len="med"/>
          <a:tailEnd type="none" w="med" len="med"/>
        </a:ln>
        <a:effectLst xmlns:a="http://schemas.openxmlformats.org/drawingml/2006/main"/>
        <a:scene3d xmlns:a="http://schemas.openxmlformats.org/drawingml/2006/main">
          <a:camera prst="orthographicFront" fov="0">
            <a:rot lat="0" lon="0" rev="0"/>
          </a:camera>
          <a:lightRig rig="glow" dir="t">
            <a:rot lat="0" lon="0" rev="6360000"/>
          </a:lightRig>
        </a:scene3d>
        <a:sp3d xmlns:a="http://schemas.openxmlformats.org/drawingml/2006/main" contourW="1000" prstMaterial="flat">
          <a:contourClr>
            <a:schemeClr val="accent2">
              <a:satMod val="300000"/>
            </a:schemeClr>
          </a:contourClr>
        </a:sp3d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horz" wrap="square" lIns="91436" tIns="45718" rIns="91436" bIns="45718" numCol="1" rtlCol="0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914099" fontAlgn="base">
            <a:spcBef>
              <a:spcPct val="0"/>
            </a:spcBef>
            <a:spcAft>
              <a:spcPct val="0"/>
            </a:spcAft>
          </a:pPr>
          <a:endParaRPr lang="en-US" sz="2300" dirty="0">
            <a:solidFill>
              <a:srgbClr val="FFFFFF"/>
            </a:solidFill>
            <a:latin typeface="Segoe" pitchFamily="34" charset="0"/>
          </a:endParaRPr>
        </a:p>
      </cdr:txBody>
    </cdr:sp>
  </cdr:relSizeAnchor>
  <cdr:relSizeAnchor xmlns:cdr="http://schemas.openxmlformats.org/drawingml/2006/chartDrawing">
    <cdr:from>
      <cdr:x>0.88372</cdr:x>
      <cdr:y>0.5</cdr:y>
    </cdr:from>
    <cdr:to>
      <cdr:x>0.94097</cdr:x>
      <cdr:y>0.67682</cdr:y>
    </cdr:to>
    <cdr:sp macro="" textlink="">
      <cdr:nvSpPr>
        <cdr:cNvPr id="4" name="TextBox 22"/>
        <cdr:cNvSpPr txBox="1"/>
      </cdr:nvSpPr>
      <cdr:spPr>
        <a:xfrm xmlns:a="http://schemas.openxmlformats.org/drawingml/2006/main">
          <a:off x="6967080" y="2349830"/>
          <a:ext cx="451349" cy="8309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800" dirty="0">
              <a:solidFill>
                <a:srgbClr val="232B34"/>
              </a:solidFill>
              <a:latin typeface="+mj-lt"/>
            </a:rPr>
            <a:t>?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0.84631</cdr:x>
      <cdr:y>0.28448</cdr:y>
    </cdr:from>
    <cdr:to>
      <cdr:x>1</cdr:x>
      <cdr:y>0.5887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51D18EB3-F3BC-4E04-8F7E-DD573EFC3476}"/>
            </a:ext>
          </a:extLst>
        </cdr:cNvPr>
        <cdr:cNvGrpSpPr/>
      </cdr:nvGrpSpPr>
      <cdr:grpSpPr>
        <a:xfrm xmlns:a="http://schemas.openxmlformats.org/drawingml/2006/main">
          <a:off x="9340131" y="1473594"/>
          <a:ext cx="1696169" cy="1575847"/>
          <a:chOff x="-15175089" y="-4704841"/>
          <a:chExt cx="1786467" cy="1335884"/>
        </a:xfrm>
      </cdr:grpSpPr>
      <cdr:grpSp>
        <cdr:nvGrpSpPr>
          <cdr:cNvPr id="3" name="Group 2">
            <a:extLst xmlns:a="http://schemas.openxmlformats.org/drawingml/2006/main">
              <a:ext uri="{FF2B5EF4-FFF2-40B4-BE49-F238E27FC236}">
                <a16:creationId xmlns:a16="http://schemas.microsoft.com/office/drawing/2014/main" id="{348E1C82-4E71-45DA-A2F7-A1F82EA1C10D}"/>
              </a:ext>
            </a:extLst>
          </cdr:cNvPr>
          <cdr:cNvGrpSpPr/>
        </cdr:nvGrpSpPr>
        <cdr:grpSpPr>
          <a:xfrm xmlns:a="http://schemas.openxmlformats.org/drawingml/2006/main">
            <a:off x="-15175089" y="-4566515"/>
            <a:ext cx="163689" cy="1143002"/>
            <a:chOff x="-2627489" y="-762000"/>
            <a:chExt cx="163689" cy="1143000"/>
          </a:xfrm>
        </cdr:grpSpPr>
        <cdr:sp macro="" textlink="">
          <cdr:nvSpPr>
            <cdr:cNvPr id="5" name="Rectangle 4"/>
            <cdr:cNvSpPr/>
          </cdr:nvSpPr>
          <cdr:spPr bwMode="auto">
            <a:xfrm xmlns:a="http://schemas.openxmlformats.org/drawingml/2006/main">
              <a:off x="-2616200" y="-762000"/>
              <a:ext cx="152400" cy="1524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chemeClr val="accent2">
                <a:lumMod val="60000"/>
                <a:lumOff val="40000"/>
              </a:schemeClr>
            </a:solidFill>
            <a:ln xmlns:a="http://schemas.openxmlformats.org/drawingml/2006/main"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 xmlns:a="http://schemas.openxmlformats.org/drawingml/2006/main"/>
          </cdr:spPr>
          <cdr:txBody>
            <a:bodyPr xmlns:a="http://schemas.openxmlformats.org/drawingml/2006/main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 xmlns:a="http://schemas.openxmlformats.org/drawingml/2006/main"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 xmlns:a="http://schemas.openxmlformats.org/drawingml/2006/main"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cdr:txBody>
        </cdr:sp>
        <cdr:sp macro="" textlink="">
          <cdr:nvSpPr>
            <cdr:cNvPr id="6" name="Rectangle 5"/>
            <cdr:cNvSpPr/>
          </cdr:nvSpPr>
          <cdr:spPr bwMode="auto">
            <a:xfrm xmlns:a="http://schemas.openxmlformats.org/drawingml/2006/main">
              <a:off x="-2616200" y="-431800"/>
              <a:ext cx="152400" cy="1524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rgbClr val="92D050"/>
            </a:solidFill>
            <a:ln xmlns:a="http://schemas.openxmlformats.org/drawingml/2006/main"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 xmlns:a="http://schemas.openxmlformats.org/drawingml/2006/main"/>
          </cdr:spPr>
          <cdr:txBody>
            <a:bodyPr xmlns:a="http://schemas.openxmlformats.org/drawingml/2006/main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 xmlns:a="http://schemas.openxmlformats.org/drawingml/2006/main"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 xmlns:a="http://schemas.openxmlformats.org/drawingml/2006/main"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cdr:txBody>
        </cdr:sp>
        <cdr:sp macro="" textlink="">
          <cdr:nvSpPr>
            <cdr:cNvPr id="7" name="Rectangle 6"/>
            <cdr:cNvSpPr/>
          </cdr:nvSpPr>
          <cdr:spPr bwMode="auto">
            <a:xfrm xmlns:a="http://schemas.openxmlformats.org/drawingml/2006/main">
              <a:off x="-2627489" y="-101600"/>
              <a:ext cx="152400" cy="1524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rgbClr val="CC9D14"/>
            </a:solidFill>
            <a:ln xmlns:a="http://schemas.openxmlformats.org/drawingml/2006/main"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 xmlns:a="http://schemas.openxmlformats.org/drawingml/2006/main"/>
          </cdr:spPr>
          <cdr:txBody>
            <a:bodyPr xmlns:a="http://schemas.openxmlformats.org/drawingml/2006/main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 xmlns:a="http://schemas.openxmlformats.org/drawingml/2006/main"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 xmlns:a="http://schemas.openxmlformats.org/drawingml/2006/main"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cdr:txBody>
        </cdr:sp>
        <cdr:sp macro="" textlink="">
          <cdr:nvSpPr>
            <cdr:cNvPr id="8" name="Rectangle 7"/>
            <cdr:cNvSpPr/>
          </cdr:nvSpPr>
          <cdr:spPr bwMode="auto">
            <a:xfrm xmlns:a="http://schemas.openxmlformats.org/drawingml/2006/main">
              <a:off x="-2616200" y="228600"/>
              <a:ext cx="152400" cy="152400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rgbClr val="C00000"/>
            </a:solidFill>
            <a:ln xmlns:a="http://schemas.openxmlformats.org/drawingml/2006/main"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 xmlns:a="http://schemas.openxmlformats.org/drawingml/2006/main"/>
          </cdr:spPr>
          <cdr:txBody>
            <a:bodyPr xmlns:a="http://schemas.openxmlformats.org/drawingml/2006/main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 xmlns:a="http://schemas.openxmlformats.org/drawingml/2006/main"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 xmlns:a="http://schemas.openxmlformats.org/drawingml/2006/main"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cdr:txBody>
        </cdr:sp>
      </cdr:grpSp>
      <cdr:sp macro="" textlink="">
        <cdr:nvSpPr>
          <cdr:cNvPr id="4" name="TextBox 11"/>
          <cdr:cNvSpPr txBox="1"/>
        </cdr:nvSpPr>
        <cdr:spPr>
          <a:xfrm xmlns:a="http://schemas.openxmlformats.org/drawingml/2006/main">
            <a:off x="-14988822" y="-4704841"/>
            <a:ext cx="1600200" cy="1335884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Wet</a:t>
            </a:r>
          </a:p>
          <a:p xmlns:a="http://schemas.openxmlformats.org/drawingml/2006/main"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Below Normal</a:t>
            </a:r>
          </a:p>
          <a:p xmlns:a="http://schemas.openxmlformats.org/drawingml/2006/main"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Dry </a:t>
            </a:r>
          </a:p>
          <a:p xmlns:a="http://schemas.openxmlformats.org/drawingml/2006/main"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Cambria" panose="02040503050406030204" pitchFamily="18" charset="0"/>
              </a:rPr>
              <a:t>Critical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E46EA-53B3-4DEF-9475-0F2E39E0003A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799EA-8880-46CF-A66F-16258469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4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3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AEE9C4A8-E5FD-4E71-9547-580B68C1A74B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1"/>
            <a:ext cx="3011699" cy="46340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1"/>
            <a:ext cx="3011699" cy="46340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F55853CB-6E71-4D89-B4C7-7694FD8F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7075"/>
            <a:ext cx="6462712" cy="3635375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177830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3497991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220783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1428588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295209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65909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5B5B6-A757-477E-8BFA-7B922EFCB97E}" type="slidenum">
              <a:rPr lang="en-US"/>
              <a:pPr/>
              <a:t>3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0563"/>
            <a:ext cx="6159500" cy="3465512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7770"/>
            <a:ext cx="5560060" cy="41574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1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5B5B6-A757-477E-8BFA-7B922EFCB97E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52475"/>
            <a:ext cx="6708775" cy="3773488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3849" y="4779034"/>
            <a:ext cx="6110787" cy="4528227"/>
          </a:xfrm>
        </p:spPr>
        <p:txBody>
          <a:bodyPr/>
          <a:lstStyle/>
          <a:p>
            <a:r>
              <a:rPr lang="en-US" dirty="0"/>
              <a:t>I like having</a:t>
            </a:r>
            <a:r>
              <a:rPr lang="en-US" baseline="0" dirty="0"/>
              <a:t> a single slide, but this attempt is also a bit crowded/bulky looking.  Maybe the Cal </a:t>
            </a:r>
            <a:r>
              <a:rPr lang="en-US" baseline="0" dirty="0" err="1"/>
              <a:t>WaterFix</a:t>
            </a:r>
            <a:r>
              <a:rPr lang="en-US" baseline="0" dirty="0"/>
              <a:t> documents have a graphic we can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3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5B5B6-A757-477E-8BFA-7B922EFCB97E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52475"/>
            <a:ext cx="6708775" cy="3773488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3849" y="4779034"/>
            <a:ext cx="6110787" cy="4528227"/>
          </a:xfrm>
        </p:spPr>
        <p:txBody>
          <a:bodyPr/>
          <a:lstStyle/>
          <a:p>
            <a:r>
              <a:rPr lang="en-US" dirty="0"/>
              <a:t>I like having</a:t>
            </a:r>
            <a:r>
              <a:rPr lang="en-US" baseline="0" dirty="0"/>
              <a:t> a single slide, but this attempt is also a bit crowded/bulky looking.  Maybe the Cal </a:t>
            </a:r>
            <a:r>
              <a:rPr lang="en-US" baseline="0" dirty="0" err="1"/>
              <a:t>WaterFix</a:t>
            </a:r>
            <a:r>
              <a:rPr lang="en-US" baseline="0" dirty="0"/>
              <a:t> documents have a graphic we can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7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/>
              <a:pPr/>
              <a:t>6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62242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/>
              <a:pPr/>
              <a:t>7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32711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/>
              <a:pPr/>
              <a:t>8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1100041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E3946-CD00-40D7-AACD-55810A40685D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(website) Boundary Map</a:t>
            </a:r>
          </a:p>
        </p:txBody>
      </p:sp>
    </p:spTree>
    <p:extLst>
      <p:ext uri="{BB962C8B-B14F-4D97-AF65-F5344CB8AC3E}">
        <p14:creationId xmlns:p14="http://schemas.microsoft.com/office/powerpoint/2010/main" val="102111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228600"/>
            <a:ext cx="10261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048000"/>
            <a:ext cx="8636000" cy="1219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55067"/>
      </p:ext>
    </p:extLst>
  </p:cSld>
  <p:clrMapOvr>
    <a:masterClrMapping/>
  </p:clrMapOvr>
  <p:transition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2689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24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229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4734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5240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240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260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899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1829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6269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475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9708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26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524000"/>
            <a:ext cx="1066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970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" y="0"/>
            <a:ext cx="1228298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2311400"/>
            <a:ext cx="12192000" cy="2438400"/>
          </a:xfrm>
          <a:prstGeom prst="rect">
            <a:avLst/>
          </a:prstGeom>
          <a:solidFill>
            <a:srgbClr val="161B20">
              <a:alpha val="8784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1397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4386" y="2548832"/>
            <a:ext cx="9584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eaLnBrk="0" fontAlgn="base" hangingPunct="0"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Cambria" panose="02040503050406030204" pitchFamily="18" charset="0"/>
              </a:rPr>
              <a:t>Update on California </a:t>
            </a:r>
          </a:p>
          <a:p>
            <a:pPr marL="0" lvl="2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Cambria" panose="02040503050406030204" pitchFamily="18" charset="0"/>
              </a:rPr>
              <a:t>WaterFix Activities</a:t>
            </a:r>
            <a:endParaRPr lang="en-US" sz="2800" i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6" y="1854200"/>
            <a:ext cx="3380590" cy="3352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88" y="304108"/>
            <a:ext cx="1987046" cy="567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F694B-2010-4D5B-A962-279C9999C312}"/>
              </a:ext>
            </a:extLst>
          </p:cNvPr>
          <p:cNvSpPr txBox="1"/>
          <p:nvPr/>
        </p:nvSpPr>
        <p:spPr>
          <a:xfrm>
            <a:off x="3611302" y="4205505"/>
            <a:ext cx="8440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</a:rPr>
              <a:t>Water Association of Kern County - Water Summit - March 7, 2018</a:t>
            </a:r>
          </a:p>
        </p:txBody>
      </p:sp>
    </p:spTree>
    <p:extLst>
      <p:ext uri="{BB962C8B-B14F-4D97-AF65-F5344CB8AC3E}">
        <p14:creationId xmlns:p14="http://schemas.microsoft.com/office/powerpoint/2010/main" val="35128961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283603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Construction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101" y="968114"/>
            <a:ext cx="371487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Schedule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May begin after permits are received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3 Phases: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Pre-construction (2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yrs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Design (4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yrs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Construction (13 </a:t>
            </a:r>
            <a:r>
              <a:rPr lang="en-US" sz="20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yrs</a:t>
            </a: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Estimate based on: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2015 Conceptual Engineering Report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Data from other large scale projects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231464" y="1217156"/>
            <a:ext cx="7590282" cy="5008742"/>
            <a:chOff x="4065271" y="1217156"/>
            <a:chExt cx="7590282" cy="5008742"/>
          </a:xfrm>
        </p:grpSpPr>
        <p:pic>
          <p:nvPicPr>
            <p:cNvPr id="32" name="Picture 2" descr="Schedule_0626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271" y="1217156"/>
              <a:ext cx="7590282" cy="5008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4065271" y="1217156"/>
              <a:ext cx="7588847" cy="5008742"/>
            </a:xfrm>
            <a:prstGeom prst="rect">
              <a:avLst/>
            </a:prstGeom>
            <a:solidFill>
              <a:schemeClr val="accent5">
                <a:lumMod val="50000"/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7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721845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Cost Estimate with Risk Mitigation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001" y="2053033"/>
            <a:ext cx="2694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Total expenditures after risk mitigation</a:t>
            </a:r>
          </a:p>
          <a:p>
            <a:pPr marL="342900" indent="-342900">
              <a:buClr>
                <a:srgbClr val="59C1A6"/>
              </a:buClr>
              <a:buFont typeface="Wingdings" panose="05000000000000000000" pitchFamily="2" charset="2"/>
              <a:buChar char="Ø"/>
            </a:pPr>
            <a:endParaRPr lang="en-US" sz="24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Amounts in Billions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333" y="5879486"/>
            <a:ext cx="7376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(1) Program estimates in 2014 dollars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(2) ~36% 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Contingency on construction for 5RMK and Jacob Engineering estimates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(3) Based on risks known at time of assessment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271043"/>
              </p:ext>
            </p:extLst>
          </p:nvPr>
        </p:nvGraphicFramePr>
        <p:xfrm>
          <a:off x="2946400" y="1203037"/>
          <a:ext cx="8547100" cy="441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755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mbria" panose="02040503050406030204" pitchFamily="18" charset="0"/>
                        </a:rPr>
                        <a:t>Item</a:t>
                      </a:r>
                      <a:endParaRPr lang="en-US" sz="1800" dirty="0">
                        <a:solidFill>
                          <a:schemeClr val="accent5">
                            <a:lumMod val="10000"/>
                            <a:lumOff val="90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solidFill>
                      <a:srgbClr val="6C3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</a:rPr>
                        <a:t>Risk with </a:t>
                      </a:r>
                      <a:r>
                        <a:rPr lang="en-US" sz="1800" dirty="0" err="1">
                          <a:latin typeface="Cambria" panose="02040503050406030204" pitchFamily="18" charset="0"/>
                        </a:rPr>
                        <a:t>Mit</a:t>
                      </a:r>
                      <a:r>
                        <a:rPr lang="en-US" sz="1800" dirty="0">
                          <a:latin typeface="Cambria" panose="02040503050406030204" pitchFamily="18" charset="0"/>
                        </a:rPr>
                        <a:t>. at 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75% 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Confidence Interval </a:t>
                      </a:r>
                      <a:r>
                        <a:rPr lang="en-US" sz="1800" baseline="30000" dirty="0">
                          <a:latin typeface="Cambria" panose="02040503050406030204" pitchFamily="18" charset="0"/>
                        </a:rPr>
                        <a:t>1,3</a:t>
                      </a:r>
                    </a:p>
                  </a:txBody>
                  <a:tcPr marL="99060" marR="99060" anchor="ctr">
                    <a:solidFill>
                      <a:srgbClr val="6C3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</a:rPr>
                        <a:t>5RMK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Estimate</a:t>
                      </a:r>
                      <a:r>
                        <a:rPr lang="en-US" sz="1800" baseline="30000" dirty="0">
                          <a:latin typeface="Cambria" panose="02040503050406030204" pitchFamily="18" charset="0"/>
                        </a:rPr>
                        <a:t>1,2</a:t>
                      </a:r>
                      <a:endParaRPr lang="en-US" sz="1800" baseline="0" dirty="0"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solidFill>
                      <a:srgbClr val="6C30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</a:rPr>
                        <a:t>Jacobs Eng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Cambria" panose="02040503050406030204" pitchFamily="18" charset="0"/>
                        </a:rPr>
                        <a:t>Estimate</a:t>
                      </a:r>
                      <a:r>
                        <a:rPr lang="en-US" sz="1800" baseline="30000" dirty="0">
                          <a:latin typeface="Cambria" panose="02040503050406030204" pitchFamily="18" charset="0"/>
                        </a:rPr>
                        <a:t>1, 2</a:t>
                      </a:r>
                      <a:endParaRPr lang="en-US" sz="1800" baseline="0" dirty="0"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solidFill>
                      <a:srgbClr val="6C30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Construction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$10.66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$9.50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$8.86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21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Contingency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$3.38</a:t>
                      </a:r>
                      <a:endParaRPr lang="en-US" baseline="30000" dirty="0"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$3.15</a:t>
                      </a:r>
                      <a:endParaRPr lang="en-US" baseline="30000" dirty="0"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019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ambria" panose="02040503050406030204" pitchFamily="18" charset="0"/>
                        </a:rPr>
                        <a:t>Construction Subtotal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$10.66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$12.88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$12.01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PM/CM/Eng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$1.91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$1.91</a:t>
                      </a: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$1.91</a:t>
                      </a:r>
                    </a:p>
                  </a:txBody>
                  <a:tcPr marL="99060" marR="990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Land acquisition</a:t>
                      </a:r>
                    </a:p>
                  </a:txBody>
                  <a:tcPr marL="99060" marR="99060" anchor="ctr">
                    <a:lnB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$0.15</a:t>
                      </a:r>
                    </a:p>
                  </a:txBody>
                  <a:tcPr marL="99060" marR="99060" anchor="ctr">
                    <a:lnB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$0.15</a:t>
                      </a:r>
                    </a:p>
                  </a:txBody>
                  <a:tcPr marL="99060" marR="99060" anchor="ctr">
                    <a:lnB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Cambria" panose="02040503050406030204" pitchFamily="18" charset="0"/>
                        </a:rPr>
                        <a:t>$0.15</a:t>
                      </a:r>
                    </a:p>
                  </a:txBody>
                  <a:tcPr marL="99060" marR="99060" anchor="ctr">
                    <a:lnB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550"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ambria" panose="02040503050406030204" pitchFamily="18" charset="0"/>
                        </a:rPr>
                        <a:t>Grand Total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lnT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ambria" panose="02040503050406030204" pitchFamily="18" charset="0"/>
                        </a:rPr>
                        <a:t>$12.72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lnT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ambria" panose="02040503050406030204" pitchFamily="18" charset="0"/>
                        </a:rPr>
                        <a:t>$14.94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lnT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Cambria" panose="02040503050406030204" pitchFamily="18" charset="0"/>
                        </a:rPr>
                        <a:t>$14.07</a:t>
                      </a:r>
                      <a:endParaRPr lang="en-US" b="1" dirty="0">
                        <a:solidFill>
                          <a:schemeClr val="tx1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anchor="ctr">
                    <a:lnT w="28575" cap="flat" cmpd="sng" algn="ctr">
                      <a:solidFill>
                        <a:srgbClr val="232B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2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209865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Modeling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09704747"/>
              </p:ext>
            </p:extLst>
          </p:nvPr>
        </p:nvGraphicFramePr>
        <p:xfrm>
          <a:off x="1714500" y="94618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10800000">
            <a:off x="834252" y="749300"/>
            <a:ext cx="553998" cy="5346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SWP-CVP Capability (MAF)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1000" y="2273300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4.7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6700" y="3191817"/>
            <a:ext cx="121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3.5-3.9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48600" y="2273300"/>
            <a:ext cx="121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4.7-5.3</a:t>
            </a:r>
          </a:p>
        </p:txBody>
      </p:sp>
    </p:spTree>
    <p:extLst>
      <p:ext uri="{BB962C8B-B14F-4D97-AF65-F5344CB8AC3E}">
        <p14:creationId xmlns:p14="http://schemas.microsoft.com/office/powerpoint/2010/main" val="15158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209865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Modeling</a:t>
            </a:r>
          </a:p>
        </p:txBody>
      </p:sp>
      <p:graphicFrame>
        <p:nvGraphicFramePr>
          <p:cNvPr id="9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556054"/>
              </p:ext>
            </p:extLst>
          </p:nvPr>
        </p:nvGraphicFramePr>
        <p:xfrm>
          <a:off x="968466" y="1239778"/>
          <a:ext cx="11036300" cy="517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6100" y="940068"/>
            <a:ext cx="868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Additional Potential Export Under CWF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4098" y="5834960"/>
            <a:ext cx="1029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1775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Storm Flow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1/20/10-		12/7/10-		1/23/12-		12/1/12-		2/9/14-		12/12/14-	1/1/16-	</a:t>
            </a:r>
          </a:p>
          <a:p>
            <a:pPr defTabSz="231775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Period: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      	3/16/10		7/11/11		5/16/12		2/17/13		4/10/14		1/11/15		4/30/16</a:t>
            </a:r>
          </a:p>
        </p:txBody>
      </p:sp>
    </p:spTree>
    <p:extLst>
      <p:ext uri="{BB962C8B-B14F-4D97-AF65-F5344CB8AC3E}">
        <p14:creationId xmlns:p14="http://schemas.microsoft.com/office/powerpoint/2010/main" val="15035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743761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History of Declining Water Supplies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101" y="978168"/>
            <a:ext cx="31115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Background</a:t>
            </a:r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Loss of water supply began in 1980s </a:t>
            </a:r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Affects both SWP and CVP</a:t>
            </a:r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Likely to continue</a:t>
            </a:r>
          </a:p>
          <a:p>
            <a:pPr marL="457200" lvl="0" indent="-457200">
              <a:spcBef>
                <a:spcPts val="600"/>
              </a:spcBef>
              <a:spcAft>
                <a:spcPts val="18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019896"/>
              </p:ext>
            </p:extLst>
          </p:nvPr>
        </p:nvGraphicFramePr>
        <p:xfrm>
          <a:off x="3657601" y="1157970"/>
          <a:ext cx="7883828" cy="469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78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A_Wtr_Sy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77875"/>
            <a:ext cx="4597400" cy="5270500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7911508" y="838200"/>
            <a:ext cx="3455988" cy="4876800"/>
            <a:chOff x="3003550" y="1371600"/>
            <a:chExt cx="3455988" cy="4876800"/>
          </a:xfrm>
        </p:grpSpPr>
        <p:pic>
          <p:nvPicPr>
            <p:cNvPr id="26" name="Picture 5" descr="DeltaBackground_tra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371600"/>
              <a:ext cx="3106738" cy="4800600"/>
            </a:xfrm>
            <a:prstGeom prst="rect">
              <a:avLst/>
            </a:prstGeom>
            <a:noFill/>
          </p:spPr>
        </p:pic>
        <p:pic>
          <p:nvPicPr>
            <p:cNvPr id="27" name="Picture 6" descr="DeltaBackgroun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371600"/>
              <a:ext cx="3106738" cy="4800600"/>
            </a:xfrm>
            <a:prstGeom prst="rect">
              <a:avLst/>
            </a:prstGeom>
            <a:noFill/>
          </p:spPr>
        </p:pic>
        <p:pic>
          <p:nvPicPr>
            <p:cNvPr id="28" name="Picture 7" descr="Delt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200" y="1395413"/>
              <a:ext cx="3105150" cy="4800600"/>
            </a:xfrm>
            <a:prstGeom prst="rect">
              <a:avLst/>
            </a:prstGeom>
            <a:noFill/>
          </p:spPr>
        </p:pic>
        <p:sp>
          <p:nvSpPr>
            <p:cNvPr id="29" name="Line 8"/>
            <p:cNvSpPr>
              <a:spLocks noChangeShapeType="1"/>
            </p:cNvSpPr>
            <p:nvPr/>
          </p:nvSpPr>
          <p:spPr bwMode="auto">
            <a:xfrm flipH="1">
              <a:off x="3505200" y="3546475"/>
              <a:ext cx="257175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3683000" y="3413125"/>
              <a:ext cx="1346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dirty="0"/>
                <a:t>To San Francisco</a:t>
              </a: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3429000" y="5791200"/>
              <a:ext cx="11938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The Delta</a:t>
              </a:r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 rot="16791973">
              <a:off x="4472782" y="2367756"/>
              <a:ext cx="14478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/>
                <a:t>Sacramento River</a:t>
              </a:r>
            </a:p>
          </p:txBody>
        </p:sp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>
              <a:off x="5257800" y="4114800"/>
              <a:ext cx="1066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 dirty="0">
                  <a:latin typeface="Wingdings" pitchFamily="2" charset="2"/>
                </a:rPr>
                <a:t>l </a:t>
              </a:r>
              <a:r>
                <a:rPr lang="en-US" sz="1000" b="1" dirty="0"/>
                <a:t>Stockton</a:t>
              </a:r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 rot="5140061">
              <a:off x="5125244" y="5417344"/>
              <a:ext cx="14478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/>
                <a:t>San Joaquin River</a:t>
              </a:r>
            </a:p>
          </p:txBody>
        </p: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3003550" y="5373688"/>
              <a:ext cx="12954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/>
                <a:t>California Aqueduct</a:t>
              </a: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3140075" y="5065713"/>
              <a:ext cx="15240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 dirty="0"/>
                <a:t>Clifton Court Forebay</a:t>
              </a: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4324350" y="5189538"/>
              <a:ext cx="36830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>
              <a:off x="4114800" y="54864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 flipH="1">
            <a:off x="6875462" y="2766220"/>
            <a:ext cx="1283696" cy="235743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55822" y="1281949"/>
            <a:ext cx="488806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463550" indent="-463550">
              <a:spcBef>
                <a:spcPts val="0"/>
              </a:spcBef>
              <a:spcAft>
                <a:spcPts val="0"/>
              </a:spcAft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Nearly 60% of Kern County’s surface water supply is linked to the health of the Delta.</a:t>
            </a:r>
          </a:p>
          <a:p>
            <a:pPr marL="463550" indent="-463550">
              <a:spcBef>
                <a:spcPts val="0"/>
              </a:spcBef>
              <a:spcAft>
                <a:spcPts val="0"/>
              </a:spcAft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indent="-463550">
              <a:spcBef>
                <a:spcPts val="0"/>
              </a:spcBef>
              <a:spcAft>
                <a:spcPts val="0"/>
              </a:spcAft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Conveyance of water through the Delta is limited by State and federal regulations.</a:t>
            </a:r>
          </a:p>
          <a:p>
            <a:pPr marL="463550" indent="-463550">
              <a:spcBef>
                <a:spcPts val="0"/>
              </a:spcBef>
              <a:spcAft>
                <a:spcPts val="0"/>
              </a:spcAft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indent="-463550">
              <a:spcBef>
                <a:spcPts val="0"/>
              </a:spcBef>
              <a:spcAft>
                <a:spcPts val="0"/>
              </a:spcAft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Conveyance of water through the Delta remains at risk of further reductions. </a:t>
            </a:r>
            <a:endParaRPr lang="en-US" sz="1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000" y="279400"/>
            <a:ext cx="564693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A Water Future in Decline?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91358-8387-45F0-AFFD-D4BBE4EC38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21402330">
            <a:off x="7615307" y="5448194"/>
            <a:ext cx="6728620" cy="3566071"/>
            <a:chOff x="-186276" y="4703870"/>
            <a:chExt cx="6728620" cy="3566071"/>
          </a:xfrm>
        </p:grpSpPr>
        <p:pic>
          <p:nvPicPr>
            <p:cNvPr id="14" name="Picture 13" descr="Mussel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84066" flipH="1">
              <a:off x="2884742" y="5526739"/>
              <a:ext cx="3657602" cy="2743202"/>
            </a:xfrm>
            <a:prstGeom prst="rect">
              <a:avLst/>
            </a:prstGeom>
          </p:spPr>
        </p:pic>
        <p:pic>
          <p:nvPicPr>
            <p:cNvPr id="13" name="Picture 12" descr="Mussel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-186276" y="4703870"/>
              <a:ext cx="3657602" cy="2743202"/>
            </a:xfrm>
            <a:prstGeom prst="rect">
              <a:avLst/>
            </a:prstGeom>
          </p:spPr>
        </p:pic>
      </p:grpSp>
      <p:pic>
        <p:nvPicPr>
          <p:cNvPr id="10" name="Picture 9" descr="striped_bas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0841281" flipH="1">
            <a:off x="3153261" y="4369754"/>
            <a:ext cx="7514555" cy="3014623"/>
          </a:xfrm>
          <a:prstGeom prst="rect">
            <a:avLst/>
          </a:prstGeom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022124" y="1442248"/>
            <a:ext cx="3784600" cy="382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620168" lvl="2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Endangered Species</a:t>
            </a: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Invasive Species</a:t>
            </a: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Predation</a:t>
            </a: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lvl="2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Contaminants</a:t>
            </a:r>
          </a:p>
          <a:p>
            <a:pPr marL="620168" lvl="2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Diversions</a:t>
            </a: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Subsidence</a:t>
            </a: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endParaRPr lang="en-US" sz="933" dirty="0">
              <a:solidFill>
                <a:prstClr val="white">
                  <a:lumMod val="75000"/>
                </a:prst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0168" indent="-620168">
              <a:buClr>
                <a:srgbClr val="59C1A6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667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Earthquake Risks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1" y="374936"/>
            <a:ext cx="505458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The Decline of the Delta</a:t>
            </a:r>
          </a:p>
        </p:txBody>
      </p:sp>
    </p:spTree>
    <p:extLst>
      <p:ext uri="{BB962C8B-B14F-4D97-AF65-F5344CB8AC3E}">
        <p14:creationId xmlns:p14="http://schemas.microsoft.com/office/powerpoint/2010/main" val="39015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8001" y="279400"/>
            <a:ext cx="634718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The History of Delta Decisions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44B44-6A5C-4C59-AFFC-F85D45319F91}"/>
              </a:ext>
            </a:extLst>
          </p:cNvPr>
          <p:cNvSpPr/>
          <p:nvPr/>
        </p:nvSpPr>
        <p:spPr>
          <a:xfrm>
            <a:off x="508001" y="946186"/>
            <a:ext cx="448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This is Not a New Problem</a:t>
            </a:r>
          </a:p>
        </p:txBody>
      </p:sp>
      <p:sp>
        <p:nvSpPr>
          <p:cNvPr id="9" name="Left-Right Arrow 6">
            <a:extLst>
              <a:ext uri="{FF2B5EF4-FFF2-40B4-BE49-F238E27FC236}">
                <a16:creationId xmlns:a16="http://schemas.microsoft.com/office/drawing/2014/main" id="{9600A4E3-8541-4E5D-BA42-710A1F97871C}"/>
              </a:ext>
            </a:extLst>
          </p:cNvPr>
          <p:cNvSpPr/>
          <p:nvPr/>
        </p:nvSpPr>
        <p:spPr>
          <a:xfrm>
            <a:off x="1405083" y="3352782"/>
            <a:ext cx="8332304" cy="5232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C0B35F0-0FAE-4D20-ACBB-DCDFFC90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46" y="1751291"/>
            <a:ext cx="1227107" cy="161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A92E30D-2C9B-40EB-964E-BA062FBD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2" y="3871961"/>
            <a:ext cx="1208677" cy="148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9401592-7231-4D59-B02E-26C13429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16" y="1750215"/>
            <a:ext cx="1252695" cy="161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9104612-56BE-4B49-8FB4-4DFE099E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74" y="1767258"/>
            <a:ext cx="1124818" cy="159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E1A877BF-4576-41D6-8556-C4763517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55" y="1767258"/>
            <a:ext cx="1182212" cy="159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ED3E498-95E3-4096-BF67-F95DF0BC5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5"/>
          <a:stretch/>
        </p:blipFill>
        <p:spPr bwMode="auto">
          <a:xfrm>
            <a:off x="7468640" y="3871961"/>
            <a:ext cx="1182212" cy="152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AC9932B4-B128-4A05-BF59-8B26D784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0" y="1804764"/>
            <a:ext cx="1293636" cy="1557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6E437773-4B2B-4EE7-B8E6-9E72F8445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5732"/>
          <a:stretch/>
        </p:blipFill>
        <p:spPr bwMode="auto">
          <a:xfrm>
            <a:off x="5752461" y="3871961"/>
            <a:ext cx="1182213" cy="15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24B96B0C-9FC6-4CEA-92B0-754309BA7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5465" y="3871961"/>
            <a:ext cx="1193030" cy="15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099340-6D5C-4B8B-BF31-F46C26F4AC97}"/>
              </a:ext>
            </a:extLst>
          </p:cNvPr>
          <p:cNvSpPr txBox="1"/>
          <p:nvPr/>
        </p:nvSpPr>
        <p:spPr>
          <a:xfrm>
            <a:off x="1660054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1960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8F3749-9F0A-4BFD-8B64-8C6EE8C0EB14}"/>
              </a:ext>
            </a:extLst>
          </p:cNvPr>
          <p:cNvSpPr txBox="1"/>
          <p:nvPr/>
        </p:nvSpPr>
        <p:spPr>
          <a:xfrm>
            <a:off x="2833136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1970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2214C6-25D2-435B-835A-9AE499EAE2ED}"/>
              </a:ext>
            </a:extLst>
          </p:cNvPr>
          <p:cNvSpPr txBox="1"/>
          <p:nvPr/>
        </p:nvSpPr>
        <p:spPr>
          <a:xfrm>
            <a:off x="4007822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1980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E254F1-743B-4076-A8F9-9119B41F6DCD}"/>
              </a:ext>
            </a:extLst>
          </p:cNvPr>
          <p:cNvSpPr txBox="1"/>
          <p:nvPr/>
        </p:nvSpPr>
        <p:spPr>
          <a:xfrm>
            <a:off x="5182508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1990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44297-CB52-4F5B-B6BB-59CC150E9F2C}"/>
              </a:ext>
            </a:extLst>
          </p:cNvPr>
          <p:cNvSpPr txBox="1"/>
          <p:nvPr/>
        </p:nvSpPr>
        <p:spPr>
          <a:xfrm>
            <a:off x="6357194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2000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371419-DA56-469F-A45E-F3305425D3A5}"/>
              </a:ext>
            </a:extLst>
          </p:cNvPr>
          <p:cNvSpPr txBox="1"/>
          <p:nvPr/>
        </p:nvSpPr>
        <p:spPr>
          <a:xfrm>
            <a:off x="7531880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2010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64584-1643-432A-BE45-A373EDB1E855}"/>
              </a:ext>
            </a:extLst>
          </p:cNvPr>
          <p:cNvSpPr txBox="1"/>
          <p:nvPr/>
        </p:nvSpPr>
        <p:spPr>
          <a:xfrm>
            <a:off x="8706564" y="3458173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2EDB1-4F73-4D45-8F9B-6B72786667FD}"/>
              </a:ext>
            </a:extLst>
          </p:cNvPr>
          <p:cNvSpPr txBox="1"/>
          <p:nvPr/>
        </p:nvSpPr>
        <p:spPr>
          <a:xfrm>
            <a:off x="5841354" y="5807467"/>
            <a:ext cx="513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What will the next administration do?</a:t>
            </a:r>
          </a:p>
        </p:txBody>
      </p:sp>
    </p:spTree>
    <p:extLst>
      <p:ext uri="{BB962C8B-B14F-4D97-AF65-F5344CB8AC3E}">
        <p14:creationId xmlns:p14="http://schemas.microsoft.com/office/powerpoint/2010/main" val="41038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606993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California WaterFix Facilities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101" y="987018"/>
            <a:ext cx="343858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Major Components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Intakes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North Tunnels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Intermediate Forebay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Main Tunnels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Clifton Court Forebay Connection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227233" y="1275572"/>
            <a:ext cx="7552770" cy="5205311"/>
            <a:chOff x="825499" y="1373396"/>
            <a:chExt cx="8254997" cy="495300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499" y="1373396"/>
              <a:ext cx="8254997" cy="4953004"/>
            </a:xfrm>
            <a:prstGeom prst="rect">
              <a:avLst/>
            </a:prstGeom>
          </p:spPr>
        </p:pic>
        <p:sp>
          <p:nvSpPr>
            <p:cNvPr id="33" name="Rectangular Callout 11"/>
            <p:cNvSpPr/>
            <p:nvPr/>
          </p:nvSpPr>
          <p:spPr bwMode="auto">
            <a:xfrm>
              <a:off x="5518076" y="3297832"/>
              <a:ext cx="1576257" cy="536957"/>
            </a:xfrm>
            <a:prstGeom prst="wedgeRectCallout">
              <a:avLst>
                <a:gd name="adj1" fmla="val -116869"/>
                <a:gd name="adj2" fmla="val 165752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ea typeface="+mn-ea"/>
                  <a:cs typeface="+mn-cs"/>
                </a:rPr>
                <a:t>Main Tunnels 30 Miles</a:t>
              </a:r>
            </a:p>
          </p:txBody>
        </p:sp>
        <p:sp>
          <p:nvSpPr>
            <p:cNvPr id="34" name="Rectangular Callout 12"/>
            <p:cNvSpPr/>
            <p:nvPr/>
          </p:nvSpPr>
          <p:spPr bwMode="auto">
            <a:xfrm>
              <a:off x="6255627" y="2387942"/>
              <a:ext cx="1541897" cy="489664"/>
            </a:xfrm>
            <a:prstGeom prst="wedgeRectCallout">
              <a:avLst>
                <a:gd name="adj1" fmla="val -152693"/>
                <a:gd name="adj2" fmla="val -8818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ea typeface="+mn-ea"/>
                  <a:cs typeface="+mn-cs"/>
                </a:rPr>
                <a:t>North Tunnels 13.5 miles</a:t>
              </a:r>
            </a:p>
          </p:txBody>
        </p:sp>
        <p:sp>
          <p:nvSpPr>
            <p:cNvPr id="35" name="Rounded Rectangle 13"/>
            <p:cNvSpPr/>
            <p:nvPr/>
          </p:nvSpPr>
          <p:spPr bwMode="auto">
            <a:xfrm>
              <a:off x="4746623" y="2713130"/>
              <a:ext cx="94348" cy="16877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7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ular Callout 35"/>
            <p:cNvSpPr/>
            <p:nvPr/>
          </p:nvSpPr>
          <p:spPr bwMode="auto">
            <a:xfrm>
              <a:off x="1685393" y="2935952"/>
              <a:ext cx="1278420" cy="569264"/>
            </a:xfrm>
            <a:prstGeom prst="wedgeRectCallout">
              <a:avLst>
                <a:gd name="adj1" fmla="val 192731"/>
                <a:gd name="adj2" fmla="val -76314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ts val="15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Intermediate</a:t>
              </a:r>
            </a:p>
            <a:p>
              <a:pPr marL="0" marR="0" lvl="0" indent="0" algn="ctr" defTabSz="825249" eaLnBrk="1" fontAlgn="auto" latinLnBrk="0" hangingPunct="1">
                <a:lnSpc>
                  <a:spcPts val="15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Forebay</a:t>
              </a:r>
            </a:p>
          </p:txBody>
        </p:sp>
        <p:sp>
          <p:nvSpPr>
            <p:cNvPr id="37" name="Rectangular Callout 19"/>
            <p:cNvSpPr/>
            <p:nvPr/>
          </p:nvSpPr>
          <p:spPr bwMode="auto">
            <a:xfrm>
              <a:off x="1665740" y="4598463"/>
              <a:ext cx="1537984" cy="493942"/>
            </a:xfrm>
            <a:prstGeom prst="wedgeRectCallout">
              <a:avLst>
                <a:gd name="adj1" fmla="val 122839"/>
                <a:gd name="adj2" fmla="val 197295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ts val="15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Clifton Court</a:t>
              </a:r>
            </a:p>
            <a:p>
              <a:pPr marL="0" marR="0" lvl="0" indent="0" algn="ctr" defTabSz="825249" eaLnBrk="1" fontAlgn="auto" latinLnBrk="0" hangingPunct="1">
                <a:lnSpc>
                  <a:spcPts val="15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Pumping Plant</a:t>
              </a:r>
            </a:p>
          </p:txBody>
        </p:sp>
        <p:sp>
          <p:nvSpPr>
            <p:cNvPr id="38" name="Rectangular Callout 20"/>
            <p:cNvSpPr/>
            <p:nvPr/>
          </p:nvSpPr>
          <p:spPr bwMode="auto">
            <a:xfrm>
              <a:off x="1788582" y="2149760"/>
              <a:ext cx="1154394" cy="386757"/>
            </a:xfrm>
            <a:prstGeom prst="wedgeRectCallout">
              <a:avLst>
                <a:gd name="adj1" fmla="val 195375"/>
                <a:gd name="adj2" fmla="val -67344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6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" pitchFamily="34" charset="0"/>
                  <a:ea typeface="+mn-ea"/>
                  <a:cs typeface="+mn-cs"/>
                </a:rPr>
                <a:t>Intakes</a:t>
              </a:r>
            </a:p>
          </p:txBody>
        </p:sp>
        <p:sp>
          <p:nvSpPr>
            <p:cNvPr id="39" name="Rectangular Callout 21"/>
            <p:cNvSpPr/>
            <p:nvPr/>
          </p:nvSpPr>
          <p:spPr bwMode="auto">
            <a:xfrm>
              <a:off x="1788582" y="2149760"/>
              <a:ext cx="1148140" cy="386757"/>
            </a:xfrm>
            <a:prstGeom prst="wedgeRectCallout">
              <a:avLst>
                <a:gd name="adj1" fmla="val 190553"/>
                <a:gd name="adj2" fmla="val -6879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6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" pitchFamily="34" charset="0"/>
                  <a:ea typeface="+mn-ea"/>
                  <a:cs typeface="+mn-cs"/>
                </a:rPr>
                <a:t>Intakes</a:t>
              </a:r>
            </a:p>
          </p:txBody>
        </p:sp>
        <p:sp>
          <p:nvSpPr>
            <p:cNvPr id="40" name="Rectangular Callout 22"/>
            <p:cNvSpPr/>
            <p:nvPr/>
          </p:nvSpPr>
          <p:spPr bwMode="auto">
            <a:xfrm>
              <a:off x="1783668" y="2149760"/>
              <a:ext cx="1155571" cy="386757"/>
            </a:xfrm>
            <a:prstGeom prst="wedgeRectCallout">
              <a:avLst>
                <a:gd name="adj1" fmla="val 199386"/>
                <a:gd name="adj2" fmla="val -108499"/>
              </a:avLst>
            </a:prstGeom>
            <a:solidFill>
              <a:srgbClr val="4472C4">
                <a:lumMod val="5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lIns="82546" tIns="41273" rIns="82546" bIns="41273" anchor="ctr"/>
            <a:lstStyle/>
            <a:p>
              <a:pPr marL="0" marR="0" lvl="0" indent="0" algn="ctr" defTabSz="82524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4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ea typeface="+mn-ea"/>
                  <a:cs typeface="+mn-cs"/>
                </a:rPr>
                <a:t>Intakes</a:t>
              </a:r>
            </a:p>
          </p:txBody>
        </p:sp>
        <p:sp>
          <p:nvSpPr>
            <p:cNvPr id="41" name="Rounded Rectangle 4"/>
            <p:cNvSpPr/>
            <p:nvPr/>
          </p:nvSpPr>
          <p:spPr bwMode="auto">
            <a:xfrm>
              <a:off x="5826173" y="1559644"/>
              <a:ext cx="1513416" cy="517314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horz" wrap="none" lIns="82546" tIns="41273" rIns="82546" bIns="4127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Sacramento</a:t>
              </a:r>
            </a:p>
          </p:txBody>
        </p:sp>
        <p:sp>
          <p:nvSpPr>
            <p:cNvPr id="42" name="Rounded Rectangle 16"/>
            <p:cNvSpPr/>
            <p:nvPr/>
          </p:nvSpPr>
          <p:spPr bwMode="auto">
            <a:xfrm>
              <a:off x="5767179" y="4842463"/>
              <a:ext cx="1508500" cy="490550"/>
            </a:xfrm>
            <a:prstGeom prst="round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horz" wrap="none" lIns="82546" tIns="41273" rIns="82546" bIns="41273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2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Stockton</a:t>
              </a:r>
            </a:p>
          </p:txBody>
        </p:sp>
      </p:grpSp>
      <p:sp>
        <p:nvSpPr>
          <p:cNvPr id="43" name="Bent Arrow 42"/>
          <p:cNvSpPr/>
          <p:nvPr/>
        </p:nvSpPr>
        <p:spPr bwMode="auto">
          <a:xfrm rot="16200000">
            <a:off x="8425966" y="1418576"/>
            <a:ext cx="356202" cy="396897"/>
          </a:xfrm>
          <a:prstGeom prst="bentArrow">
            <a:avLst>
              <a:gd name="adj1" fmla="val 23217"/>
              <a:gd name="adj2" fmla="val 33468"/>
              <a:gd name="adj3" fmla="val 40153"/>
              <a:gd name="adj4" fmla="val 5712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736474" y="5117988"/>
            <a:ext cx="132082" cy="132082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3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82017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3 New Intakes on the Sacramento River</a:t>
            </a:r>
          </a:p>
        </p:txBody>
      </p:sp>
      <p:pic>
        <p:nvPicPr>
          <p:cNvPr id="3" name="Picture 2" descr="Screen Shot 2015-05-13 at 4.17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/>
          <a:stretch/>
        </p:blipFill>
        <p:spPr>
          <a:xfrm>
            <a:off x="4137660" y="1183527"/>
            <a:ext cx="7516458" cy="4924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101" y="970184"/>
            <a:ext cx="3380427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3 New Intakes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Each 3,000 cfs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On-bank, screened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Gravity-fed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Sized to protect fish – 0.2 fps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Sedimentation basins protect tunnels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92599" y="1574800"/>
            <a:ext cx="1365251" cy="463156"/>
          </a:xfrm>
          <a:prstGeom prst="roundRect">
            <a:avLst/>
          </a:prstGeom>
          <a:solidFill>
            <a:srgbClr val="232B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Sediment Drying Lagoons (</a:t>
            </a:r>
            <a:r>
              <a:rPr kumimoji="0" lang="en-US" sz="12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Typ</a:t>
            </a: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of 4)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6177280" y="1401549"/>
            <a:ext cx="1009650" cy="300782"/>
          </a:xfrm>
          <a:prstGeom prst="roundRect">
            <a:avLst/>
          </a:prstGeom>
          <a:solidFill>
            <a:srgbClr val="232B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Outlet Shaft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883064" y="2830113"/>
            <a:ext cx="1165225" cy="450996"/>
          </a:xfrm>
          <a:prstGeom prst="roundRect">
            <a:avLst/>
          </a:prstGeom>
          <a:solidFill>
            <a:srgbClr val="232B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Sedimentation Basin No. 1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82001" y="2358189"/>
            <a:ext cx="699182" cy="302786"/>
          </a:xfrm>
          <a:prstGeom prst="roundRect">
            <a:avLst/>
          </a:prstGeom>
          <a:solidFill>
            <a:srgbClr val="232B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No. 2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 rot="19378096">
            <a:off x="9817768" y="4613131"/>
            <a:ext cx="1491408" cy="302786"/>
          </a:xfrm>
          <a:prstGeom prst="roundRect">
            <a:avLst/>
          </a:prstGeom>
          <a:solidFill>
            <a:srgbClr val="232B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Sacramento River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255594" y="2003031"/>
            <a:ext cx="224456" cy="609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32B3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76773" y="1678963"/>
            <a:ext cx="190635" cy="5180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32B3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 rot="19223530">
            <a:off x="8420513" y="4214379"/>
            <a:ext cx="2003028" cy="30278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Fish screen intake structure</a:t>
            </a:r>
            <a:endParaRPr kumimoji="0" 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3874811">
            <a:off x="9195449" y="4054618"/>
            <a:ext cx="206943" cy="2798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745819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3 North Tunnels and Main Tunnels</a:t>
            </a:r>
          </a:p>
        </p:txBody>
      </p:sp>
      <p:pic>
        <p:nvPicPr>
          <p:cNvPr id="3" name="Picture 9" descr="TBM Break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79" y="1201619"/>
            <a:ext cx="4876339" cy="50290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101" y="1034831"/>
            <a:ext cx="6096000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Tunnel Features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100-year life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Twin bore main tunnels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150 ft. below grade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Concrete segmental liner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Pressurized face Tunnel Boring Machine construction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45-ft. excavated diameter</a:t>
            </a:r>
          </a:p>
          <a:p>
            <a:pPr marL="457200" indent="-457200">
              <a:spcAft>
                <a:spcPts val="24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40-ft. finished internal diameter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279400"/>
            <a:ext cx="764331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59C1A6"/>
                </a:solidFill>
                <a:latin typeface="Cambria" panose="02040503050406030204" pitchFamily="18" charset="0"/>
              </a:rPr>
              <a:t>Clifton Court Forebay Improvements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101" y="940354"/>
            <a:ext cx="37148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CC9D14"/>
                </a:solidFill>
                <a:latin typeface="Cambria" panose="02040503050406030204" pitchFamily="18" charset="0"/>
              </a:rPr>
              <a:t>2 New Outlets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Create 2 forebays</a:t>
            </a:r>
          </a:p>
          <a:p>
            <a:pPr marL="800100" lvl="1" indent="-342900"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North CCF</a:t>
            </a:r>
          </a:p>
          <a:p>
            <a:pPr marL="800100" lvl="1" indent="-342900"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South CCF</a:t>
            </a:r>
          </a:p>
          <a:p>
            <a:pPr marL="457200" lvl="0" indent="-457200">
              <a:spcBef>
                <a:spcPts val="1200"/>
              </a:spcBef>
              <a:spcAft>
                <a:spcPts val="12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Expand South CCF </a:t>
            </a:r>
          </a:p>
          <a:p>
            <a:pPr marL="457200" lvl="0" indent="-457200">
              <a:spcBef>
                <a:spcPts val="1200"/>
              </a:spcBef>
              <a:spcAft>
                <a:spcPts val="12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Existing CCF gates used for South CCF</a:t>
            </a:r>
          </a:p>
          <a:p>
            <a:pPr marL="457200" lvl="0" indent="-457200">
              <a:spcBef>
                <a:spcPts val="1200"/>
              </a:spcBef>
              <a:spcAft>
                <a:spcPts val="600"/>
              </a:spcAft>
              <a:buClr>
                <a:srgbClr val="59C1A6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Tunnels discharge into North CCF</a:t>
            </a:r>
          </a:p>
          <a:p>
            <a:pPr marL="800100" lvl="1" indent="-342900">
              <a:spcAft>
                <a:spcPts val="600"/>
              </a:spcAft>
              <a:buClr>
                <a:srgbClr val="59C1A6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Cambria" panose="02040503050406030204" pitchFamily="18" charset="0"/>
              </a:rPr>
              <a:t>Gravity-fed or pumped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06062" y="1183144"/>
            <a:ext cx="7557606" cy="5251260"/>
            <a:chOff x="4096512" y="1176150"/>
            <a:chExt cx="7557606" cy="52512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2" t="-478" r="134" b="517"/>
            <a:stretch/>
          </p:blipFill>
          <p:spPr>
            <a:xfrm>
              <a:off x="4096512" y="1176150"/>
              <a:ext cx="7557606" cy="52512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42560" y="5925312"/>
              <a:ext cx="2365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40-foot Main Tunnel</a:t>
              </a:r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 flipV="1">
              <a:off x="4762870" y="5247639"/>
              <a:ext cx="479690" cy="86233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85908" y="3497045"/>
              <a:ext cx="1171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Gravity discharge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5242560" y="3552825"/>
              <a:ext cx="225783" cy="202556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610600" y="4747420"/>
              <a:ext cx="2906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Vertical Turbine Pump Unit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7677150" y="3624263"/>
              <a:ext cx="933450" cy="1266825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862658" y="4001477"/>
              <a:ext cx="1729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Pump Discharge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8496300" y="3552825"/>
              <a:ext cx="366358" cy="590551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591800" y="2168018"/>
              <a:ext cx="9699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</a:rPr>
                <a:t>North Clifton Court Forebay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766560" y="3914131"/>
              <a:ext cx="370597" cy="718829"/>
            </a:xfrm>
            <a:custGeom>
              <a:avLst/>
              <a:gdLst>
                <a:gd name="connsiteX0" fmla="*/ 0 w 370597"/>
                <a:gd name="connsiteY0" fmla="*/ 548640 h 548640"/>
                <a:gd name="connsiteX1" fmla="*/ 341376 w 370597"/>
                <a:gd name="connsiteY1" fmla="*/ 414528 h 548640"/>
                <a:gd name="connsiteX2" fmla="*/ 353568 w 370597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597" h="548640">
                  <a:moveTo>
                    <a:pt x="0" y="548640"/>
                  </a:moveTo>
                  <a:cubicBezTo>
                    <a:pt x="141224" y="527304"/>
                    <a:pt x="282448" y="505968"/>
                    <a:pt x="341376" y="414528"/>
                  </a:cubicBezTo>
                  <a:cubicBezTo>
                    <a:pt x="400304" y="323088"/>
                    <a:pt x="351536" y="115824"/>
                    <a:pt x="353568" y="0"/>
                  </a:cubicBezTo>
                </a:path>
              </a:pathLst>
            </a:custGeom>
            <a:noFill/>
            <a:ln w="79375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4762870" y="4829827"/>
              <a:ext cx="1009280" cy="204519"/>
            </a:xfrm>
            <a:prstGeom prst="line">
              <a:avLst/>
            </a:prstGeom>
            <a:ln w="793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 rot="21085252">
              <a:off x="5895641" y="4509920"/>
              <a:ext cx="7908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i="1" cap="none" spc="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</a:rPr>
                <a:t>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7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CWA">
  <a:themeElements>
    <a:clrScheme name="KCWA 10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03556F"/>
      </a:accent2>
      <a:accent3>
        <a:srgbClr val="FFFFFF"/>
      </a:accent3>
      <a:accent4>
        <a:srgbClr val="000000"/>
      </a:accent4>
      <a:accent5>
        <a:srgbClr val="CED5DD"/>
      </a:accent5>
      <a:accent6>
        <a:srgbClr val="024C64"/>
      </a:accent6>
      <a:hlink>
        <a:srgbClr val="336699"/>
      </a:hlink>
      <a:folHlink>
        <a:srgbClr val="003366"/>
      </a:folHlink>
    </a:clrScheme>
    <a:fontScheme name="KCW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CWA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WA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CWA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CWA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03556F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024C64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10332</TotalTime>
  <Words>636</Words>
  <Application>Microsoft Office PowerPoint</Application>
  <PresentationFormat>Widescreen</PresentationFormat>
  <Paragraphs>189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</vt:lpstr>
      <vt:lpstr>Segoe</vt:lpstr>
      <vt:lpstr>Times New Roman</vt:lpstr>
      <vt:lpstr>Verdana</vt:lpstr>
      <vt:lpstr>Wingdings</vt:lpstr>
      <vt:lpstr>KCWA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Kern County Water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Walthall, Brent</dc:creator>
  <cp:lastModifiedBy>Walthall, Brent</cp:lastModifiedBy>
  <cp:revision>165</cp:revision>
  <cp:lastPrinted>2017-09-13T22:35:56Z</cp:lastPrinted>
  <dcterms:created xsi:type="dcterms:W3CDTF">2017-08-02T16:06:26Z</dcterms:created>
  <dcterms:modified xsi:type="dcterms:W3CDTF">2018-03-05T21:15:20Z</dcterms:modified>
</cp:coreProperties>
</file>