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9" r:id="rId3"/>
    <p:sldId id="270" r:id="rId4"/>
    <p:sldId id="271" r:id="rId5"/>
    <p:sldId id="257" r:id="rId6"/>
    <p:sldId id="259" r:id="rId7"/>
    <p:sldId id="260" r:id="rId8"/>
    <p:sldId id="261" r:id="rId9"/>
    <p:sldId id="263" r:id="rId10"/>
    <p:sldId id="264" r:id="rId11"/>
    <p:sldId id="265" r:id="rId12"/>
    <p:sldId id="266" r:id="rId13"/>
    <p:sldId id="267" r:id="rId14"/>
    <p:sldId id="268"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76" y="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A361BD-EB49-4BD0-B667-FE8E72337596}" type="datetimeFigureOut">
              <a:rPr lang="en-US" smtClean="0"/>
              <a:t>3/2/2018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6AC87A-C056-4FA3-AF9D-A198D9CDB628}" type="slidenum">
              <a:rPr lang="en-US" smtClean="0"/>
              <a:t>‹#›</a:t>
            </a:fld>
            <a:endParaRPr lang="en-US"/>
          </a:p>
        </p:txBody>
      </p:sp>
    </p:spTree>
    <p:extLst>
      <p:ext uri="{BB962C8B-B14F-4D97-AF65-F5344CB8AC3E}">
        <p14:creationId xmlns:p14="http://schemas.microsoft.com/office/powerpoint/2010/main" val="2443936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AC87A-C056-4FA3-AF9D-A198D9CDB628}" type="slidenum">
              <a:rPr lang="en-US" smtClean="0"/>
              <a:t>1</a:t>
            </a:fld>
            <a:endParaRPr lang="en-US"/>
          </a:p>
        </p:txBody>
      </p:sp>
    </p:spTree>
    <p:extLst>
      <p:ext uri="{BB962C8B-B14F-4D97-AF65-F5344CB8AC3E}">
        <p14:creationId xmlns:p14="http://schemas.microsoft.com/office/powerpoint/2010/main" val="3822920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8E41029-7649-47D9-85D4-C179FD4CD5FA}" type="datetime1">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3984678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0FE687-C6BE-410C-ACBC-EEB094851EBC}" type="datetime1">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2640516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969970-4485-40E7-AE08-630A6EDB473A}" type="datetime1">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3616856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918397-9B11-4807-83A3-B9976DFAA99D}" type="datetime1">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9767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BE9A49-5C07-44E3-B0D8-B2095D62FB7C}" type="datetime1">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2044088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6CB6CC-5DBE-443E-982A-7F388FF6EA0C}" type="datetime1">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8511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4471154-14CC-4682-A49E-96D85D821954}" type="datetime1">
              <a:rPr lang="en-US" smtClean="0"/>
              <a:t>3/2/2018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109377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E3ECED-B5F1-49C5-B322-408EB08BCBEE}" type="datetime1">
              <a:rPr lang="en-US" smtClean="0"/>
              <a:t>3/2/2018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1405387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E9C1E2-3175-443D-B589-C762CDE164A9}" type="datetime1">
              <a:rPr lang="en-US" smtClean="0"/>
              <a:t>3/2/2018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2301860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99F949-8DF8-496F-AE21-B3310FAB4065}" type="datetime1">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4075057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8FBE36-8586-4196-94F0-A01D5EDEA355}" type="datetime1">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91358-8387-45F0-AFFD-D4BBE4EC38AF}" type="slidenum">
              <a:rPr lang="en-US" smtClean="0"/>
              <a:t>‹#›</a:t>
            </a:fld>
            <a:endParaRPr lang="en-US"/>
          </a:p>
        </p:txBody>
      </p:sp>
    </p:spTree>
    <p:extLst>
      <p:ext uri="{BB962C8B-B14F-4D97-AF65-F5344CB8AC3E}">
        <p14:creationId xmlns:p14="http://schemas.microsoft.com/office/powerpoint/2010/main" val="239248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72746F5-F0C9-4581-BCE7-ABC300E9F04E}" type="datetime1">
              <a:rPr lang="en-US" smtClean="0"/>
              <a:t>3/2/2018</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E391358-8387-45F0-AFFD-D4BBE4EC38AF}" type="slidenum">
              <a:rPr lang="en-US" smtClean="0"/>
              <a:t>‹#›</a:t>
            </a:fld>
            <a:endParaRPr lang="en-US"/>
          </a:p>
        </p:txBody>
      </p:sp>
    </p:spTree>
    <p:extLst>
      <p:ext uri="{BB962C8B-B14F-4D97-AF65-F5344CB8AC3E}">
        <p14:creationId xmlns:p14="http://schemas.microsoft.com/office/powerpoint/2010/main" val="980273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4095750"/>
            <a:ext cx="1022350" cy="1310888"/>
          </a:xfrm>
          <a:prstGeom prst="rect">
            <a:avLst/>
          </a:prstGeom>
        </p:spPr>
      </p:pic>
      <p:sp>
        <p:nvSpPr>
          <p:cNvPr id="7" name="TextBox 6"/>
          <p:cNvSpPr txBox="1"/>
          <p:nvPr/>
        </p:nvSpPr>
        <p:spPr>
          <a:xfrm>
            <a:off x="1066800" y="4815595"/>
            <a:ext cx="5410200" cy="261610"/>
          </a:xfrm>
          <a:prstGeom prst="rect">
            <a:avLst/>
          </a:prstGeom>
          <a:noFill/>
        </p:spPr>
        <p:txBody>
          <a:bodyPr wrap="square" rtlCol="0">
            <a:spAutoFit/>
          </a:bodyPr>
          <a:lstStyle/>
          <a:p>
            <a:r>
              <a:rPr lang="en-US" sz="1100" dirty="0">
                <a:latin typeface="Myriad Pro" pitchFamily="34" charset="0"/>
              </a:rPr>
              <a:t>Presented by the Water Association of Kern County</a:t>
            </a:r>
          </a:p>
        </p:txBody>
      </p:sp>
      <p:sp>
        <p:nvSpPr>
          <p:cNvPr id="3" name="Title 2">
            <a:extLst>
              <a:ext uri="{FF2B5EF4-FFF2-40B4-BE49-F238E27FC236}">
                <a16:creationId xmlns:a16="http://schemas.microsoft.com/office/drawing/2014/main" id="{3D2EDE22-984A-4553-9FF9-993002E41A29}"/>
              </a:ext>
            </a:extLst>
          </p:cNvPr>
          <p:cNvSpPr>
            <a:spLocks noGrp="1"/>
          </p:cNvSpPr>
          <p:nvPr>
            <p:ph type="ctrTitle"/>
          </p:nvPr>
        </p:nvSpPr>
        <p:spPr/>
        <p:txBody>
          <a:bodyPr>
            <a:normAutofit fontScale="90000"/>
          </a:bodyPr>
          <a:lstStyle/>
          <a:p>
            <a:r>
              <a:rPr lang="en-US" dirty="0">
                <a:solidFill>
                  <a:srgbClr val="0070C0"/>
                </a:solidFill>
              </a:rPr>
              <a:t>SB 623: Safe and Affordable Drinking Water Fund (2017-2018)</a:t>
            </a:r>
          </a:p>
        </p:txBody>
      </p:sp>
      <p:sp>
        <p:nvSpPr>
          <p:cNvPr id="4" name="Subtitle 3">
            <a:extLst>
              <a:ext uri="{FF2B5EF4-FFF2-40B4-BE49-F238E27FC236}">
                <a16:creationId xmlns:a16="http://schemas.microsoft.com/office/drawing/2014/main" id="{56586219-9889-4CEC-9D92-390046E5368C}"/>
              </a:ext>
            </a:extLst>
          </p:cNvPr>
          <p:cNvSpPr>
            <a:spLocks noGrp="1"/>
          </p:cNvSpPr>
          <p:nvPr>
            <p:ph type="subTitle" idx="1"/>
          </p:nvPr>
        </p:nvSpPr>
        <p:spPr>
          <a:xfrm>
            <a:off x="1371600" y="2876550"/>
            <a:ext cx="6400800" cy="1314450"/>
          </a:xfrm>
        </p:spPr>
        <p:txBody>
          <a:bodyPr/>
          <a:lstStyle/>
          <a:p>
            <a:r>
              <a:rPr lang="en-US" dirty="0"/>
              <a:t>From a taxpayer’s perspective</a:t>
            </a:r>
          </a:p>
        </p:txBody>
      </p:sp>
      <p:sp>
        <p:nvSpPr>
          <p:cNvPr id="5" name="Slide Number Placeholder 4">
            <a:extLst>
              <a:ext uri="{FF2B5EF4-FFF2-40B4-BE49-F238E27FC236}">
                <a16:creationId xmlns:a16="http://schemas.microsoft.com/office/drawing/2014/main" id="{CECAEDDB-308A-40FD-A70F-AE202EED447B}"/>
              </a:ext>
            </a:extLst>
          </p:cNvPr>
          <p:cNvSpPr>
            <a:spLocks noGrp="1"/>
          </p:cNvSpPr>
          <p:nvPr>
            <p:ph type="sldNum" sz="quarter" idx="12"/>
          </p:nvPr>
        </p:nvSpPr>
        <p:spPr/>
        <p:txBody>
          <a:bodyPr/>
          <a:lstStyle/>
          <a:p>
            <a:fld id="{9E391358-8387-45F0-AFFD-D4BBE4EC38AF}" type="slidenum">
              <a:rPr lang="en-US" smtClean="0"/>
              <a:t>1</a:t>
            </a:fld>
            <a:endParaRPr lang="en-US"/>
          </a:p>
        </p:txBody>
      </p:sp>
    </p:spTree>
    <p:extLst>
      <p:ext uri="{BB962C8B-B14F-4D97-AF65-F5344CB8AC3E}">
        <p14:creationId xmlns:p14="http://schemas.microsoft.com/office/powerpoint/2010/main" val="3446156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B6F79-1A70-4DD5-BA0D-69A114991A7B}"/>
              </a:ext>
            </a:extLst>
          </p:cNvPr>
          <p:cNvSpPr>
            <a:spLocks noGrp="1"/>
          </p:cNvSpPr>
          <p:nvPr>
            <p:ph type="title"/>
          </p:nvPr>
        </p:nvSpPr>
        <p:spPr/>
        <p:txBody>
          <a:bodyPr>
            <a:normAutofit/>
          </a:bodyPr>
          <a:lstStyle/>
          <a:p>
            <a:r>
              <a:rPr lang="en-US" sz="3600" dirty="0">
                <a:solidFill>
                  <a:srgbClr val="0070C0"/>
                </a:solidFill>
              </a:rPr>
              <a:t>SB 623: Safe and Affordable Drinking Water</a:t>
            </a:r>
          </a:p>
        </p:txBody>
      </p:sp>
      <p:sp>
        <p:nvSpPr>
          <p:cNvPr id="3" name="Content Placeholder 2">
            <a:extLst>
              <a:ext uri="{FF2B5EF4-FFF2-40B4-BE49-F238E27FC236}">
                <a16:creationId xmlns:a16="http://schemas.microsoft.com/office/drawing/2014/main" id="{D8562852-434B-43CB-8002-AFCE68E4ED1D}"/>
              </a:ext>
            </a:extLst>
          </p:cNvPr>
          <p:cNvSpPr>
            <a:spLocks noGrp="1"/>
          </p:cNvSpPr>
          <p:nvPr>
            <p:ph idx="1"/>
          </p:nvPr>
        </p:nvSpPr>
        <p:spPr/>
        <p:txBody>
          <a:bodyPr/>
          <a:lstStyle/>
          <a:p>
            <a:pPr lvl="1"/>
            <a:endParaRPr lang="en-US" dirty="0"/>
          </a:p>
          <a:p>
            <a:pPr lvl="1"/>
            <a:r>
              <a:rPr lang="en-US" dirty="0"/>
              <a:t>Fees shall not exceed the amounts outlined above without changing the law.  </a:t>
            </a:r>
          </a:p>
          <a:p>
            <a:pPr lvl="1"/>
            <a:r>
              <a:rPr lang="en-US" dirty="0"/>
              <a:t>The cap on fees to administer the fund is 5%</a:t>
            </a:r>
          </a:p>
          <a:p>
            <a:endParaRPr lang="en-US" dirty="0"/>
          </a:p>
        </p:txBody>
      </p:sp>
      <p:sp>
        <p:nvSpPr>
          <p:cNvPr id="4" name="Slide Number Placeholder 3">
            <a:extLst>
              <a:ext uri="{FF2B5EF4-FFF2-40B4-BE49-F238E27FC236}">
                <a16:creationId xmlns:a16="http://schemas.microsoft.com/office/drawing/2014/main" id="{F8036E66-B107-4B4C-B5A5-8DDFC32C23BD}"/>
              </a:ext>
            </a:extLst>
          </p:cNvPr>
          <p:cNvSpPr>
            <a:spLocks noGrp="1"/>
          </p:cNvSpPr>
          <p:nvPr>
            <p:ph type="sldNum" sz="quarter" idx="12"/>
          </p:nvPr>
        </p:nvSpPr>
        <p:spPr/>
        <p:txBody>
          <a:bodyPr/>
          <a:lstStyle/>
          <a:p>
            <a:fld id="{9E391358-8387-45F0-AFFD-D4BBE4EC38AF}" type="slidenum">
              <a:rPr lang="en-US" smtClean="0"/>
              <a:t>10</a:t>
            </a:fld>
            <a:endParaRPr lang="en-US"/>
          </a:p>
        </p:txBody>
      </p:sp>
    </p:spTree>
    <p:extLst>
      <p:ext uri="{BB962C8B-B14F-4D97-AF65-F5344CB8AC3E}">
        <p14:creationId xmlns:p14="http://schemas.microsoft.com/office/powerpoint/2010/main" val="3066449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6F7BE-FAEC-4CD9-9A64-CEA9C13B85BD}"/>
              </a:ext>
            </a:extLst>
          </p:cNvPr>
          <p:cNvSpPr>
            <a:spLocks noGrp="1"/>
          </p:cNvSpPr>
          <p:nvPr>
            <p:ph type="title"/>
          </p:nvPr>
        </p:nvSpPr>
        <p:spPr/>
        <p:txBody>
          <a:bodyPr/>
          <a:lstStyle/>
          <a:p>
            <a:r>
              <a:rPr lang="en-US" sz="3600" dirty="0">
                <a:solidFill>
                  <a:prstClr val="black"/>
                </a:solidFill>
              </a:rPr>
              <a:t>SB 623: Safe and Affordable Drinking Water</a:t>
            </a:r>
            <a:endParaRPr lang="en-US" dirty="0"/>
          </a:p>
        </p:txBody>
      </p:sp>
      <p:sp>
        <p:nvSpPr>
          <p:cNvPr id="3" name="Content Placeholder 2">
            <a:extLst>
              <a:ext uri="{FF2B5EF4-FFF2-40B4-BE49-F238E27FC236}">
                <a16:creationId xmlns:a16="http://schemas.microsoft.com/office/drawing/2014/main" id="{7233AB4E-F9B4-4DB2-B8A2-5A01464389C4}"/>
              </a:ext>
            </a:extLst>
          </p:cNvPr>
          <p:cNvSpPr>
            <a:spLocks noGrp="1"/>
          </p:cNvSpPr>
          <p:nvPr>
            <p:ph idx="1"/>
          </p:nvPr>
        </p:nvSpPr>
        <p:spPr/>
        <p:txBody>
          <a:bodyPr>
            <a:normAutofit lnSpcReduction="10000"/>
          </a:bodyPr>
          <a:lstStyle/>
          <a:p>
            <a:pPr lvl="0"/>
            <a:r>
              <a:rPr lang="en-US" dirty="0"/>
              <a:t> In exchange, agricultural operations will receive certainty and protection from enforcement actions for nitrates, which threaten many operations throughout the State </a:t>
            </a:r>
          </a:p>
          <a:p>
            <a:pPr lvl="1"/>
            <a:r>
              <a:rPr lang="en-US" dirty="0"/>
              <a:t>State Water Board has said they will issue more letters if a state-wide solution is not reached </a:t>
            </a:r>
          </a:p>
          <a:p>
            <a:endParaRPr lang="en-US" dirty="0"/>
          </a:p>
        </p:txBody>
      </p:sp>
      <p:sp>
        <p:nvSpPr>
          <p:cNvPr id="4" name="Slide Number Placeholder 3">
            <a:extLst>
              <a:ext uri="{FF2B5EF4-FFF2-40B4-BE49-F238E27FC236}">
                <a16:creationId xmlns:a16="http://schemas.microsoft.com/office/drawing/2014/main" id="{FC93EC3D-20B0-445F-99D9-F42D33EAE694}"/>
              </a:ext>
            </a:extLst>
          </p:cNvPr>
          <p:cNvSpPr>
            <a:spLocks noGrp="1"/>
          </p:cNvSpPr>
          <p:nvPr>
            <p:ph type="sldNum" sz="quarter" idx="12"/>
          </p:nvPr>
        </p:nvSpPr>
        <p:spPr/>
        <p:txBody>
          <a:bodyPr/>
          <a:lstStyle/>
          <a:p>
            <a:fld id="{9E391358-8387-45F0-AFFD-D4BBE4EC38AF}" type="slidenum">
              <a:rPr lang="en-US" smtClean="0"/>
              <a:t>11</a:t>
            </a:fld>
            <a:endParaRPr lang="en-US"/>
          </a:p>
        </p:txBody>
      </p:sp>
    </p:spTree>
    <p:extLst>
      <p:ext uri="{BB962C8B-B14F-4D97-AF65-F5344CB8AC3E}">
        <p14:creationId xmlns:p14="http://schemas.microsoft.com/office/powerpoint/2010/main" val="3598758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E128C-E877-4488-961E-7DF3F050CBF2}"/>
              </a:ext>
            </a:extLst>
          </p:cNvPr>
          <p:cNvSpPr>
            <a:spLocks noGrp="1"/>
          </p:cNvSpPr>
          <p:nvPr>
            <p:ph type="title"/>
          </p:nvPr>
        </p:nvSpPr>
        <p:spPr>
          <a:xfrm>
            <a:off x="457200" y="205979"/>
            <a:ext cx="7924800" cy="857250"/>
          </a:xfrm>
        </p:spPr>
        <p:txBody>
          <a:bodyPr>
            <a:normAutofit fontScale="90000"/>
          </a:bodyPr>
          <a:lstStyle/>
          <a:p>
            <a:r>
              <a:rPr lang="en-US" sz="3600" dirty="0">
                <a:solidFill>
                  <a:srgbClr val="0070C0"/>
                </a:solidFill>
              </a:rPr>
              <a:t>SB 623: Safe and Affordable Drinking Water</a:t>
            </a:r>
            <a:endParaRPr lang="en-US" dirty="0">
              <a:solidFill>
                <a:srgbClr val="0070C0"/>
              </a:solidFill>
            </a:endParaRPr>
          </a:p>
        </p:txBody>
      </p:sp>
      <p:sp>
        <p:nvSpPr>
          <p:cNvPr id="3" name="Content Placeholder 2">
            <a:extLst>
              <a:ext uri="{FF2B5EF4-FFF2-40B4-BE49-F238E27FC236}">
                <a16:creationId xmlns:a16="http://schemas.microsoft.com/office/drawing/2014/main" id="{A706DFD5-0975-4237-851A-B46206A2B9D9}"/>
              </a:ext>
            </a:extLst>
          </p:cNvPr>
          <p:cNvSpPr>
            <a:spLocks noGrp="1"/>
          </p:cNvSpPr>
          <p:nvPr>
            <p:ph idx="1"/>
          </p:nvPr>
        </p:nvSpPr>
        <p:spPr/>
        <p:txBody>
          <a:bodyPr>
            <a:normAutofit fontScale="92500"/>
          </a:bodyPr>
          <a:lstStyle/>
          <a:p>
            <a:pPr marL="0" indent="0">
              <a:buNone/>
            </a:pPr>
            <a:r>
              <a:rPr lang="en-US" dirty="0"/>
              <a:t>Why this Approach</a:t>
            </a:r>
          </a:p>
          <a:p>
            <a:pPr lvl="0"/>
            <a:r>
              <a:rPr lang="en-US" dirty="0"/>
              <a:t>Need consistent revenue source to address ongoing O&amp;M for these drinking water systems</a:t>
            </a:r>
          </a:p>
          <a:p>
            <a:pPr lvl="1"/>
            <a:r>
              <a:rPr lang="en-US" dirty="0"/>
              <a:t>General Fund not politically viable option</a:t>
            </a:r>
          </a:p>
          <a:p>
            <a:pPr lvl="1"/>
            <a:r>
              <a:rPr lang="en-US" dirty="0"/>
              <a:t>Water bonds and grant money helps with infrastructure costs but does not cover ongoing O&amp;M</a:t>
            </a:r>
          </a:p>
          <a:p>
            <a:endParaRPr lang="en-US" dirty="0"/>
          </a:p>
        </p:txBody>
      </p:sp>
      <p:sp>
        <p:nvSpPr>
          <p:cNvPr id="4" name="Slide Number Placeholder 3">
            <a:extLst>
              <a:ext uri="{FF2B5EF4-FFF2-40B4-BE49-F238E27FC236}">
                <a16:creationId xmlns:a16="http://schemas.microsoft.com/office/drawing/2014/main" id="{B5167DBF-AE4C-479E-BE5E-729A9E01ED97}"/>
              </a:ext>
            </a:extLst>
          </p:cNvPr>
          <p:cNvSpPr>
            <a:spLocks noGrp="1"/>
          </p:cNvSpPr>
          <p:nvPr>
            <p:ph type="sldNum" sz="quarter" idx="12"/>
          </p:nvPr>
        </p:nvSpPr>
        <p:spPr/>
        <p:txBody>
          <a:bodyPr/>
          <a:lstStyle/>
          <a:p>
            <a:fld id="{9E391358-8387-45F0-AFFD-D4BBE4EC38AF}" type="slidenum">
              <a:rPr lang="en-US" smtClean="0"/>
              <a:t>12</a:t>
            </a:fld>
            <a:endParaRPr lang="en-US"/>
          </a:p>
        </p:txBody>
      </p:sp>
    </p:spTree>
    <p:extLst>
      <p:ext uri="{BB962C8B-B14F-4D97-AF65-F5344CB8AC3E}">
        <p14:creationId xmlns:p14="http://schemas.microsoft.com/office/powerpoint/2010/main" val="3467330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AAC6-8C02-4A27-B287-C131FBC7FEBF}"/>
              </a:ext>
            </a:extLst>
          </p:cNvPr>
          <p:cNvSpPr>
            <a:spLocks noGrp="1"/>
          </p:cNvSpPr>
          <p:nvPr>
            <p:ph type="title"/>
          </p:nvPr>
        </p:nvSpPr>
        <p:spPr/>
        <p:txBody>
          <a:bodyPr/>
          <a:lstStyle/>
          <a:p>
            <a:r>
              <a:rPr lang="en-US" sz="3200" dirty="0">
                <a:solidFill>
                  <a:srgbClr val="0070C0"/>
                </a:solidFill>
              </a:rPr>
              <a:t>SB 623: Safe and Affordable Drinking Water</a:t>
            </a:r>
            <a:endParaRPr lang="en-US" dirty="0">
              <a:solidFill>
                <a:srgbClr val="0070C0"/>
              </a:solidFill>
            </a:endParaRPr>
          </a:p>
        </p:txBody>
      </p:sp>
      <p:sp>
        <p:nvSpPr>
          <p:cNvPr id="3" name="Content Placeholder 2">
            <a:extLst>
              <a:ext uri="{FF2B5EF4-FFF2-40B4-BE49-F238E27FC236}">
                <a16:creationId xmlns:a16="http://schemas.microsoft.com/office/drawing/2014/main" id="{9C1F49A1-F199-46A8-B948-AB3414F8C651}"/>
              </a:ext>
            </a:extLst>
          </p:cNvPr>
          <p:cNvSpPr>
            <a:spLocks noGrp="1"/>
          </p:cNvSpPr>
          <p:nvPr>
            <p:ph idx="1"/>
          </p:nvPr>
        </p:nvSpPr>
        <p:spPr/>
        <p:txBody>
          <a:bodyPr/>
          <a:lstStyle/>
          <a:p>
            <a:pPr lvl="0"/>
            <a:r>
              <a:rPr lang="en-US" dirty="0"/>
              <a:t>Recent polling suggest that people are willing to pay small fee to fund clean drinking water programs </a:t>
            </a:r>
          </a:p>
          <a:p>
            <a:pPr lvl="0"/>
            <a:r>
              <a:rPr lang="en-US" dirty="0"/>
              <a:t>As become the norm, Agriculture is in a corner. </a:t>
            </a:r>
          </a:p>
          <a:p>
            <a:endParaRPr lang="en-US" dirty="0"/>
          </a:p>
        </p:txBody>
      </p:sp>
      <p:sp>
        <p:nvSpPr>
          <p:cNvPr id="4" name="Slide Number Placeholder 3">
            <a:extLst>
              <a:ext uri="{FF2B5EF4-FFF2-40B4-BE49-F238E27FC236}">
                <a16:creationId xmlns:a16="http://schemas.microsoft.com/office/drawing/2014/main" id="{89461990-773C-4A73-816C-2361C779C97A}"/>
              </a:ext>
            </a:extLst>
          </p:cNvPr>
          <p:cNvSpPr>
            <a:spLocks noGrp="1"/>
          </p:cNvSpPr>
          <p:nvPr>
            <p:ph type="sldNum" sz="quarter" idx="12"/>
          </p:nvPr>
        </p:nvSpPr>
        <p:spPr/>
        <p:txBody>
          <a:bodyPr/>
          <a:lstStyle/>
          <a:p>
            <a:fld id="{9E391358-8387-45F0-AFFD-D4BBE4EC38AF}" type="slidenum">
              <a:rPr lang="en-US" smtClean="0"/>
              <a:t>13</a:t>
            </a:fld>
            <a:endParaRPr lang="en-US"/>
          </a:p>
        </p:txBody>
      </p:sp>
    </p:spTree>
    <p:extLst>
      <p:ext uri="{BB962C8B-B14F-4D97-AF65-F5344CB8AC3E}">
        <p14:creationId xmlns:p14="http://schemas.microsoft.com/office/powerpoint/2010/main" val="2673462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E6BE4-388C-4B96-9254-50E6E4F3681E}"/>
              </a:ext>
            </a:extLst>
          </p:cNvPr>
          <p:cNvSpPr>
            <a:spLocks noGrp="1"/>
          </p:cNvSpPr>
          <p:nvPr>
            <p:ph type="title"/>
          </p:nvPr>
        </p:nvSpPr>
        <p:spPr/>
        <p:txBody>
          <a:bodyPr/>
          <a:lstStyle/>
          <a:p>
            <a:r>
              <a:rPr lang="en-US" sz="3200" dirty="0">
                <a:solidFill>
                  <a:srgbClr val="0070C0"/>
                </a:solidFill>
              </a:rPr>
              <a:t>SB 623: Safe and Affordable Drinking Water</a:t>
            </a:r>
            <a:endParaRPr lang="en-US" dirty="0"/>
          </a:p>
        </p:txBody>
      </p:sp>
      <p:sp>
        <p:nvSpPr>
          <p:cNvPr id="3" name="Content Placeholder 2">
            <a:extLst>
              <a:ext uri="{FF2B5EF4-FFF2-40B4-BE49-F238E27FC236}">
                <a16:creationId xmlns:a16="http://schemas.microsoft.com/office/drawing/2014/main" id="{7F104D25-0171-41FD-BC6D-A32466BBB3A3}"/>
              </a:ext>
            </a:extLst>
          </p:cNvPr>
          <p:cNvSpPr>
            <a:spLocks noGrp="1"/>
          </p:cNvSpPr>
          <p:nvPr>
            <p:ph idx="1"/>
          </p:nvPr>
        </p:nvSpPr>
        <p:spPr/>
        <p:txBody>
          <a:bodyPr>
            <a:normAutofit/>
          </a:bodyPr>
          <a:lstStyle/>
          <a:p>
            <a:pPr marL="0" indent="0" algn="ctr">
              <a:spcBef>
                <a:spcPts val="0"/>
              </a:spcBef>
              <a:buNone/>
            </a:pPr>
            <a:endParaRPr lang="en-US" sz="2400"/>
          </a:p>
          <a:p>
            <a:pPr marL="0" indent="0" algn="ctr">
              <a:spcBef>
                <a:spcPts val="0"/>
              </a:spcBef>
              <a:buNone/>
            </a:pPr>
            <a:r>
              <a:rPr lang="en-US" sz="2400"/>
              <a:t>Michael </a:t>
            </a:r>
            <a:r>
              <a:rPr lang="en-US" sz="2400" dirty="0"/>
              <a:t>Turnipseed</a:t>
            </a:r>
          </a:p>
          <a:p>
            <a:pPr marL="0" indent="0" algn="ctr">
              <a:spcBef>
                <a:spcPts val="0"/>
              </a:spcBef>
              <a:buNone/>
            </a:pPr>
            <a:r>
              <a:rPr lang="en-US" sz="2400" dirty="0"/>
              <a:t>Kern County Taxpayers Association</a:t>
            </a:r>
          </a:p>
          <a:p>
            <a:pPr marL="0" indent="0" algn="ctr">
              <a:spcBef>
                <a:spcPts val="0"/>
              </a:spcBef>
              <a:buNone/>
            </a:pPr>
            <a:r>
              <a:rPr lang="en-US" sz="2400" dirty="0"/>
              <a:t>1401 19</a:t>
            </a:r>
            <a:r>
              <a:rPr lang="en-US" sz="2400" baseline="30000" dirty="0"/>
              <a:t>th</a:t>
            </a:r>
            <a:r>
              <a:rPr lang="en-US" sz="2400" dirty="0"/>
              <a:t> Street, Suite 200</a:t>
            </a:r>
          </a:p>
          <a:p>
            <a:pPr marL="0" indent="0" algn="ctr">
              <a:spcBef>
                <a:spcPts val="0"/>
              </a:spcBef>
              <a:buNone/>
            </a:pPr>
            <a:r>
              <a:rPr lang="en-US" sz="2400" dirty="0"/>
              <a:t>Bakersfield, CA 93301-4400</a:t>
            </a:r>
          </a:p>
          <a:p>
            <a:pPr marL="0" indent="0" algn="ctr">
              <a:spcBef>
                <a:spcPts val="0"/>
              </a:spcBef>
              <a:buNone/>
            </a:pPr>
            <a:r>
              <a:rPr lang="en-US" sz="2400" dirty="0"/>
              <a:t>661-322-2973</a:t>
            </a:r>
          </a:p>
          <a:p>
            <a:pPr marL="0" indent="0" algn="ctr">
              <a:spcBef>
                <a:spcPts val="0"/>
              </a:spcBef>
              <a:buNone/>
            </a:pPr>
            <a:r>
              <a:rPr lang="en-US" sz="2400" dirty="0"/>
              <a:t>kerntax@kerntaxpayers.org</a:t>
            </a:r>
          </a:p>
        </p:txBody>
      </p:sp>
      <p:sp>
        <p:nvSpPr>
          <p:cNvPr id="4" name="Slide Number Placeholder 3">
            <a:extLst>
              <a:ext uri="{FF2B5EF4-FFF2-40B4-BE49-F238E27FC236}">
                <a16:creationId xmlns:a16="http://schemas.microsoft.com/office/drawing/2014/main" id="{6ECAEB1A-6655-4108-AB9C-D5F146EF2B12}"/>
              </a:ext>
            </a:extLst>
          </p:cNvPr>
          <p:cNvSpPr>
            <a:spLocks noGrp="1"/>
          </p:cNvSpPr>
          <p:nvPr>
            <p:ph type="sldNum" sz="quarter" idx="12"/>
          </p:nvPr>
        </p:nvSpPr>
        <p:spPr/>
        <p:txBody>
          <a:bodyPr/>
          <a:lstStyle/>
          <a:p>
            <a:fld id="{9E391358-8387-45F0-AFFD-D4BBE4EC38AF}" type="slidenum">
              <a:rPr lang="en-US" smtClean="0"/>
              <a:t>14</a:t>
            </a:fld>
            <a:endParaRPr lang="en-US"/>
          </a:p>
        </p:txBody>
      </p:sp>
    </p:spTree>
    <p:extLst>
      <p:ext uri="{BB962C8B-B14F-4D97-AF65-F5344CB8AC3E}">
        <p14:creationId xmlns:p14="http://schemas.microsoft.com/office/powerpoint/2010/main" val="127942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44CE8-F644-414F-B2C5-DF7C7F3D9480}"/>
              </a:ext>
            </a:extLst>
          </p:cNvPr>
          <p:cNvSpPr>
            <a:spLocks noGrp="1"/>
          </p:cNvSpPr>
          <p:nvPr>
            <p:ph type="title"/>
          </p:nvPr>
        </p:nvSpPr>
        <p:spPr/>
        <p:txBody>
          <a:bodyPr>
            <a:normAutofit/>
          </a:bodyPr>
          <a:lstStyle/>
          <a:p>
            <a:r>
              <a:rPr lang="en-US" sz="3200" dirty="0">
                <a:solidFill>
                  <a:srgbClr val="0070C0"/>
                </a:solidFill>
              </a:rPr>
              <a:t>SB 623: Safe and Affordable Drinking Water</a:t>
            </a:r>
            <a:endParaRPr lang="en-US" sz="3200" dirty="0"/>
          </a:p>
        </p:txBody>
      </p:sp>
      <p:sp>
        <p:nvSpPr>
          <p:cNvPr id="3" name="Content Placeholder 2">
            <a:extLst>
              <a:ext uri="{FF2B5EF4-FFF2-40B4-BE49-F238E27FC236}">
                <a16:creationId xmlns:a16="http://schemas.microsoft.com/office/drawing/2014/main" id="{5092BD25-5809-4D29-B3DC-0A9123739DFE}"/>
              </a:ext>
            </a:extLst>
          </p:cNvPr>
          <p:cNvSpPr>
            <a:spLocks noGrp="1"/>
          </p:cNvSpPr>
          <p:nvPr>
            <p:ph idx="1"/>
          </p:nvPr>
        </p:nvSpPr>
        <p:spPr/>
        <p:txBody>
          <a:bodyPr>
            <a:normAutofit fontScale="92500" lnSpcReduction="20000"/>
          </a:bodyPr>
          <a:lstStyle/>
          <a:p>
            <a:r>
              <a:rPr lang="en-US" dirty="0"/>
              <a:t>KernTax is a member-supported, 501(c) 4 non-profit corporation, with the mission to bring about more accountable, effective, efficient, reliable  government.  Basing its actions on common sense, innovation, and the long-term view, KernTax crafts positions based on adopted values.  Founded in 1939, KernTax is the guard dog protecting the interests of  Kern County taxpayers.</a:t>
            </a:r>
          </a:p>
        </p:txBody>
      </p:sp>
      <p:sp>
        <p:nvSpPr>
          <p:cNvPr id="4" name="Slide Number Placeholder 3">
            <a:extLst>
              <a:ext uri="{FF2B5EF4-FFF2-40B4-BE49-F238E27FC236}">
                <a16:creationId xmlns:a16="http://schemas.microsoft.com/office/drawing/2014/main" id="{A78931FB-0623-4C83-BEE6-9960FE0BE6A1}"/>
              </a:ext>
            </a:extLst>
          </p:cNvPr>
          <p:cNvSpPr>
            <a:spLocks noGrp="1"/>
          </p:cNvSpPr>
          <p:nvPr>
            <p:ph type="sldNum" sz="quarter" idx="12"/>
          </p:nvPr>
        </p:nvSpPr>
        <p:spPr/>
        <p:txBody>
          <a:bodyPr/>
          <a:lstStyle/>
          <a:p>
            <a:fld id="{9E391358-8387-45F0-AFFD-D4BBE4EC38AF}" type="slidenum">
              <a:rPr lang="en-US" smtClean="0"/>
              <a:t>2</a:t>
            </a:fld>
            <a:endParaRPr lang="en-US"/>
          </a:p>
        </p:txBody>
      </p:sp>
    </p:spTree>
    <p:extLst>
      <p:ext uri="{BB962C8B-B14F-4D97-AF65-F5344CB8AC3E}">
        <p14:creationId xmlns:p14="http://schemas.microsoft.com/office/powerpoint/2010/main" val="2763373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C7CF6-698E-4241-AF46-EB513461D558}"/>
              </a:ext>
            </a:extLst>
          </p:cNvPr>
          <p:cNvSpPr>
            <a:spLocks noGrp="1"/>
          </p:cNvSpPr>
          <p:nvPr>
            <p:ph type="title"/>
          </p:nvPr>
        </p:nvSpPr>
        <p:spPr/>
        <p:txBody>
          <a:bodyPr/>
          <a:lstStyle/>
          <a:p>
            <a:r>
              <a:rPr lang="en-US" sz="3200" dirty="0">
                <a:solidFill>
                  <a:srgbClr val="0070C0"/>
                </a:solidFill>
              </a:rPr>
              <a:t>SB 623: Safe and Affordable Drinking Water</a:t>
            </a:r>
            <a:endParaRPr lang="en-US" dirty="0"/>
          </a:p>
        </p:txBody>
      </p:sp>
      <p:sp>
        <p:nvSpPr>
          <p:cNvPr id="3" name="Content Placeholder 2">
            <a:extLst>
              <a:ext uri="{FF2B5EF4-FFF2-40B4-BE49-F238E27FC236}">
                <a16:creationId xmlns:a16="http://schemas.microsoft.com/office/drawing/2014/main" id="{5FB22B8E-DCAB-475F-A4AD-D9FF608BA1A0}"/>
              </a:ext>
            </a:extLst>
          </p:cNvPr>
          <p:cNvSpPr>
            <a:spLocks noGrp="1"/>
          </p:cNvSpPr>
          <p:nvPr>
            <p:ph idx="1"/>
          </p:nvPr>
        </p:nvSpPr>
        <p:spPr/>
        <p:txBody>
          <a:bodyPr>
            <a:normAutofit fontScale="85000" lnSpcReduction="20000"/>
          </a:bodyPr>
          <a:lstStyle/>
          <a:p>
            <a:r>
              <a:rPr lang="en-US" dirty="0"/>
              <a:t>KernTax views any government collection of funds through any financial conduit to be taxation, be it a clearly identified as a tax, a fee for government service or a regulated rate structure.  If it is excessive or not appropriate, KernTax must, by charter, act to educate and facilitate resolution and ensure fair representation and treatment.  We do not seek subsidies; we simply seek fair return to our local citizens from all regulatory bodies and their agent for levied taxes, or fees.</a:t>
            </a:r>
          </a:p>
        </p:txBody>
      </p:sp>
      <p:sp>
        <p:nvSpPr>
          <p:cNvPr id="4" name="Slide Number Placeholder 3">
            <a:extLst>
              <a:ext uri="{FF2B5EF4-FFF2-40B4-BE49-F238E27FC236}">
                <a16:creationId xmlns:a16="http://schemas.microsoft.com/office/drawing/2014/main" id="{20D12316-7D38-4236-A5FC-417C2F0CDAD5}"/>
              </a:ext>
            </a:extLst>
          </p:cNvPr>
          <p:cNvSpPr>
            <a:spLocks noGrp="1"/>
          </p:cNvSpPr>
          <p:nvPr>
            <p:ph type="sldNum" sz="quarter" idx="12"/>
          </p:nvPr>
        </p:nvSpPr>
        <p:spPr/>
        <p:txBody>
          <a:bodyPr/>
          <a:lstStyle/>
          <a:p>
            <a:fld id="{9E391358-8387-45F0-AFFD-D4BBE4EC38AF}" type="slidenum">
              <a:rPr lang="en-US" smtClean="0"/>
              <a:t>3</a:t>
            </a:fld>
            <a:endParaRPr lang="en-US"/>
          </a:p>
        </p:txBody>
      </p:sp>
    </p:spTree>
    <p:extLst>
      <p:ext uri="{BB962C8B-B14F-4D97-AF65-F5344CB8AC3E}">
        <p14:creationId xmlns:p14="http://schemas.microsoft.com/office/powerpoint/2010/main" val="3556588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8852E-1085-4E1E-9C7A-D92979BF7B2D}"/>
              </a:ext>
            </a:extLst>
          </p:cNvPr>
          <p:cNvSpPr>
            <a:spLocks noGrp="1"/>
          </p:cNvSpPr>
          <p:nvPr>
            <p:ph type="title"/>
          </p:nvPr>
        </p:nvSpPr>
        <p:spPr/>
        <p:txBody>
          <a:bodyPr/>
          <a:lstStyle/>
          <a:p>
            <a:r>
              <a:rPr lang="en-US" sz="3200" dirty="0">
                <a:solidFill>
                  <a:srgbClr val="0070C0"/>
                </a:solidFill>
              </a:rPr>
              <a:t>SB 623: Safe and Affordable Drinking Water</a:t>
            </a:r>
            <a:endParaRPr lang="en-US" dirty="0"/>
          </a:p>
        </p:txBody>
      </p:sp>
      <p:sp>
        <p:nvSpPr>
          <p:cNvPr id="3" name="Content Placeholder 2">
            <a:extLst>
              <a:ext uri="{FF2B5EF4-FFF2-40B4-BE49-F238E27FC236}">
                <a16:creationId xmlns:a16="http://schemas.microsoft.com/office/drawing/2014/main" id="{ADEAF373-1C2F-4B5C-B575-6BC89389B8C2}"/>
              </a:ext>
            </a:extLst>
          </p:cNvPr>
          <p:cNvSpPr>
            <a:spLocks noGrp="1"/>
          </p:cNvSpPr>
          <p:nvPr>
            <p:ph idx="1"/>
          </p:nvPr>
        </p:nvSpPr>
        <p:spPr/>
        <p:txBody>
          <a:bodyPr>
            <a:normAutofit fontScale="62500" lnSpcReduction="20000"/>
          </a:bodyPr>
          <a:lstStyle/>
          <a:p>
            <a:pPr marL="0" indent="0" fontAlgn="base">
              <a:buNone/>
            </a:pPr>
            <a:r>
              <a:rPr lang="en-US" b="1" dirty="0"/>
              <a:t>KernTax’s Principles:</a:t>
            </a:r>
          </a:p>
          <a:p>
            <a:pPr fontAlgn="base"/>
            <a:r>
              <a:rPr lang="en-US" b="1" dirty="0"/>
              <a:t>All Taxes &amp; Fees</a:t>
            </a:r>
            <a:endParaRPr lang="en-US" dirty="0"/>
          </a:p>
          <a:p>
            <a:pPr lvl="1" fontAlgn="base"/>
            <a:r>
              <a:rPr lang="en-US" dirty="0"/>
              <a:t>Must be fair.</a:t>
            </a:r>
          </a:p>
          <a:p>
            <a:pPr lvl="1" fontAlgn="base"/>
            <a:r>
              <a:rPr lang="en-US" dirty="0"/>
              <a:t>Must be understandable.</a:t>
            </a:r>
          </a:p>
          <a:p>
            <a:pPr lvl="1" fontAlgn="base"/>
            <a:r>
              <a:rPr lang="en-US" dirty="0"/>
              <a:t>Must be cost effective.</a:t>
            </a:r>
          </a:p>
          <a:p>
            <a:pPr lvl="1" fontAlgn="base"/>
            <a:r>
              <a:rPr lang="en-US" dirty="0"/>
              <a:t>Must be good for the economy.</a:t>
            </a:r>
          </a:p>
          <a:p>
            <a:pPr marL="457200" lvl="1" indent="0" fontAlgn="base">
              <a:buNone/>
            </a:pPr>
            <a:endParaRPr lang="en-US" dirty="0"/>
          </a:p>
          <a:p>
            <a:pPr fontAlgn="base"/>
            <a:r>
              <a:rPr lang="en-US" b="1" dirty="0"/>
              <a:t>All Expenditures</a:t>
            </a:r>
            <a:endParaRPr lang="en-US" dirty="0"/>
          </a:p>
          <a:p>
            <a:pPr lvl="1" fontAlgn="base"/>
            <a:r>
              <a:rPr lang="en-US" dirty="0"/>
              <a:t>Must be fiscally responsible</a:t>
            </a:r>
          </a:p>
          <a:p>
            <a:pPr lvl="1" fontAlgn="base"/>
            <a:r>
              <a:rPr lang="en-US" dirty="0"/>
              <a:t>Must be economically sustainable</a:t>
            </a:r>
          </a:p>
          <a:p>
            <a:pPr lvl="1" fontAlgn="base"/>
            <a:r>
              <a:rPr lang="en-US" dirty="0"/>
              <a:t>Must be societally equitable.</a:t>
            </a:r>
          </a:p>
          <a:p>
            <a:endParaRPr lang="en-US" dirty="0"/>
          </a:p>
        </p:txBody>
      </p:sp>
      <p:sp>
        <p:nvSpPr>
          <p:cNvPr id="4" name="Slide Number Placeholder 3">
            <a:extLst>
              <a:ext uri="{FF2B5EF4-FFF2-40B4-BE49-F238E27FC236}">
                <a16:creationId xmlns:a16="http://schemas.microsoft.com/office/drawing/2014/main" id="{1C7B7A41-8AD0-4988-9F1A-4047A5928975}"/>
              </a:ext>
            </a:extLst>
          </p:cNvPr>
          <p:cNvSpPr>
            <a:spLocks noGrp="1"/>
          </p:cNvSpPr>
          <p:nvPr>
            <p:ph type="sldNum" sz="quarter" idx="12"/>
          </p:nvPr>
        </p:nvSpPr>
        <p:spPr/>
        <p:txBody>
          <a:bodyPr/>
          <a:lstStyle/>
          <a:p>
            <a:fld id="{9E391358-8387-45F0-AFFD-D4BBE4EC38AF}" type="slidenum">
              <a:rPr lang="en-US" smtClean="0"/>
              <a:t>4</a:t>
            </a:fld>
            <a:endParaRPr lang="en-US"/>
          </a:p>
        </p:txBody>
      </p:sp>
    </p:spTree>
    <p:extLst>
      <p:ext uri="{BB962C8B-B14F-4D97-AF65-F5344CB8AC3E}">
        <p14:creationId xmlns:p14="http://schemas.microsoft.com/office/powerpoint/2010/main" val="3205051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D4040-392E-405C-A84B-17460FDD570E}"/>
              </a:ext>
            </a:extLst>
          </p:cNvPr>
          <p:cNvSpPr>
            <a:spLocks noGrp="1"/>
          </p:cNvSpPr>
          <p:nvPr>
            <p:ph type="title"/>
          </p:nvPr>
        </p:nvSpPr>
        <p:spPr>
          <a:xfrm>
            <a:off x="457200" y="196931"/>
            <a:ext cx="8229600" cy="857250"/>
          </a:xfrm>
        </p:spPr>
        <p:txBody>
          <a:bodyPr>
            <a:normAutofit/>
          </a:bodyPr>
          <a:lstStyle/>
          <a:p>
            <a:r>
              <a:rPr lang="en-US" sz="3600" dirty="0">
                <a:solidFill>
                  <a:srgbClr val="0070C0"/>
                </a:solidFill>
              </a:rPr>
              <a:t>SB 623: Safe and Affordable Drinking Water</a:t>
            </a:r>
          </a:p>
        </p:txBody>
      </p:sp>
      <p:sp>
        <p:nvSpPr>
          <p:cNvPr id="3" name="Content Placeholder 2">
            <a:extLst>
              <a:ext uri="{FF2B5EF4-FFF2-40B4-BE49-F238E27FC236}">
                <a16:creationId xmlns:a16="http://schemas.microsoft.com/office/drawing/2014/main" id="{E6E8F8E9-0A37-4CE9-B83E-5463D2AD5226}"/>
              </a:ext>
            </a:extLst>
          </p:cNvPr>
          <p:cNvSpPr>
            <a:spLocks noGrp="1"/>
          </p:cNvSpPr>
          <p:nvPr>
            <p:ph idx="1"/>
          </p:nvPr>
        </p:nvSpPr>
        <p:spPr/>
        <p:txBody>
          <a:bodyPr>
            <a:normAutofit fontScale="85000" lnSpcReduction="20000"/>
          </a:bodyPr>
          <a:lstStyle/>
          <a:p>
            <a:pPr fontAlgn="base"/>
            <a:r>
              <a:rPr lang="en-US" sz="3900" i="1" dirty="0"/>
              <a:t>Existing law declares it to be the established policy of the state that every human being has the right to safe, clean, affordable, and accessible water adequate for human consumption, cooking, and sanitary purposes.</a:t>
            </a:r>
            <a:endParaRPr lang="en-US" sz="3900" dirty="0"/>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FD49212C-C7E9-4365-A30E-7E5EFF3F8ED3}"/>
              </a:ext>
            </a:extLst>
          </p:cNvPr>
          <p:cNvSpPr>
            <a:spLocks noGrp="1"/>
          </p:cNvSpPr>
          <p:nvPr>
            <p:ph type="sldNum" sz="quarter" idx="12"/>
          </p:nvPr>
        </p:nvSpPr>
        <p:spPr/>
        <p:txBody>
          <a:bodyPr/>
          <a:lstStyle/>
          <a:p>
            <a:fld id="{9E391358-8387-45F0-AFFD-D4BBE4EC38AF}" type="slidenum">
              <a:rPr lang="en-US" smtClean="0"/>
              <a:t>5</a:t>
            </a:fld>
            <a:endParaRPr lang="en-US"/>
          </a:p>
        </p:txBody>
      </p:sp>
    </p:spTree>
    <p:extLst>
      <p:ext uri="{BB962C8B-B14F-4D97-AF65-F5344CB8AC3E}">
        <p14:creationId xmlns:p14="http://schemas.microsoft.com/office/powerpoint/2010/main" val="165706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599CB-6FFB-4EE7-B49C-EF9552E57165}"/>
              </a:ext>
            </a:extLst>
          </p:cNvPr>
          <p:cNvSpPr>
            <a:spLocks noGrp="1"/>
          </p:cNvSpPr>
          <p:nvPr>
            <p:ph type="title"/>
          </p:nvPr>
        </p:nvSpPr>
        <p:spPr>
          <a:xfrm>
            <a:off x="457200" y="209550"/>
            <a:ext cx="8229600" cy="857250"/>
          </a:xfrm>
        </p:spPr>
        <p:txBody>
          <a:bodyPr>
            <a:normAutofit/>
          </a:bodyPr>
          <a:lstStyle/>
          <a:p>
            <a:r>
              <a:rPr lang="en-US" sz="3600" dirty="0">
                <a:solidFill>
                  <a:srgbClr val="0070C0"/>
                </a:solidFill>
              </a:rPr>
              <a:t>SB 623: Safe and Affordable Drinking Water</a:t>
            </a:r>
          </a:p>
        </p:txBody>
      </p:sp>
      <p:sp>
        <p:nvSpPr>
          <p:cNvPr id="3" name="Content Placeholder 2">
            <a:extLst>
              <a:ext uri="{FF2B5EF4-FFF2-40B4-BE49-F238E27FC236}">
                <a16:creationId xmlns:a16="http://schemas.microsoft.com/office/drawing/2014/main" id="{4D400558-C3BE-4D8B-9BE1-90F64DAF868C}"/>
              </a:ext>
            </a:extLst>
          </p:cNvPr>
          <p:cNvSpPr>
            <a:spLocks noGrp="1"/>
          </p:cNvSpPr>
          <p:nvPr>
            <p:ph idx="1"/>
          </p:nvPr>
        </p:nvSpPr>
        <p:spPr/>
        <p:txBody>
          <a:bodyPr>
            <a:normAutofit fontScale="85000" lnSpcReduction="20000"/>
          </a:bodyPr>
          <a:lstStyle/>
          <a:p>
            <a:pPr marL="0" indent="0">
              <a:buNone/>
            </a:pPr>
            <a:r>
              <a:rPr lang="en-US" dirty="0"/>
              <a:t>The Problem:</a:t>
            </a:r>
          </a:p>
          <a:p>
            <a:pPr lvl="0"/>
            <a:r>
              <a:rPr lang="en-US"/>
              <a:t>Over 1M </a:t>
            </a:r>
            <a:r>
              <a:rPr lang="en-US" dirty="0"/>
              <a:t>people lack access to safe, reliable, affordable drinking water in CA, the majority of those are in the Central Valley </a:t>
            </a:r>
          </a:p>
          <a:p>
            <a:pPr lvl="1"/>
            <a:r>
              <a:rPr lang="en-US" dirty="0"/>
              <a:t>Drinking water impacted by nitrates, arsenic, chromium-6, and others </a:t>
            </a:r>
          </a:p>
          <a:p>
            <a:pPr lvl="0"/>
            <a:r>
              <a:rPr lang="en-US" dirty="0"/>
              <a:t>Current ag operations have received threatening letters from SWRCB Office of Enforcement because of nitrate contaminated ground water </a:t>
            </a:r>
          </a:p>
          <a:p>
            <a:endParaRPr lang="en-US" dirty="0"/>
          </a:p>
        </p:txBody>
      </p:sp>
      <p:sp>
        <p:nvSpPr>
          <p:cNvPr id="4" name="Slide Number Placeholder 3">
            <a:extLst>
              <a:ext uri="{FF2B5EF4-FFF2-40B4-BE49-F238E27FC236}">
                <a16:creationId xmlns:a16="http://schemas.microsoft.com/office/drawing/2014/main" id="{DB8361F5-7045-4AAB-8186-4E7179966480}"/>
              </a:ext>
            </a:extLst>
          </p:cNvPr>
          <p:cNvSpPr>
            <a:spLocks noGrp="1"/>
          </p:cNvSpPr>
          <p:nvPr>
            <p:ph type="sldNum" sz="quarter" idx="12"/>
          </p:nvPr>
        </p:nvSpPr>
        <p:spPr/>
        <p:txBody>
          <a:bodyPr/>
          <a:lstStyle/>
          <a:p>
            <a:fld id="{9E391358-8387-45F0-AFFD-D4BBE4EC38AF}" type="slidenum">
              <a:rPr lang="en-US" smtClean="0"/>
              <a:t>6</a:t>
            </a:fld>
            <a:endParaRPr lang="en-US"/>
          </a:p>
        </p:txBody>
      </p:sp>
    </p:spTree>
    <p:extLst>
      <p:ext uri="{BB962C8B-B14F-4D97-AF65-F5344CB8AC3E}">
        <p14:creationId xmlns:p14="http://schemas.microsoft.com/office/powerpoint/2010/main" val="792041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01AE6-82AC-4208-B2AA-1B0518353D28}"/>
              </a:ext>
            </a:extLst>
          </p:cNvPr>
          <p:cNvSpPr>
            <a:spLocks noGrp="1"/>
          </p:cNvSpPr>
          <p:nvPr>
            <p:ph type="title"/>
          </p:nvPr>
        </p:nvSpPr>
        <p:spPr>
          <a:xfrm>
            <a:off x="457200" y="209550"/>
            <a:ext cx="8229600" cy="857250"/>
          </a:xfrm>
        </p:spPr>
        <p:txBody>
          <a:bodyPr>
            <a:normAutofit/>
          </a:bodyPr>
          <a:lstStyle/>
          <a:p>
            <a:r>
              <a:rPr lang="en-US" sz="3600" dirty="0">
                <a:solidFill>
                  <a:srgbClr val="0070C0"/>
                </a:solidFill>
              </a:rPr>
              <a:t>SB 623: Safe and Affordable Drinking Water</a:t>
            </a:r>
          </a:p>
        </p:txBody>
      </p:sp>
      <p:sp>
        <p:nvSpPr>
          <p:cNvPr id="3" name="Content Placeholder 2">
            <a:extLst>
              <a:ext uri="{FF2B5EF4-FFF2-40B4-BE49-F238E27FC236}">
                <a16:creationId xmlns:a16="http://schemas.microsoft.com/office/drawing/2014/main" id="{8DA82E93-6E1F-4334-8035-B9EBC01AEBD9}"/>
              </a:ext>
            </a:extLst>
          </p:cNvPr>
          <p:cNvSpPr>
            <a:spLocks noGrp="1"/>
          </p:cNvSpPr>
          <p:nvPr>
            <p:ph idx="1"/>
          </p:nvPr>
        </p:nvSpPr>
        <p:spPr/>
        <p:txBody>
          <a:bodyPr/>
          <a:lstStyle/>
          <a:p>
            <a:pPr marL="0" indent="0">
              <a:buNone/>
            </a:pPr>
            <a:r>
              <a:rPr lang="en-US" dirty="0"/>
              <a:t>Solution:</a:t>
            </a:r>
          </a:p>
          <a:p>
            <a:pPr lvl="0"/>
            <a:r>
              <a:rPr lang="en-US" dirty="0"/>
              <a:t>SB 623 will provide an ongoing source of funding to ensure all Californians have access to safe and affordable drinking water</a:t>
            </a:r>
          </a:p>
          <a:p>
            <a:endParaRPr lang="en-US" dirty="0"/>
          </a:p>
        </p:txBody>
      </p:sp>
      <p:sp>
        <p:nvSpPr>
          <p:cNvPr id="4" name="Slide Number Placeholder 3">
            <a:extLst>
              <a:ext uri="{FF2B5EF4-FFF2-40B4-BE49-F238E27FC236}">
                <a16:creationId xmlns:a16="http://schemas.microsoft.com/office/drawing/2014/main" id="{CCEC1144-E531-41FD-8C24-6DE109839A66}"/>
              </a:ext>
            </a:extLst>
          </p:cNvPr>
          <p:cNvSpPr>
            <a:spLocks noGrp="1"/>
          </p:cNvSpPr>
          <p:nvPr>
            <p:ph type="sldNum" sz="quarter" idx="12"/>
          </p:nvPr>
        </p:nvSpPr>
        <p:spPr/>
        <p:txBody>
          <a:bodyPr/>
          <a:lstStyle/>
          <a:p>
            <a:fld id="{9E391358-8387-45F0-AFFD-D4BBE4EC38AF}" type="slidenum">
              <a:rPr lang="en-US" smtClean="0"/>
              <a:t>7</a:t>
            </a:fld>
            <a:endParaRPr lang="en-US"/>
          </a:p>
        </p:txBody>
      </p:sp>
    </p:spTree>
    <p:extLst>
      <p:ext uri="{BB962C8B-B14F-4D97-AF65-F5344CB8AC3E}">
        <p14:creationId xmlns:p14="http://schemas.microsoft.com/office/powerpoint/2010/main" val="940520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93C54-281B-410B-943D-C0E2A104EDA2}"/>
              </a:ext>
            </a:extLst>
          </p:cNvPr>
          <p:cNvSpPr>
            <a:spLocks noGrp="1"/>
          </p:cNvSpPr>
          <p:nvPr>
            <p:ph type="title"/>
          </p:nvPr>
        </p:nvSpPr>
        <p:spPr/>
        <p:txBody>
          <a:bodyPr/>
          <a:lstStyle/>
          <a:p>
            <a:r>
              <a:rPr lang="en-US" sz="3600" dirty="0">
                <a:solidFill>
                  <a:srgbClr val="0070C0"/>
                </a:solidFill>
              </a:rPr>
              <a:t>SB 623: Safe and Affordable Drinking Water</a:t>
            </a:r>
            <a:endParaRPr lang="en-US" dirty="0">
              <a:solidFill>
                <a:srgbClr val="0070C0"/>
              </a:solidFill>
            </a:endParaRPr>
          </a:p>
        </p:txBody>
      </p:sp>
      <p:sp>
        <p:nvSpPr>
          <p:cNvPr id="3" name="Content Placeholder 2">
            <a:extLst>
              <a:ext uri="{FF2B5EF4-FFF2-40B4-BE49-F238E27FC236}">
                <a16:creationId xmlns:a16="http://schemas.microsoft.com/office/drawing/2014/main" id="{5CBBE241-5D33-43C5-AED3-35E6C80089F8}"/>
              </a:ext>
            </a:extLst>
          </p:cNvPr>
          <p:cNvSpPr>
            <a:spLocks noGrp="1"/>
          </p:cNvSpPr>
          <p:nvPr>
            <p:ph idx="1"/>
          </p:nvPr>
        </p:nvSpPr>
        <p:spPr/>
        <p:txBody>
          <a:bodyPr/>
          <a:lstStyle/>
          <a:p>
            <a:pPr lvl="0"/>
            <a:r>
              <a:rPr lang="en-US" dirty="0"/>
              <a:t>Revenue will come from increased fees on fertilizer and public water system drinking water fee</a:t>
            </a:r>
          </a:p>
          <a:p>
            <a:pPr lvl="1"/>
            <a:r>
              <a:rPr lang="en-US" dirty="0"/>
              <a:t>Ag Fees: $30M annually paid by new fees on agriculture, dairy and livestock through increased fertilizer tax (will be reduced to $10M annually after 15 years)  </a:t>
            </a:r>
          </a:p>
          <a:p>
            <a:endParaRPr lang="en-US" dirty="0"/>
          </a:p>
        </p:txBody>
      </p:sp>
      <p:sp>
        <p:nvSpPr>
          <p:cNvPr id="4" name="Slide Number Placeholder 3">
            <a:extLst>
              <a:ext uri="{FF2B5EF4-FFF2-40B4-BE49-F238E27FC236}">
                <a16:creationId xmlns:a16="http://schemas.microsoft.com/office/drawing/2014/main" id="{5977D77C-48C5-4B94-A389-223D7C0F39AD}"/>
              </a:ext>
            </a:extLst>
          </p:cNvPr>
          <p:cNvSpPr>
            <a:spLocks noGrp="1"/>
          </p:cNvSpPr>
          <p:nvPr>
            <p:ph type="sldNum" sz="quarter" idx="12"/>
          </p:nvPr>
        </p:nvSpPr>
        <p:spPr/>
        <p:txBody>
          <a:bodyPr/>
          <a:lstStyle/>
          <a:p>
            <a:fld id="{9E391358-8387-45F0-AFFD-D4BBE4EC38AF}" type="slidenum">
              <a:rPr lang="en-US" smtClean="0"/>
              <a:t>8</a:t>
            </a:fld>
            <a:endParaRPr lang="en-US"/>
          </a:p>
        </p:txBody>
      </p:sp>
    </p:spTree>
    <p:extLst>
      <p:ext uri="{BB962C8B-B14F-4D97-AF65-F5344CB8AC3E}">
        <p14:creationId xmlns:p14="http://schemas.microsoft.com/office/powerpoint/2010/main" val="666574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326A-DE44-471C-847B-C80130A57F11}"/>
              </a:ext>
            </a:extLst>
          </p:cNvPr>
          <p:cNvSpPr>
            <a:spLocks noGrp="1"/>
          </p:cNvSpPr>
          <p:nvPr>
            <p:ph type="title"/>
          </p:nvPr>
        </p:nvSpPr>
        <p:spPr/>
        <p:txBody>
          <a:bodyPr/>
          <a:lstStyle/>
          <a:p>
            <a:r>
              <a:rPr lang="en-US" sz="3600" dirty="0">
                <a:solidFill>
                  <a:srgbClr val="0070C0"/>
                </a:solidFill>
              </a:rPr>
              <a:t>SB 623: Safe and Affordable Drinking Water</a:t>
            </a:r>
            <a:endParaRPr lang="en-US" dirty="0">
              <a:solidFill>
                <a:srgbClr val="0070C0"/>
              </a:solidFill>
            </a:endParaRPr>
          </a:p>
        </p:txBody>
      </p:sp>
      <p:sp>
        <p:nvSpPr>
          <p:cNvPr id="3" name="Content Placeholder 2">
            <a:extLst>
              <a:ext uri="{FF2B5EF4-FFF2-40B4-BE49-F238E27FC236}">
                <a16:creationId xmlns:a16="http://schemas.microsoft.com/office/drawing/2014/main" id="{56C7E12C-891F-442E-817E-A3D17494D5D8}"/>
              </a:ext>
            </a:extLst>
          </p:cNvPr>
          <p:cNvSpPr>
            <a:spLocks noGrp="1"/>
          </p:cNvSpPr>
          <p:nvPr>
            <p:ph idx="1"/>
          </p:nvPr>
        </p:nvSpPr>
        <p:spPr/>
        <p:txBody>
          <a:bodyPr>
            <a:normAutofit lnSpcReduction="10000"/>
          </a:bodyPr>
          <a:lstStyle/>
          <a:p>
            <a:r>
              <a:rPr lang="en-US" dirty="0"/>
              <a:t>Public Water System Drinking Water Fee:  The fee will be assessed at the retail level and show up on the end users water bill at a rate of $0.95/month for single family up to $10/month for industrial water users (not charged to low income water users), will raise between $90-110 million a year</a:t>
            </a:r>
          </a:p>
          <a:p>
            <a:endParaRPr lang="en-US" dirty="0"/>
          </a:p>
        </p:txBody>
      </p:sp>
      <p:sp>
        <p:nvSpPr>
          <p:cNvPr id="4" name="Slide Number Placeholder 3">
            <a:extLst>
              <a:ext uri="{FF2B5EF4-FFF2-40B4-BE49-F238E27FC236}">
                <a16:creationId xmlns:a16="http://schemas.microsoft.com/office/drawing/2014/main" id="{2E473D6D-088C-4F1C-8AC8-0E94D49BFA2A}"/>
              </a:ext>
            </a:extLst>
          </p:cNvPr>
          <p:cNvSpPr>
            <a:spLocks noGrp="1"/>
          </p:cNvSpPr>
          <p:nvPr>
            <p:ph type="sldNum" sz="quarter" idx="12"/>
          </p:nvPr>
        </p:nvSpPr>
        <p:spPr/>
        <p:txBody>
          <a:bodyPr/>
          <a:lstStyle/>
          <a:p>
            <a:fld id="{9E391358-8387-45F0-AFFD-D4BBE4EC38AF}" type="slidenum">
              <a:rPr lang="en-US" smtClean="0"/>
              <a:t>9</a:t>
            </a:fld>
            <a:endParaRPr lang="en-US"/>
          </a:p>
        </p:txBody>
      </p:sp>
    </p:spTree>
    <p:extLst>
      <p:ext uri="{BB962C8B-B14F-4D97-AF65-F5344CB8AC3E}">
        <p14:creationId xmlns:p14="http://schemas.microsoft.com/office/powerpoint/2010/main" val="280107571"/>
      </p:ext>
    </p:extLst>
  </p:cSld>
  <p:clrMapOvr>
    <a:masterClrMapping/>
  </p:clrMapOvr>
</p:sld>
</file>

<file path=ppt/theme/theme1.xml><?xml version="1.0" encoding="utf-8"?>
<a:theme xmlns:a="http://schemas.openxmlformats.org/drawingml/2006/main" name="water summi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water summit template</Template>
  <TotalTime>46</TotalTime>
  <Words>619</Words>
  <Application>Microsoft Office PowerPoint</Application>
  <PresentationFormat>On-screen Show (16:9)</PresentationFormat>
  <Paragraphs>73</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Myriad Pro</vt:lpstr>
      <vt:lpstr>water summit template</vt:lpstr>
      <vt:lpstr>SB 623: Safe and Affordable Drinking Water Fund (2017-2018)</vt:lpstr>
      <vt:lpstr>SB 623: Safe and Affordable Drinking Water</vt:lpstr>
      <vt:lpstr>SB 623: Safe and Affordable Drinking Water</vt:lpstr>
      <vt:lpstr>SB 623: Safe and Affordable Drinking Water</vt:lpstr>
      <vt:lpstr>SB 623: Safe and Affordable Drinking Water</vt:lpstr>
      <vt:lpstr>SB 623: Safe and Affordable Drinking Water</vt:lpstr>
      <vt:lpstr>SB 623: Safe and Affordable Drinking Water</vt:lpstr>
      <vt:lpstr>SB 623: Safe and Affordable Drinking Water</vt:lpstr>
      <vt:lpstr>SB 623: Safe and Affordable Drinking Water</vt:lpstr>
      <vt:lpstr>SB 623: Safe and Affordable Drinking Water</vt:lpstr>
      <vt:lpstr>SB 623: Safe and Affordable Drinking Water</vt:lpstr>
      <vt:lpstr>SB 623: Safe and Affordable Drinking Water</vt:lpstr>
      <vt:lpstr>SB 623: Safe and Affordable Drinking Water</vt:lpstr>
      <vt:lpstr>SB 623: Safe and Affordable Drinking Water</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Pandol</dc:creator>
  <cp:lastModifiedBy>Michael Turnipseed</cp:lastModifiedBy>
  <cp:revision>6</cp:revision>
  <dcterms:created xsi:type="dcterms:W3CDTF">2018-01-18T04:46:30Z</dcterms:created>
  <dcterms:modified xsi:type="dcterms:W3CDTF">2018-03-02T17:36:25Z</dcterms:modified>
</cp:coreProperties>
</file>