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3" r:id="rId3"/>
    <p:sldId id="264" r:id="rId4"/>
    <p:sldId id="265" r:id="rId5"/>
    <p:sldId id="262" r:id="rId6"/>
    <p:sldId id="267" r:id="rId7"/>
    <p:sldId id="268" r:id="rId8"/>
    <p:sldId id="260" r:id="rId9"/>
    <p:sldId id="269" r:id="rId10"/>
    <p:sldId id="256" r:id="rId11"/>
    <p:sldId id="271" r:id="rId12"/>
    <p:sldId id="272" r:id="rId13"/>
    <p:sldId id="273" r:id="rId14"/>
    <p:sldId id="27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11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5D314A-0B4D-46AB-A53B-831BABDA7A8E}"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398467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6405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361685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5D314A-0B4D-46AB-A53B-831BABDA7A8E}"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976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D314A-0B4D-46AB-A53B-831BABDA7A8E}"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04408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5D314A-0B4D-46AB-A53B-831BABDA7A8E}"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85119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5D314A-0B4D-46AB-A53B-831BABDA7A8E}"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10937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5D314A-0B4D-46AB-A53B-831BABDA7A8E}"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140538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D314A-0B4D-46AB-A53B-831BABDA7A8E}"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30186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D314A-0B4D-46AB-A53B-831BABDA7A8E}"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407505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D314A-0B4D-46AB-A53B-831BABDA7A8E}"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91358-8387-45F0-AFFD-D4BBE4EC38AF}" type="slidenum">
              <a:rPr lang="en-US" smtClean="0"/>
              <a:t>‹#›</a:t>
            </a:fld>
            <a:endParaRPr lang="en-US"/>
          </a:p>
        </p:txBody>
      </p:sp>
    </p:spTree>
    <p:extLst>
      <p:ext uri="{BB962C8B-B14F-4D97-AF65-F5344CB8AC3E}">
        <p14:creationId xmlns:p14="http://schemas.microsoft.com/office/powerpoint/2010/main" val="239248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5D314A-0B4D-46AB-A53B-831BABDA7A8E}" type="datetimeFigureOut">
              <a:rPr lang="en-US" smtClean="0"/>
              <a:t>2/25/2018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391358-8387-45F0-AFFD-D4BBE4EC38AF}" type="slidenum">
              <a:rPr lang="en-US" smtClean="0"/>
              <a:t>‹#›</a:t>
            </a:fld>
            <a:endParaRPr lang="en-US"/>
          </a:p>
        </p:txBody>
      </p:sp>
    </p:spTree>
    <p:extLst>
      <p:ext uri="{BB962C8B-B14F-4D97-AF65-F5344CB8AC3E}">
        <p14:creationId xmlns:p14="http://schemas.microsoft.com/office/powerpoint/2010/main" val="980273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tmp"/><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219E16-4908-4A55-9686-70C00DCBC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C1E130F2-A536-4E7A-BE21-EA13A2D15001}"/>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3" name="TextBox 2">
            <a:extLst>
              <a:ext uri="{FF2B5EF4-FFF2-40B4-BE49-F238E27FC236}">
                <a16:creationId xmlns:a16="http://schemas.microsoft.com/office/drawing/2014/main" id="{EB0EC4B4-BC45-4919-9016-771294B62D87}"/>
              </a:ext>
            </a:extLst>
          </p:cNvPr>
          <p:cNvSpPr txBox="1"/>
          <p:nvPr/>
        </p:nvSpPr>
        <p:spPr>
          <a:xfrm>
            <a:off x="1752600" y="361950"/>
            <a:ext cx="5638800" cy="954107"/>
          </a:xfrm>
          <a:prstGeom prst="rect">
            <a:avLst/>
          </a:prstGeom>
          <a:noFill/>
        </p:spPr>
        <p:txBody>
          <a:bodyPr wrap="square" rtlCol="0">
            <a:spAutoFit/>
          </a:bodyPr>
          <a:lstStyle/>
          <a:p>
            <a:pPr algn="ctr"/>
            <a:r>
              <a:rPr lang="en-US" sz="2800" b="1" u="sng" dirty="0">
                <a:solidFill>
                  <a:srgbClr val="00B0F0"/>
                </a:solidFill>
              </a:rPr>
              <a:t>2018 Kern County Water Summit</a:t>
            </a:r>
          </a:p>
          <a:p>
            <a:pPr algn="ctr"/>
            <a:r>
              <a:rPr lang="en-US" sz="2800" b="1" u="sng" dirty="0">
                <a:solidFill>
                  <a:srgbClr val="00B0F0"/>
                </a:solidFill>
              </a:rPr>
              <a:t>Navigating Change</a:t>
            </a:r>
          </a:p>
        </p:txBody>
      </p:sp>
      <p:sp>
        <p:nvSpPr>
          <p:cNvPr id="6" name="TextBox 5">
            <a:extLst>
              <a:ext uri="{FF2B5EF4-FFF2-40B4-BE49-F238E27FC236}">
                <a16:creationId xmlns:a16="http://schemas.microsoft.com/office/drawing/2014/main" id="{F4832508-33DE-4818-B4E6-2F9B5D4F1715}"/>
              </a:ext>
            </a:extLst>
          </p:cNvPr>
          <p:cNvSpPr txBox="1"/>
          <p:nvPr/>
        </p:nvSpPr>
        <p:spPr>
          <a:xfrm>
            <a:off x="1524000" y="1863864"/>
            <a:ext cx="5791200" cy="707886"/>
          </a:xfrm>
          <a:prstGeom prst="rect">
            <a:avLst/>
          </a:prstGeom>
          <a:noFill/>
        </p:spPr>
        <p:txBody>
          <a:bodyPr wrap="square" rtlCol="0">
            <a:spAutoFit/>
          </a:bodyPr>
          <a:lstStyle/>
          <a:p>
            <a:pPr algn="ctr"/>
            <a:r>
              <a:rPr lang="en-US" sz="2000" dirty="0">
                <a:solidFill>
                  <a:schemeClr val="accent3">
                    <a:lumMod val="60000"/>
                    <a:lumOff val="40000"/>
                  </a:schemeClr>
                </a:solidFill>
              </a:rPr>
              <a:t>“Living and Working with Regulated Groundwater”</a:t>
            </a:r>
          </a:p>
          <a:p>
            <a:pPr algn="ctr"/>
            <a:r>
              <a:rPr lang="en-US" sz="2000" dirty="0">
                <a:solidFill>
                  <a:schemeClr val="accent3">
                    <a:lumMod val="60000"/>
                    <a:lumOff val="40000"/>
                  </a:schemeClr>
                </a:solidFill>
              </a:rPr>
              <a:t>“A Colorado Perspective</a:t>
            </a:r>
            <a:r>
              <a:rPr lang="en-US" sz="2000" dirty="0">
                <a:solidFill>
                  <a:schemeClr val="bg1"/>
                </a:solidFill>
              </a:rPr>
              <a:t>”</a:t>
            </a:r>
            <a:endParaRPr lang="en-US" sz="2000" dirty="0">
              <a:solidFill>
                <a:schemeClr val="accent3">
                  <a:lumMod val="60000"/>
                  <a:lumOff val="40000"/>
                </a:schemeClr>
              </a:solidFill>
            </a:endParaRPr>
          </a:p>
        </p:txBody>
      </p:sp>
      <p:sp>
        <p:nvSpPr>
          <p:cNvPr id="8" name="TextBox 7">
            <a:extLst>
              <a:ext uri="{FF2B5EF4-FFF2-40B4-BE49-F238E27FC236}">
                <a16:creationId xmlns:a16="http://schemas.microsoft.com/office/drawing/2014/main" id="{97437156-1DD2-47BC-B8F8-9C2B42323479}"/>
              </a:ext>
            </a:extLst>
          </p:cNvPr>
          <p:cNvSpPr txBox="1"/>
          <p:nvPr/>
        </p:nvSpPr>
        <p:spPr>
          <a:xfrm>
            <a:off x="2895600" y="3174548"/>
            <a:ext cx="3048000" cy="584775"/>
          </a:xfrm>
          <a:prstGeom prst="rect">
            <a:avLst/>
          </a:prstGeom>
          <a:noFill/>
        </p:spPr>
        <p:txBody>
          <a:bodyPr wrap="square" rtlCol="0">
            <a:spAutoFit/>
          </a:bodyPr>
          <a:lstStyle/>
          <a:p>
            <a:pPr algn="ctr"/>
            <a:r>
              <a:rPr lang="en-US" sz="1600" dirty="0">
                <a:solidFill>
                  <a:schemeClr val="bg1"/>
                </a:solidFill>
              </a:rPr>
              <a:t>March 7, 2018</a:t>
            </a:r>
          </a:p>
          <a:p>
            <a:pPr algn="ctr"/>
            <a:r>
              <a:rPr lang="en-US" sz="1600" dirty="0">
                <a:solidFill>
                  <a:schemeClr val="bg1"/>
                </a:solidFill>
              </a:rPr>
              <a:t>Robert T. Sakata</a:t>
            </a:r>
          </a:p>
        </p:txBody>
      </p:sp>
    </p:spTree>
    <p:extLst>
      <p:ext uri="{BB962C8B-B14F-4D97-AF65-F5344CB8AC3E}">
        <p14:creationId xmlns:p14="http://schemas.microsoft.com/office/powerpoint/2010/main" val="290275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5BC0B-A3DA-45AF-80AF-79DB5D7B1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6AB441C5-C305-4FAC-B804-7B17F505928D}"/>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6" name="TextBox 5">
            <a:extLst>
              <a:ext uri="{FF2B5EF4-FFF2-40B4-BE49-F238E27FC236}">
                <a16:creationId xmlns:a16="http://schemas.microsoft.com/office/drawing/2014/main" id="{35D5AF20-2326-4E9E-97D0-44A5E80DF70E}"/>
              </a:ext>
            </a:extLst>
          </p:cNvPr>
          <p:cNvSpPr txBox="1"/>
          <p:nvPr/>
        </p:nvSpPr>
        <p:spPr>
          <a:xfrm>
            <a:off x="1333500" y="438150"/>
            <a:ext cx="6477000" cy="369332"/>
          </a:xfrm>
          <a:prstGeom prst="rect">
            <a:avLst/>
          </a:prstGeom>
          <a:noFill/>
        </p:spPr>
        <p:txBody>
          <a:bodyPr wrap="square" rtlCol="0">
            <a:spAutoFit/>
          </a:bodyPr>
          <a:lstStyle/>
          <a:p>
            <a:pPr algn="ctr"/>
            <a:r>
              <a:rPr lang="en-US" dirty="0">
                <a:solidFill>
                  <a:schemeClr val="bg1"/>
                </a:solidFill>
              </a:rPr>
              <a:t>Living with groundwater regulations today</a:t>
            </a:r>
          </a:p>
        </p:txBody>
      </p:sp>
      <p:sp>
        <p:nvSpPr>
          <p:cNvPr id="7" name="TextBox 6">
            <a:extLst>
              <a:ext uri="{FF2B5EF4-FFF2-40B4-BE49-F238E27FC236}">
                <a16:creationId xmlns:a16="http://schemas.microsoft.com/office/drawing/2014/main" id="{B8BB1FA7-D772-4159-B3B5-CD3805E86426}"/>
              </a:ext>
            </a:extLst>
          </p:cNvPr>
          <p:cNvSpPr txBox="1"/>
          <p:nvPr/>
        </p:nvSpPr>
        <p:spPr>
          <a:xfrm>
            <a:off x="968375" y="1200150"/>
            <a:ext cx="6956425" cy="2862322"/>
          </a:xfrm>
          <a:prstGeom prst="rect">
            <a:avLst/>
          </a:prstGeom>
          <a:noFill/>
        </p:spPr>
        <p:txBody>
          <a:bodyPr wrap="square" rtlCol="0">
            <a:spAutoFit/>
          </a:bodyPr>
          <a:lstStyle/>
          <a:p>
            <a:pPr marL="342900" indent="-342900">
              <a:buAutoNum type="arabicPeriod"/>
            </a:pPr>
            <a:r>
              <a:rPr lang="en-US" dirty="0">
                <a:solidFill>
                  <a:schemeClr val="bg1"/>
                </a:solidFill>
              </a:rPr>
              <a:t>4,500 acres down to 3,000 acres</a:t>
            </a:r>
          </a:p>
          <a:p>
            <a:pPr marL="342900" indent="-342900">
              <a:buAutoNum type="arabicPeriod"/>
            </a:pPr>
            <a:r>
              <a:rPr lang="en-US" dirty="0">
                <a:solidFill>
                  <a:schemeClr val="bg1"/>
                </a:solidFill>
              </a:rPr>
              <a:t>Total fresh vegetable production continuing to decrease</a:t>
            </a:r>
          </a:p>
          <a:p>
            <a:pPr marL="800100" lvl="1" indent="-342900">
              <a:buAutoNum type="arabicPeriod"/>
            </a:pPr>
            <a:r>
              <a:rPr lang="en-US" dirty="0">
                <a:solidFill>
                  <a:schemeClr val="bg1"/>
                </a:solidFill>
              </a:rPr>
              <a:t>Lack of dependable water supplies</a:t>
            </a:r>
          </a:p>
          <a:p>
            <a:pPr marL="800100" lvl="1" indent="-342900">
              <a:buAutoNum type="arabicPeriod"/>
            </a:pPr>
            <a:r>
              <a:rPr lang="en-US" dirty="0">
                <a:solidFill>
                  <a:schemeClr val="bg1"/>
                </a:solidFill>
              </a:rPr>
              <a:t>Food Safety water quality concerns with surface water</a:t>
            </a:r>
          </a:p>
          <a:p>
            <a:pPr marL="342900" indent="-342900">
              <a:buAutoNum type="arabicPeriod"/>
            </a:pPr>
            <a:r>
              <a:rPr lang="en-US" dirty="0">
                <a:solidFill>
                  <a:schemeClr val="bg1"/>
                </a:solidFill>
              </a:rPr>
              <a:t>Grain crops and dryland crops production increases</a:t>
            </a:r>
          </a:p>
          <a:p>
            <a:pPr marL="800100" lvl="1" indent="-342900">
              <a:buAutoNum type="arabicPeriod"/>
            </a:pPr>
            <a:r>
              <a:rPr lang="en-US" dirty="0">
                <a:solidFill>
                  <a:schemeClr val="bg1"/>
                </a:solidFill>
              </a:rPr>
              <a:t>100% fresh vegetables to now 30%</a:t>
            </a:r>
          </a:p>
          <a:p>
            <a:pPr marL="342900" indent="-342900">
              <a:buAutoNum type="arabicPeriod"/>
            </a:pPr>
            <a:r>
              <a:rPr lang="en-US" dirty="0">
                <a:solidFill>
                  <a:schemeClr val="bg1"/>
                </a:solidFill>
              </a:rPr>
              <a:t>Land sold for development</a:t>
            </a:r>
          </a:p>
          <a:p>
            <a:pPr marL="342900" indent="-342900">
              <a:buAutoNum type="arabicPeriod"/>
            </a:pPr>
            <a:r>
              <a:rPr lang="en-US" dirty="0">
                <a:solidFill>
                  <a:schemeClr val="bg1"/>
                </a:solidFill>
              </a:rPr>
              <a:t>Limited water efficiency measures implemented</a:t>
            </a:r>
          </a:p>
          <a:p>
            <a:pPr marL="800100" lvl="1" indent="-342900">
              <a:buAutoNum type="arabicPeriod"/>
            </a:pPr>
            <a:r>
              <a:rPr lang="en-US" dirty="0">
                <a:solidFill>
                  <a:schemeClr val="bg1"/>
                </a:solidFill>
              </a:rPr>
              <a:t>Colorado water law based on Consumptive Use</a:t>
            </a:r>
          </a:p>
          <a:p>
            <a:pPr marL="800100" lvl="1" indent="-342900">
              <a:buAutoNum type="arabicPeriod"/>
            </a:pPr>
            <a:r>
              <a:rPr lang="en-US" dirty="0">
                <a:solidFill>
                  <a:schemeClr val="bg1"/>
                </a:solidFill>
              </a:rPr>
              <a:t>Obligations for historic return flows</a:t>
            </a:r>
          </a:p>
        </p:txBody>
      </p:sp>
    </p:spTree>
    <p:extLst>
      <p:ext uri="{BB962C8B-B14F-4D97-AF65-F5344CB8AC3E}">
        <p14:creationId xmlns:p14="http://schemas.microsoft.com/office/powerpoint/2010/main" val="34461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5BC0B-A3DA-45AF-80AF-79DB5D7B1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6AB441C5-C305-4FAC-B804-7B17F505928D}"/>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6" name="TextBox 5">
            <a:extLst>
              <a:ext uri="{FF2B5EF4-FFF2-40B4-BE49-F238E27FC236}">
                <a16:creationId xmlns:a16="http://schemas.microsoft.com/office/drawing/2014/main" id="{2FB3CAAA-3A28-42D2-88D6-C02902B5D47B}"/>
              </a:ext>
            </a:extLst>
          </p:cNvPr>
          <p:cNvSpPr txBox="1"/>
          <p:nvPr/>
        </p:nvSpPr>
        <p:spPr>
          <a:xfrm>
            <a:off x="1333500" y="438150"/>
            <a:ext cx="6477000" cy="369332"/>
          </a:xfrm>
          <a:prstGeom prst="rect">
            <a:avLst/>
          </a:prstGeom>
          <a:noFill/>
        </p:spPr>
        <p:txBody>
          <a:bodyPr wrap="square" rtlCol="0">
            <a:spAutoFit/>
          </a:bodyPr>
          <a:lstStyle/>
          <a:p>
            <a:pPr algn="ctr"/>
            <a:r>
              <a:rPr lang="en-US" dirty="0">
                <a:solidFill>
                  <a:schemeClr val="bg1"/>
                </a:solidFill>
              </a:rPr>
              <a:t>Living with groundwater regulations today</a:t>
            </a:r>
          </a:p>
        </p:txBody>
      </p:sp>
      <p:sp>
        <p:nvSpPr>
          <p:cNvPr id="7" name="TextBox 6">
            <a:extLst>
              <a:ext uri="{FF2B5EF4-FFF2-40B4-BE49-F238E27FC236}">
                <a16:creationId xmlns:a16="http://schemas.microsoft.com/office/drawing/2014/main" id="{7AB44A06-86DF-479F-BABB-DD30AC5A8C08}"/>
              </a:ext>
            </a:extLst>
          </p:cNvPr>
          <p:cNvSpPr txBox="1"/>
          <p:nvPr/>
        </p:nvSpPr>
        <p:spPr>
          <a:xfrm>
            <a:off x="968375" y="1200150"/>
            <a:ext cx="6956425" cy="3693319"/>
          </a:xfrm>
          <a:prstGeom prst="rect">
            <a:avLst/>
          </a:prstGeom>
          <a:noFill/>
        </p:spPr>
        <p:txBody>
          <a:bodyPr wrap="square" rtlCol="0">
            <a:spAutoFit/>
          </a:bodyPr>
          <a:lstStyle/>
          <a:p>
            <a:pPr marL="342900" indent="-342900">
              <a:buAutoNum type="arabicPeriod"/>
            </a:pPr>
            <a:r>
              <a:rPr lang="en-US" dirty="0">
                <a:solidFill>
                  <a:schemeClr val="bg1"/>
                </a:solidFill>
              </a:rPr>
              <a:t>South Platte River alluvial groundwater mapping restricts water transfer from well to well</a:t>
            </a:r>
          </a:p>
          <a:p>
            <a:pPr marL="342900" indent="-342900">
              <a:buAutoNum type="arabicPeriod"/>
            </a:pPr>
            <a:r>
              <a:rPr lang="en-US" dirty="0">
                <a:solidFill>
                  <a:schemeClr val="bg1"/>
                </a:solidFill>
              </a:rPr>
              <a:t>Three strikes and you are out…FOREVER!!!</a:t>
            </a:r>
          </a:p>
          <a:p>
            <a:pPr marL="342900" indent="-342900">
              <a:buAutoNum type="arabicPeriod"/>
            </a:pPr>
            <a:r>
              <a:rPr lang="en-US" dirty="0">
                <a:solidFill>
                  <a:schemeClr val="bg1"/>
                </a:solidFill>
              </a:rPr>
              <a:t>Wells now used sparingly only as a last resort on land that has surface water</a:t>
            </a:r>
          </a:p>
          <a:p>
            <a:pPr marL="342900" indent="-342900">
              <a:buAutoNum type="arabicPeriod"/>
            </a:pPr>
            <a:r>
              <a:rPr lang="en-US" dirty="0">
                <a:solidFill>
                  <a:schemeClr val="bg1"/>
                </a:solidFill>
              </a:rPr>
              <a:t>Surface water supplies are diminishing</a:t>
            </a:r>
          </a:p>
          <a:p>
            <a:pPr marL="800100" lvl="1" indent="-342900">
              <a:buAutoNum type="arabicPeriod"/>
            </a:pPr>
            <a:r>
              <a:rPr lang="en-US" dirty="0">
                <a:solidFill>
                  <a:schemeClr val="bg1"/>
                </a:solidFill>
              </a:rPr>
              <a:t>Exploration of Alternative Transfer Methods (ATMs)</a:t>
            </a:r>
          </a:p>
          <a:p>
            <a:pPr marL="1257300" lvl="2" indent="-342900">
              <a:buAutoNum type="arabicPeriod"/>
            </a:pPr>
            <a:r>
              <a:rPr lang="en-US" dirty="0">
                <a:solidFill>
                  <a:schemeClr val="bg1"/>
                </a:solidFill>
              </a:rPr>
              <a:t>Rotational Fallowing</a:t>
            </a:r>
          </a:p>
          <a:p>
            <a:pPr marL="1257300" lvl="2" indent="-342900">
              <a:buAutoNum type="arabicPeriod"/>
            </a:pPr>
            <a:r>
              <a:rPr lang="en-US" dirty="0">
                <a:solidFill>
                  <a:schemeClr val="bg1"/>
                </a:solidFill>
              </a:rPr>
              <a:t>Super Ditch</a:t>
            </a:r>
          </a:p>
          <a:p>
            <a:pPr marL="1257300" lvl="2" indent="-342900">
              <a:buAutoNum type="arabicPeriod"/>
            </a:pPr>
            <a:r>
              <a:rPr lang="en-US" dirty="0">
                <a:solidFill>
                  <a:schemeClr val="bg1"/>
                </a:solidFill>
              </a:rPr>
              <a:t>Deficit Irrigation</a:t>
            </a:r>
          </a:p>
          <a:p>
            <a:pPr marL="1257300" lvl="2" indent="-342900">
              <a:buAutoNum type="arabicPeriod"/>
            </a:pPr>
            <a:r>
              <a:rPr lang="en-US" dirty="0">
                <a:solidFill>
                  <a:schemeClr val="bg1"/>
                </a:solidFill>
              </a:rPr>
              <a:t>Ag Water Protection Water Right</a:t>
            </a: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239803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5BC0B-A3DA-45AF-80AF-79DB5D7B1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6AB441C5-C305-4FAC-B804-7B17F505928D}"/>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6" name="TextBox 5">
            <a:extLst>
              <a:ext uri="{FF2B5EF4-FFF2-40B4-BE49-F238E27FC236}">
                <a16:creationId xmlns:a16="http://schemas.microsoft.com/office/drawing/2014/main" id="{F26E2DF5-35D5-43D1-A12A-4AD34EB70965}"/>
              </a:ext>
            </a:extLst>
          </p:cNvPr>
          <p:cNvSpPr txBox="1"/>
          <p:nvPr/>
        </p:nvSpPr>
        <p:spPr>
          <a:xfrm>
            <a:off x="1333500" y="438150"/>
            <a:ext cx="6477000" cy="369332"/>
          </a:xfrm>
          <a:prstGeom prst="rect">
            <a:avLst/>
          </a:prstGeom>
          <a:noFill/>
        </p:spPr>
        <p:txBody>
          <a:bodyPr wrap="square" rtlCol="0">
            <a:spAutoFit/>
          </a:bodyPr>
          <a:lstStyle/>
          <a:p>
            <a:pPr algn="ctr"/>
            <a:r>
              <a:rPr lang="en-US" dirty="0">
                <a:solidFill>
                  <a:schemeClr val="bg1"/>
                </a:solidFill>
              </a:rPr>
              <a:t>Living with groundwater regulations today</a:t>
            </a:r>
          </a:p>
        </p:txBody>
      </p:sp>
      <p:sp>
        <p:nvSpPr>
          <p:cNvPr id="7" name="TextBox 6">
            <a:extLst>
              <a:ext uri="{FF2B5EF4-FFF2-40B4-BE49-F238E27FC236}">
                <a16:creationId xmlns:a16="http://schemas.microsoft.com/office/drawing/2014/main" id="{6B9EC8E7-DB21-4048-944D-8A6D52697CE2}"/>
              </a:ext>
            </a:extLst>
          </p:cNvPr>
          <p:cNvSpPr txBox="1"/>
          <p:nvPr/>
        </p:nvSpPr>
        <p:spPr>
          <a:xfrm>
            <a:off x="968375" y="1200150"/>
            <a:ext cx="6956425" cy="1754326"/>
          </a:xfrm>
          <a:prstGeom prst="rect">
            <a:avLst/>
          </a:prstGeom>
          <a:noFill/>
        </p:spPr>
        <p:txBody>
          <a:bodyPr wrap="square" rtlCol="0">
            <a:spAutoFit/>
          </a:bodyPr>
          <a:lstStyle/>
          <a:p>
            <a:pPr marL="342900" indent="-342900">
              <a:buAutoNum type="arabicPeriod"/>
            </a:pPr>
            <a:r>
              <a:rPr lang="en-US" dirty="0">
                <a:solidFill>
                  <a:schemeClr val="bg1"/>
                </a:solidFill>
              </a:rPr>
              <a:t>Construction of artificial recharge ponds to offset groundwater pumping</a:t>
            </a:r>
          </a:p>
          <a:p>
            <a:pPr marL="342900" indent="-342900">
              <a:buAutoNum type="arabicPeriod"/>
            </a:pPr>
            <a:r>
              <a:rPr lang="en-US" dirty="0">
                <a:solidFill>
                  <a:schemeClr val="bg1"/>
                </a:solidFill>
              </a:rPr>
              <a:t>Damaging High Groundwater Levels</a:t>
            </a:r>
          </a:p>
          <a:p>
            <a:pPr marL="800100" lvl="1"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pic>
        <p:nvPicPr>
          <p:cNvPr id="8" name="Picture 7" descr="Screen Clipping">
            <a:extLst>
              <a:ext uri="{FF2B5EF4-FFF2-40B4-BE49-F238E27FC236}">
                <a16:creationId xmlns:a16="http://schemas.microsoft.com/office/drawing/2014/main" id="{89A88E3A-4E7B-460A-9DC9-EFDF39A04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61649"/>
            <a:ext cx="4139073" cy="2651874"/>
          </a:xfrm>
          <a:prstGeom prst="rect">
            <a:avLst/>
          </a:prstGeom>
        </p:spPr>
      </p:pic>
    </p:spTree>
    <p:extLst>
      <p:ext uri="{BB962C8B-B14F-4D97-AF65-F5344CB8AC3E}">
        <p14:creationId xmlns:p14="http://schemas.microsoft.com/office/powerpoint/2010/main" val="2615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5BC0B-A3DA-45AF-80AF-79DB5D7B1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6AB441C5-C305-4FAC-B804-7B17F505928D}"/>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6" name="TextBox 5">
            <a:extLst>
              <a:ext uri="{FF2B5EF4-FFF2-40B4-BE49-F238E27FC236}">
                <a16:creationId xmlns:a16="http://schemas.microsoft.com/office/drawing/2014/main" id="{2FB3CAAA-3A28-42D2-88D6-C02902B5D47B}"/>
              </a:ext>
            </a:extLst>
          </p:cNvPr>
          <p:cNvSpPr txBox="1"/>
          <p:nvPr/>
        </p:nvSpPr>
        <p:spPr>
          <a:xfrm>
            <a:off x="1333500" y="438150"/>
            <a:ext cx="6477000" cy="369332"/>
          </a:xfrm>
          <a:prstGeom prst="rect">
            <a:avLst/>
          </a:prstGeom>
          <a:noFill/>
        </p:spPr>
        <p:txBody>
          <a:bodyPr wrap="square" rtlCol="0">
            <a:spAutoFit/>
          </a:bodyPr>
          <a:lstStyle/>
          <a:p>
            <a:pPr algn="ctr"/>
            <a:r>
              <a:rPr lang="en-US" dirty="0">
                <a:solidFill>
                  <a:schemeClr val="bg1"/>
                </a:solidFill>
              </a:rPr>
              <a:t>Lessons Learned</a:t>
            </a:r>
          </a:p>
        </p:txBody>
      </p:sp>
      <p:sp>
        <p:nvSpPr>
          <p:cNvPr id="7" name="TextBox 6">
            <a:extLst>
              <a:ext uri="{FF2B5EF4-FFF2-40B4-BE49-F238E27FC236}">
                <a16:creationId xmlns:a16="http://schemas.microsoft.com/office/drawing/2014/main" id="{7AB44A06-86DF-479F-BABB-DD30AC5A8C08}"/>
              </a:ext>
            </a:extLst>
          </p:cNvPr>
          <p:cNvSpPr txBox="1"/>
          <p:nvPr/>
        </p:nvSpPr>
        <p:spPr>
          <a:xfrm>
            <a:off x="968375" y="1200150"/>
            <a:ext cx="6956425" cy="2585323"/>
          </a:xfrm>
          <a:prstGeom prst="rect">
            <a:avLst/>
          </a:prstGeom>
          <a:noFill/>
        </p:spPr>
        <p:txBody>
          <a:bodyPr wrap="square" rtlCol="0">
            <a:spAutoFit/>
          </a:bodyPr>
          <a:lstStyle/>
          <a:p>
            <a:pPr marL="342900" indent="-342900">
              <a:buAutoNum type="arabicPeriod"/>
            </a:pPr>
            <a:r>
              <a:rPr lang="en-US" dirty="0">
                <a:solidFill>
                  <a:schemeClr val="bg1"/>
                </a:solidFill>
              </a:rPr>
              <a:t>Don’t stick your head in the sand and think they will never shut your well down</a:t>
            </a:r>
          </a:p>
          <a:p>
            <a:pPr marL="342900" indent="-342900">
              <a:buAutoNum type="arabicPeriod"/>
            </a:pPr>
            <a:r>
              <a:rPr lang="en-US" dirty="0">
                <a:solidFill>
                  <a:schemeClr val="bg1"/>
                </a:solidFill>
              </a:rPr>
              <a:t>Find legislative solutions that bring all parties to the table and avoid water court</a:t>
            </a:r>
          </a:p>
          <a:p>
            <a:pPr marL="800100" lvl="1" indent="-342900">
              <a:buAutoNum type="arabicPeriod"/>
            </a:pPr>
            <a:r>
              <a:rPr lang="en-US" dirty="0">
                <a:solidFill>
                  <a:schemeClr val="bg1"/>
                </a:solidFill>
              </a:rPr>
              <a:t>Special water districts</a:t>
            </a:r>
          </a:p>
          <a:p>
            <a:pPr marL="342900" indent="-342900">
              <a:buAutoNum type="arabicPeriod"/>
            </a:pPr>
            <a:r>
              <a:rPr lang="en-US" dirty="0">
                <a:solidFill>
                  <a:schemeClr val="bg1"/>
                </a:solidFill>
              </a:rPr>
              <a:t>Be careful in designing and using artificial recharge basins</a:t>
            </a:r>
          </a:p>
          <a:p>
            <a:pPr marL="342900" indent="-342900">
              <a:buAutoNum type="arabicPeriod"/>
            </a:pPr>
            <a:r>
              <a:rPr lang="en-US" dirty="0">
                <a:solidFill>
                  <a:schemeClr val="bg1"/>
                </a:solidFill>
              </a:rPr>
              <a:t>Become a water attorney or water engineer</a:t>
            </a: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p:txBody>
      </p:sp>
    </p:spTree>
    <p:extLst>
      <p:ext uri="{BB962C8B-B14F-4D97-AF65-F5344CB8AC3E}">
        <p14:creationId xmlns:p14="http://schemas.microsoft.com/office/powerpoint/2010/main" val="403931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219E16-4908-4A55-9686-70C00DCBC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5" name="TextBox 4">
            <a:extLst>
              <a:ext uri="{FF2B5EF4-FFF2-40B4-BE49-F238E27FC236}">
                <a16:creationId xmlns:a16="http://schemas.microsoft.com/office/drawing/2014/main" id="{C1E130F2-A536-4E7A-BE21-EA13A2D15001}"/>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2" name="TextBox 1">
            <a:extLst>
              <a:ext uri="{FF2B5EF4-FFF2-40B4-BE49-F238E27FC236}">
                <a16:creationId xmlns:a16="http://schemas.microsoft.com/office/drawing/2014/main" id="{BF7E1F10-8319-4F6A-8E74-F2ED7DC99599}"/>
              </a:ext>
            </a:extLst>
          </p:cNvPr>
          <p:cNvSpPr txBox="1"/>
          <p:nvPr/>
        </p:nvSpPr>
        <p:spPr>
          <a:xfrm>
            <a:off x="1600200" y="361950"/>
            <a:ext cx="5562600" cy="400110"/>
          </a:xfrm>
          <a:prstGeom prst="rect">
            <a:avLst/>
          </a:prstGeom>
          <a:noFill/>
        </p:spPr>
        <p:txBody>
          <a:bodyPr wrap="square" rtlCol="0">
            <a:spAutoFit/>
          </a:bodyPr>
          <a:lstStyle/>
          <a:p>
            <a:pPr algn="ctr"/>
            <a:r>
              <a:rPr lang="en-US" sz="2000" b="1" u="sng" dirty="0">
                <a:solidFill>
                  <a:schemeClr val="bg1"/>
                </a:solidFill>
              </a:rPr>
              <a:t>Online Resources</a:t>
            </a:r>
          </a:p>
        </p:txBody>
      </p:sp>
      <p:sp>
        <p:nvSpPr>
          <p:cNvPr id="3" name="TextBox 2">
            <a:extLst>
              <a:ext uri="{FF2B5EF4-FFF2-40B4-BE49-F238E27FC236}">
                <a16:creationId xmlns:a16="http://schemas.microsoft.com/office/drawing/2014/main" id="{3AB7EE9B-8F6C-44B4-9903-7AE397EF4067}"/>
              </a:ext>
            </a:extLst>
          </p:cNvPr>
          <p:cNvSpPr txBox="1"/>
          <p:nvPr/>
        </p:nvSpPr>
        <p:spPr>
          <a:xfrm>
            <a:off x="1371600" y="1276350"/>
            <a:ext cx="6477000" cy="2862322"/>
          </a:xfrm>
          <a:prstGeom prst="rect">
            <a:avLst/>
          </a:prstGeom>
          <a:noFill/>
        </p:spPr>
        <p:txBody>
          <a:bodyPr wrap="square" rtlCol="0">
            <a:spAutoFit/>
          </a:bodyPr>
          <a:lstStyle/>
          <a:p>
            <a:pPr marL="342900" indent="-342900">
              <a:buAutoNum type="arabicPeriod"/>
            </a:pPr>
            <a:r>
              <a:rPr lang="en-US" dirty="0">
                <a:solidFill>
                  <a:schemeClr val="bg1"/>
                </a:solidFill>
              </a:rPr>
              <a:t>Water Education Colorado</a:t>
            </a:r>
          </a:p>
          <a:p>
            <a:pPr marL="800100" lvl="1" indent="-342900">
              <a:buAutoNum type="arabicPeriod"/>
            </a:pPr>
            <a:r>
              <a:rPr lang="en-US" dirty="0">
                <a:solidFill>
                  <a:schemeClr val="bg1"/>
                </a:solidFill>
              </a:rPr>
              <a:t>https://www.yourwatercolorado.org/</a:t>
            </a:r>
          </a:p>
          <a:p>
            <a:pPr marL="342900" indent="-342900">
              <a:buAutoNum type="arabicPeriod"/>
            </a:pPr>
            <a:r>
              <a:rPr lang="en-US" dirty="0">
                <a:solidFill>
                  <a:schemeClr val="bg1"/>
                </a:solidFill>
              </a:rPr>
              <a:t>Colorado Water Congress</a:t>
            </a:r>
          </a:p>
          <a:p>
            <a:pPr marL="800100" lvl="1" indent="-342900">
              <a:buAutoNum type="arabicPeriod"/>
            </a:pPr>
            <a:r>
              <a:rPr lang="en-US" dirty="0">
                <a:solidFill>
                  <a:schemeClr val="bg1"/>
                </a:solidFill>
              </a:rPr>
              <a:t>http://www.cowatercongress.org/</a:t>
            </a:r>
          </a:p>
          <a:p>
            <a:pPr marL="342900" indent="-342900">
              <a:buAutoNum type="arabicPeriod"/>
            </a:pPr>
            <a:r>
              <a:rPr lang="en-US" dirty="0">
                <a:solidFill>
                  <a:schemeClr val="bg1"/>
                </a:solidFill>
              </a:rPr>
              <a:t>Colorado Water Institute</a:t>
            </a:r>
          </a:p>
          <a:p>
            <a:pPr marL="800100" lvl="1" indent="-342900">
              <a:buAutoNum type="arabicPeriod"/>
            </a:pPr>
            <a:r>
              <a:rPr lang="en-US" dirty="0">
                <a:solidFill>
                  <a:schemeClr val="bg1"/>
                </a:solidFill>
              </a:rPr>
              <a:t>http://www.cwi.colostate.edu/</a:t>
            </a:r>
          </a:p>
          <a:p>
            <a:pPr marL="342900" indent="-342900">
              <a:buAutoNum type="arabicPeriod"/>
            </a:pPr>
            <a:r>
              <a:rPr lang="en-US" dirty="0">
                <a:solidFill>
                  <a:schemeClr val="bg1"/>
                </a:solidFill>
              </a:rPr>
              <a:t>Colorado Department of Natural Resources</a:t>
            </a:r>
          </a:p>
          <a:p>
            <a:pPr marL="800100" lvl="1" indent="-342900">
              <a:buAutoNum type="arabicPeriod"/>
            </a:pPr>
            <a:r>
              <a:rPr lang="en-US" dirty="0">
                <a:solidFill>
                  <a:schemeClr val="bg1"/>
                </a:solidFill>
              </a:rPr>
              <a:t>https://cdnr.us/</a:t>
            </a:r>
          </a:p>
          <a:p>
            <a:pPr marL="342900" indent="-342900">
              <a:buAutoNum type="arabicPeriod"/>
            </a:pPr>
            <a:r>
              <a:rPr lang="en-US" dirty="0">
                <a:solidFill>
                  <a:schemeClr val="bg1"/>
                </a:solidFill>
              </a:rPr>
              <a:t>Colorado Agriculture Water Alliance</a:t>
            </a:r>
          </a:p>
          <a:p>
            <a:pPr marL="800100" lvl="1" indent="-342900">
              <a:buAutoNum type="arabicPeriod"/>
            </a:pPr>
            <a:r>
              <a:rPr lang="en-US" dirty="0">
                <a:solidFill>
                  <a:schemeClr val="bg1"/>
                </a:solidFill>
              </a:rPr>
              <a:t>https://www.coagwater.org/</a:t>
            </a:r>
          </a:p>
        </p:txBody>
      </p:sp>
      <p:sp>
        <p:nvSpPr>
          <p:cNvPr id="7" name="TextBox 6">
            <a:extLst>
              <a:ext uri="{FF2B5EF4-FFF2-40B4-BE49-F238E27FC236}">
                <a16:creationId xmlns:a16="http://schemas.microsoft.com/office/drawing/2014/main" id="{21F15731-FBDB-4567-B50D-7054CD21D2AC}"/>
              </a:ext>
            </a:extLst>
          </p:cNvPr>
          <p:cNvSpPr txBox="1"/>
          <p:nvPr/>
        </p:nvSpPr>
        <p:spPr>
          <a:xfrm>
            <a:off x="6629400" y="4333875"/>
            <a:ext cx="1752600" cy="369332"/>
          </a:xfrm>
          <a:prstGeom prst="rect">
            <a:avLst/>
          </a:prstGeom>
          <a:noFill/>
        </p:spPr>
        <p:txBody>
          <a:bodyPr wrap="square" rtlCol="0">
            <a:spAutoFit/>
          </a:bodyPr>
          <a:lstStyle/>
          <a:p>
            <a:r>
              <a:rPr lang="en-US" dirty="0">
                <a:solidFill>
                  <a:schemeClr val="bg1"/>
                </a:solidFill>
              </a:rPr>
              <a:t>THANK-YOU</a:t>
            </a:r>
          </a:p>
        </p:txBody>
      </p:sp>
    </p:spTree>
    <p:extLst>
      <p:ext uri="{BB962C8B-B14F-4D97-AF65-F5344CB8AC3E}">
        <p14:creationId xmlns:p14="http://schemas.microsoft.com/office/powerpoint/2010/main" val="72809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066800" y="4815595"/>
            <a:ext cx="5410200" cy="261610"/>
          </a:xfrm>
          <a:prstGeom prst="rect">
            <a:avLst/>
          </a:prstGeom>
          <a:noFill/>
        </p:spPr>
        <p:txBody>
          <a:bodyPr wrap="square" rtlCol="0">
            <a:spAutoFit/>
          </a:bodyPr>
          <a:lstStyle/>
          <a:p>
            <a:r>
              <a:rPr lang="en-US" sz="1100" dirty="0">
                <a:latin typeface="Myriad Pro" pitchFamily="34" charset="0"/>
              </a:rPr>
              <a:t>Presented by the Water Association of Kern County</a:t>
            </a:r>
          </a:p>
        </p:txBody>
      </p:sp>
      <p:sp useBgFill="1">
        <p:nvSpPr>
          <p:cNvPr id="4" name="TextBox 3">
            <a:extLst>
              <a:ext uri="{FF2B5EF4-FFF2-40B4-BE49-F238E27FC236}">
                <a16:creationId xmlns:a16="http://schemas.microsoft.com/office/drawing/2014/main" id="{23CE2E72-DAE0-4D9F-8CCD-468FDC2E7859}"/>
              </a:ext>
            </a:extLst>
          </p:cNvPr>
          <p:cNvSpPr txBox="1"/>
          <p:nvPr/>
        </p:nvSpPr>
        <p:spPr>
          <a:xfrm>
            <a:off x="1828800" y="374498"/>
            <a:ext cx="5486400" cy="646331"/>
          </a:xfrm>
          <a:prstGeom prst="rect">
            <a:avLst/>
          </a:prstGeom>
        </p:spPr>
        <p:txBody>
          <a:bodyPr wrap="square" rtlCol="0">
            <a:spAutoFit/>
          </a:bodyPr>
          <a:lstStyle/>
          <a:p>
            <a:pPr algn="ctr"/>
            <a:r>
              <a:rPr lang="en-US" sz="3600" dirty="0">
                <a:solidFill>
                  <a:schemeClr val="bg1"/>
                </a:solidFill>
              </a:rPr>
              <a:t>Sakata Farms, Brighton, CO</a:t>
            </a:r>
          </a:p>
        </p:txBody>
      </p:sp>
      <p:sp>
        <p:nvSpPr>
          <p:cNvPr id="5" name="TextBox 4">
            <a:extLst>
              <a:ext uri="{FF2B5EF4-FFF2-40B4-BE49-F238E27FC236}">
                <a16:creationId xmlns:a16="http://schemas.microsoft.com/office/drawing/2014/main" id="{2EB5FEC1-D024-430E-891E-D298489F51D5}"/>
              </a:ext>
            </a:extLst>
          </p:cNvPr>
          <p:cNvSpPr txBox="1"/>
          <p:nvPr/>
        </p:nvSpPr>
        <p:spPr>
          <a:xfrm>
            <a:off x="1257300" y="1228871"/>
            <a:ext cx="6591300" cy="1631216"/>
          </a:xfrm>
          <a:prstGeom prst="rect">
            <a:avLst/>
          </a:prstGeom>
          <a:noFill/>
        </p:spPr>
        <p:txBody>
          <a:bodyPr wrap="square" rtlCol="0">
            <a:spAutoFit/>
          </a:bodyPr>
          <a:lstStyle/>
          <a:p>
            <a:pPr algn="ctr"/>
            <a:r>
              <a:rPr lang="en-US" sz="2000" dirty="0">
                <a:solidFill>
                  <a:schemeClr val="bg1"/>
                </a:solidFill>
              </a:rPr>
              <a:t>3,000 Irrigated Acres</a:t>
            </a:r>
          </a:p>
          <a:p>
            <a:pPr algn="ctr"/>
            <a:r>
              <a:rPr lang="en-US" sz="2000" dirty="0">
                <a:solidFill>
                  <a:schemeClr val="bg1"/>
                </a:solidFill>
              </a:rPr>
              <a:t>11 miles north of Denver International Airport</a:t>
            </a:r>
          </a:p>
          <a:p>
            <a:pPr algn="ctr"/>
            <a:r>
              <a:rPr lang="en-US" sz="2000" dirty="0">
                <a:solidFill>
                  <a:schemeClr val="bg1"/>
                </a:solidFill>
              </a:rPr>
              <a:t>2,000 Acres with senior surface water rights</a:t>
            </a:r>
          </a:p>
          <a:p>
            <a:pPr algn="ctr"/>
            <a:r>
              <a:rPr lang="en-US" sz="2000" dirty="0">
                <a:solidFill>
                  <a:schemeClr val="bg1"/>
                </a:solidFill>
              </a:rPr>
              <a:t>300 Acres with only alluvial ground water rights</a:t>
            </a:r>
          </a:p>
          <a:p>
            <a:pPr algn="ctr"/>
            <a:r>
              <a:rPr lang="en-US" sz="2000" dirty="0">
                <a:solidFill>
                  <a:schemeClr val="bg1"/>
                </a:solidFill>
              </a:rPr>
              <a:t>860 Acres with both groundwater and surface water</a:t>
            </a:r>
          </a:p>
        </p:txBody>
      </p:sp>
      <p:pic>
        <p:nvPicPr>
          <p:cNvPr id="8" name="Picture 7">
            <a:extLst>
              <a:ext uri="{FF2B5EF4-FFF2-40B4-BE49-F238E27FC236}">
                <a16:creationId xmlns:a16="http://schemas.microsoft.com/office/drawing/2014/main" id="{340AC803-E818-40A2-B531-A7F1AF2C4A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15" r="833" b="22340"/>
          <a:stretch/>
        </p:blipFill>
        <p:spPr>
          <a:xfrm>
            <a:off x="38100" y="2964875"/>
            <a:ext cx="9067800" cy="2108967"/>
          </a:xfrm>
          <a:prstGeom prst="rect">
            <a:avLst/>
          </a:prstGeom>
        </p:spPr>
      </p:pic>
    </p:spTree>
    <p:extLst>
      <p:ext uri="{BB962C8B-B14F-4D97-AF65-F5344CB8AC3E}">
        <p14:creationId xmlns:p14="http://schemas.microsoft.com/office/powerpoint/2010/main" val="65714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93247-7E93-4E2E-921F-2839E261E62A}"/>
              </a:ext>
            </a:extLst>
          </p:cNvPr>
          <p:cNvSpPr txBox="1"/>
          <p:nvPr/>
        </p:nvSpPr>
        <p:spPr>
          <a:xfrm>
            <a:off x="504265" y="285750"/>
            <a:ext cx="4038600" cy="369332"/>
          </a:xfrm>
          <a:prstGeom prst="rect">
            <a:avLst/>
          </a:prstGeom>
          <a:noFill/>
        </p:spPr>
        <p:txBody>
          <a:bodyPr wrap="square" rtlCol="0">
            <a:spAutoFit/>
          </a:bodyPr>
          <a:lstStyle/>
          <a:p>
            <a:r>
              <a:rPr lang="en-US" dirty="0">
                <a:solidFill>
                  <a:schemeClr val="bg1"/>
                </a:solidFill>
              </a:rPr>
              <a:t>Colorado Water Development History</a:t>
            </a:r>
          </a:p>
        </p:txBody>
      </p:sp>
      <p:sp>
        <p:nvSpPr>
          <p:cNvPr id="4" name="TextBox 3">
            <a:extLst>
              <a:ext uri="{FF2B5EF4-FFF2-40B4-BE49-F238E27FC236}">
                <a16:creationId xmlns:a16="http://schemas.microsoft.com/office/drawing/2014/main" id="{83A2ECB4-DA20-4E38-8B60-E50ED10BA0BA}"/>
              </a:ext>
            </a:extLst>
          </p:cNvPr>
          <p:cNvSpPr txBox="1"/>
          <p:nvPr/>
        </p:nvSpPr>
        <p:spPr>
          <a:xfrm>
            <a:off x="609600" y="895350"/>
            <a:ext cx="7924800" cy="3416320"/>
          </a:xfrm>
          <a:prstGeom prst="rect">
            <a:avLst/>
          </a:prstGeom>
          <a:noFill/>
        </p:spPr>
        <p:txBody>
          <a:bodyPr wrap="square" rtlCol="0">
            <a:spAutoFit/>
          </a:bodyPr>
          <a:lstStyle/>
          <a:p>
            <a:pPr marL="342900" indent="-342900">
              <a:buAutoNum type="arabicPeriod"/>
            </a:pPr>
            <a:r>
              <a:rPr lang="en-US" dirty="0">
                <a:solidFill>
                  <a:schemeClr val="bg1"/>
                </a:solidFill>
              </a:rPr>
              <a:t>1876: Article XVI of the Colorado Constitution set up water administration by prior appropriations: First in time first in Right</a:t>
            </a:r>
          </a:p>
          <a:p>
            <a:pPr marL="342900" indent="-342900">
              <a:buAutoNum type="arabicPeriod"/>
            </a:pPr>
            <a:r>
              <a:rPr lang="en-US" dirty="0">
                <a:solidFill>
                  <a:schemeClr val="bg1"/>
                </a:solidFill>
              </a:rPr>
              <a:t>Hundreds of irrigation ditches were constructed between 1860-1890 along the                                                    </a:t>
            </a:r>
          </a:p>
          <a:p>
            <a:r>
              <a:rPr lang="en-US" dirty="0">
                <a:solidFill>
                  <a:schemeClr val="bg1"/>
                </a:solidFill>
              </a:rPr>
              <a:t>       South Platte River: only small hand dug wells were of little concern</a:t>
            </a:r>
          </a:p>
          <a:p>
            <a:pPr marL="342900" indent="-342900">
              <a:buAutoNum type="arabicPeriod" startAt="2"/>
            </a:pPr>
            <a:r>
              <a:rPr lang="en-US" dirty="0">
                <a:solidFill>
                  <a:schemeClr val="bg1"/>
                </a:solidFill>
              </a:rPr>
              <a:t>Alluvial wells were drilled in the early 1900’s and after the droughts in the </a:t>
            </a:r>
          </a:p>
          <a:p>
            <a:r>
              <a:rPr lang="en-US" dirty="0">
                <a:solidFill>
                  <a:schemeClr val="bg1"/>
                </a:solidFill>
              </a:rPr>
              <a:t>       1930’s and 1950’s were even encouraged to be drilled as an alternative to </a:t>
            </a:r>
          </a:p>
          <a:p>
            <a:r>
              <a:rPr lang="en-US" dirty="0">
                <a:solidFill>
                  <a:schemeClr val="bg1"/>
                </a:solidFill>
              </a:rPr>
              <a:t>       surface water.</a:t>
            </a:r>
          </a:p>
          <a:p>
            <a:pPr marL="342900" indent="-342900">
              <a:buAutoNum type="arabicPeriod" startAt="3"/>
            </a:pPr>
            <a:r>
              <a:rPr lang="en-US" dirty="0">
                <a:solidFill>
                  <a:schemeClr val="bg1"/>
                </a:solidFill>
              </a:rPr>
              <a:t>In 1965 the Colorado Legislature voted to NOT allow new wells and required </a:t>
            </a:r>
          </a:p>
          <a:p>
            <a:r>
              <a:rPr lang="en-US" dirty="0">
                <a:solidFill>
                  <a:schemeClr val="bg1"/>
                </a:solidFill>
              </a:rPr>
              <a:t>       alluvial well owners to comply with the Doctrine of Prior Appropriations</a:t>
            </a:r>
          </a:p>
          <a:p>
            <a:pPr marL="342900" indent="-342900">
              <a:buAutoNum type="arabicPeriod" startAt="4"/>
            </a:pPr>
            <a:r>
              <a:rPr lang="en-US" dirty="0">
                <a:solidFill>
                  <a:schemeClr val="bg1"/>
                </a:solidFill>
              </a:rPr>
              <a:t>From 1968 to 2001 farmers argued that they should be not be included in surface water administration</a:t>
            </a:r>
          </a:p>
          <a:p>
            <a:endParaRPr lang="en-US" dirty="0"/>
          </a:p>
        </p:txBody>
      </p:sp>
      <p:pic>
        <p:nvPicPr>
          <p:cNvPr id="6" name="Picture 5">
            <a:extLst>
              <a:ext uri="{FF2B5EF4-FFF2-40B4-BE49-F238E27FC236}">
                <a16:creationId xmlns:a16="http://schemas.microsoft.com/office/drawing/2014/main" id="{C2062DFC-9D76-450D-B94E-A16AC834F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Tree>
    <p:extLst>
      <p:ext uri="{BB962C8B-B14F-4D97-AF65-F5344CB8AC3E}">
        <p14:creationId xmlns:p14="http://schemas.microsoft.com/office/powerpoint/2010/main" val="404032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7" name="TextBox 6"/>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
        <p:nvSpPr>
          <p:cNvPr id="3" name="TextBox 2">
            <a:extLst>
              <a:ext uri="{FF2B5EF4-FFF2-40B4-BE49-F238E27FC236}">
                <a16:creationId xmlns:a16="http://schemas.microsoft.com/office/drawing/2014/main" id="{42B035D1-419D-445E-9FAD-E68C41B4F8F0}"/>
              </a:ext>
            </a:extLst>
          </p:cNvPr>
          <p:cNvSpPr txBox="1"/>
          <p:nvPr/>
        </p:nvSpPr>
        <p:spPr>
          <a:xfrm>
            <a:off x="609600" y="438150"/>
            <a:ext cx="3810000" cy="461665"/>
          </a:xfrm>
          <a:prstGeom prst="rect">
            <a:avLst/>
          </a:prstGeom>
          <a:noFill/>
        </p:spPr>
        <p:txBody>
          <a:bodyPr wrap="square" rtlCol="0">
            <a:spAutoFit/>
          </a:bodyPr>
          <a:lstStyle/>
          <a:p>
            <a:r>
              <a:rPr lang="en-US" sz="2400" dirty="0">
                <a:solidFill>
                  <a:schemeClr val="bg1"/>
                </a:solidFill>
              </a:rPr>
              <a:t>2003 the perfect Non-storm </a:t>
            </a:r>
          </a:p>
        </p:txBody>
      </p:sp>
      <p:sp>
        <p:nvSpPr>
          <p:cNvPr id="4" name="TextBox 3">
            <a:extLst>
              <a:ext uri="{FF2B5EF4-FFF2-40B4-BE49-F238E27FC236}">
                <a16:creationId xmlns:a16="http://schemas.microsoft.com/office/drawing/2014/main" id="{47F4620C-4AD7-406B-AA49-933E43337B96}"/>
              </a:ext>
            </a:extLst>
          </p:cNvPr>
          <p:cNvSpPr txBox="1"/>
          <p:nvPr/>
        </p:nvSpPr>
        <p:spPr>
          <a:xfrm>
            <a:off x="2438400" y="3277735"/>
            <a:ext cx="6400800" cy="1200329"/>
          </a:xfrm>
          <a:prstGeom prst="rect">
            <a:avLst/>
          </a:prstGeom>
          <a:noFill/>
        </p:spPr>
        <p:txBody>
          <a:bodyPr wrap="square" rtlCol="0">
            <a:spAutoFit/>
          </a:bodyPr>
          <a:lstStyle/>
          <a:p>
            <a:pPr marL="342900" indent="-342900">
              <a:buAutoNum type="arabicPeriod"/>
            </a:pPr>
            <a:r>
              <a:rPr lang="en-US" dirty="0">
                <a:solidFill>
                  <a:schemeClr val="bg1"/>
                </a:solidFill>
              </a:rPr>
              <a:t>1980-2000: twenty wettest recorded years in Colorado History</a:t>
            </a:r>
          </a:p>
          <a:p>
            <a:pPr marL="342900" indent="-342900">
              <a:buAutoNum type="arabicPeriod"/>
            </a:pPr>
            <a:r>
              <a:rPr lang="en-US" dirty="0">
                <a:solidFill>
                  <a:schemeClr val="bg1"/>
                </a:solidFill>
              </a:rPr>
              <a:t>2002: Driest recorded year in over 300 years</a:t>
            </a:r>
          </a:p>
          <a:p>
            <a:pPr marL="342900" indent="-342900">
              <a:buAutoNum type="arabicPeriod"/>
            </a:pPr>
            <a:r>
              <a:rPr lang="en-US" dirty="0">
                <a:solidFill>
                  <a:schemeClr val="bg1"/>
                </a:solidFill>
              </a:rPr>
              <a:t>2002: 85% of irrigated agricultures in Colorado impacted</a:t>
            </a:r>
          </a:p>
          <a:p>
            <a:pPr marL="342900" indent="-342900">
              <a:buAutoNum type="arabicPeriod"/>
            </a:pPr>
            <a:r>
              <a:rPr lang="en-US" dirty="0">
                <a:solidFill>
                  <a:schemeClr val="bg1"/>
                </a:solidFill>
              </a:rPr>
              <a:t>2002: City of Aurora was down to a 6 month supply of water</a:t>
            </a:r>
          </a:p>
        </p:txBody>
      </p:sp>
      <p:pic>
        <p:nvPicPr>
          <p:cNvPr id="6" name="Picture 5" descr="Screen Clipping">
            <a:extLst>
              <a:ext uri="{FF2B5EF4-FFF2-40B4-BE49-F238E27FC236}">
                <a16:creationId xmlns:a16="http://schemas.microsoft.com/office/drawing/2014/main" id="{2DEFE7BD-7F26-4284-94D3-8D4EAA31E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66616"/>
            <a:ext cx="1838582" cy="2810267"/>
          </a:xfrm>
          <a:prstGeom prst="rect">
            <a:avLst/>
          </a:prstGeom>
        </p:spPr>
      </p:pic>
      <p:pic>
        <p:nvPicPr>
          <p:cNvPr id="9" name="Picture 8" descr="Screen Clipping">
            <a:extLst>
              <a:ext uri="{FF2B5EF4-FFF2-40B4-BE49-F238E27FC236}">
                <a16:creationId xmlns:a16="http://schemas.microsoft.com/office/drawing/2014/main" id="{A5A298B7-3DC4-41EC-A1E9-6ADDDAFAD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10702"/>
            <a:ext cx="3801005" cy="3029373"/>
          </a:xfrm>
          <a:prstGeom prst="rect">
            <a:avLst/>
          </a:prstGeom>
        </p:spPr>
      </p:pic>
    </p:spTree>
    <p:extLst>
      <p:ext uri="{BB962C8B-B14F-4D97-AF65-F5344CB8AC3E}">
        <p14:creationId xmlns:p14="http://schemas.microsoft.com/office/powerpoint/2010/main" val="3738970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4" descr="Screen Clipping">
            <a:extLst>
              <a:ext uri="{FF2B5EF4-FFF2-40B4-BE49-F238E27FC236}">
                <a16:creationId xmlns:a16="http://schemas.microsoft.com/office/drawing/2014/main" id="{10E04DB1-ADD2-480A-89B5-590A40322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5450"/>
            <a:ext cx="4267200" cy="3796937"/>
          </a:xfrm>
          <a:prstGeom prst="rect">
            <a:avLst/>
          </a:prstGeom>
        </p:spPr>
      </p:pic>
      <p:pic>
        <p:nvPicPr>
          <p:cNvPr id="5" name="Picture 4">
            <a:extLst>
              <a:ext uri="{FF2B5EF4-FFF2-40B4-BE49-F238E27FC236}">
                <a16:creationId xmlns:a16="http://schemas.microsoft.com/office/drawing/2014/main" id="{FD7A93C1-7D0A-4CB3-A708-8BB56D61E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6" name="TextBox 5">
            <a:extLst>
              <a:ext uri="{FF2B5EF4-FFF2-40B4-BE49-F238E27FC236}">
                <a16:creationId xmlns:a16="http://schemas.microsoft.com/office/drawing/2014/main" id="{55AE2E0D-70B3-4AA3-8202-86FE7B93C3C9}"/>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pic>
        <p:nvPicPr>
          <p:cNvPr id="7" name="Content Placeholder 4" descr="Screen Clipping">
            <a:extLst>
              <a:ext uri="{FF2B5EF4-FFF2-40B4-BE49-F238E27FC236}">
                <a16:creationId xmlns:a16="http://schemas.microsoft.com/office/drawing/2014/main" id="{D507AF1D-0941-4BEA-810E-CF2D96F64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2143919"/>
            <a:ext cx="4881519" cy="2671296"/>
          </a:xfrm>
          <a:prstGeom prst="rect">
            <a:avLst/>
          </a:prstGeom>
        </p:spPr>
      </p:pic>
    </p:spTree>
    <p:extLst>
      <p:ext uri="{BB962C8B-B14F-4D97-AF65-F5344CB8AC3E}">
        <p14:creationId xmlns:p14="http://schemas.microsoft.com/office/powerpoint/2010/main" val="123789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9D7C06-DAA6-462E-AABF-8DB2772870E3}"/>
              </a:ext>
            </a:extLst>
          </p:cNvPr>
          <p:cNvSpPr txBox="1"/>
          <p:nvPr/>
        </p:nvSpPr>
        <p:spPr>
          <a:xfrm>
            <a:off x="685800" y="362113"/>
            <a:ext cx="7772400" cy="461665"/>
          </a:xfrm>
          <a:prstGeom prst="rect">
            <a:avLst/>
          </a:prstGeom>
          <a:noFill/>
        </p:spPr>
        <p:txBody>
          <a:bodyPr wrap="square" rtlCol="0">
            <a:spAutoFit/>
          </a:bodyPr>
          <a:lstStyle/>
          <a:p>
            <a:r>
              <a:rPr lang="en-US" sz="2400" dirty="0">
                <a:solidFill>
                  <a:schemeClr val="bg1"/>
                </a:solidFill>
              </a:rPr>
              <a:t>2003 – Well Curtailment Begins</a:t>
            </a:r>
          </a:p>
        </p:txBody>
      </p:sp>
      <p:sp>
        <p:nvSpPr>
          <p:cNvPr id="4" name="TextBox 3">
            <a:extLst>
              <a:ext uri="{FF2B5EF4-FFF2-40B4-BE49-F238E27FC236}">
                <a16:creationId xmlns:a16="http://schemas.microsoft.com/office/drawing/2014/main" id="{DB31FF99-40C4-4FAC-B4E2-7B657309B507}"/>
              </a:ext>
            </a:extLst>
          </p:cNvPr>
          <p:cNvSpPr txBox="1"/>
          <p:nvPr/>
        </p:nvSpPr>
        <p:spPr>
          <a:xfrm>
            <a:off x="1295400" y="1200150"/>
            <a:ext cx="7010400" cy="3139321"/>
          </a:xfrm>
          <a:prstGeom prst="rect">
            <a:avLst/>
          </a:prstGeom>
          <a:solidFill>
            <a:schemeClr val="tx1"/>
          </a:solidFill>
        </p:spPr>
        <p:txBody>
          <a:bodyPr wrap="square" rtlCol="0">
            <a:spAutoFit/>
          </a:bodyPr>
          <a:lstStyle/>
          <a:p>
            <a:pPr marL="342900" indent="-342900">
              <a:buAutoNum type="arabicPeriod"/>
            </a:pPr>
            <a:r>
              <a:rPr lang="en-US" dirty="0">
                <a:solidFill>
                  <a:schemeClr val="bg1"/>
                </a:solidFill>
              </a:rPr>
              <a:t>Approximately 3,000 wells are not allowed to pump – Decision of the </a:t>
            </a:r>
          </a:p>
          <a:p>
            <a:r>
              <a:rPr lang="en-US" dirty="0">
                <a:solidFill>
                  <a:schemeClr val="bg1"/>
                </a:solidFill>
              </a:rPr>
              <a:t>      Colorado State Engineer (Division of Water Resources)</a:t>
            </a:r>
          </a:p>
          <a:p>
            <a:pPr marL="342900" indent="-342900">
              <a:buAutoNum type="arabicPeriod" startAt="2"/>
            </a:pPr>
            <a:r>
              <a:rPr lang="en-US" dirty="0">
                <a:solidFill>
                  <a:schemeClr val="bg1"/>
                </a:solidFill>
              </a:rPr>
              <a:t>Decision reached to comply with the Doctrine of Prior Appropriation</a:t>
            </a:r>
          </a:p>
          <a:p>
            <a:pPr marL="342900" indent="-342900">
              <a:buAutoNum type="arabicPeriod" startAt="2"/>
            </a:pPr>
            <a:r>
              <a:rPr lang="en-US" dirty="0">
                <a:solidFill>
                  <a:schemeClr val="bg1"/>
                </a:solidFill>
              </a:rPr>
              <a:t>No Compensation to well owners</a:t>
            </a:r>
          </a:p>
          <a:p>
            <a:pPr marL="342900" indent="-342900">
              <a:buAutoNum type="arabicPeriod" startAt="2"/>
            </a:pPr>
            <a:r>
              <a:rPr lang="en-US" dirty="0">
                <a:solidFill>
                  <a:schemeClr val="bg1"/>
                </a:solidFill>
              </a:rPr>
              <a:t>Lawsuits begin, some well owners pump illegally</a:t>
            </a:r>
          </a:p>
          <a:p>
            <a:pPr marL="342900" indent="-342900">
              <a:buAutoNum type="arabicPeriod" startAt="2"/>
            </a:pPr>
            <a:r>
              <a:rPr lang="en-US" dirty="0">
                <a:solidFill>
                  <a:schemeClr val="bg1"/>
                </a:solidFill>
              </a:rPr>
              <a:t>Initial public meeting with the governor of Colorado, draws over 700 ag producers</a:t>
            </a:r>
          </a:p>
          <a:p>
            <a:pPr marL="342900" indent="-342900">
              <a:buAutoNum type="arabicPeriod" startAt="2"/>
            </a:pPr>
            <a:r>
              <a:rPr lang="en-US" dirty="0">
                <a:solidFill>
                  <a:schemeClr val="bg1"/>
                </a:solidFill>
              </a:rPr>
              <a:t>Growers scramble to try and find surface water to augment their pumping</a:t>
            </a:r>
          </a:p>
          <a:p>
            <a:pPr marL="342900" indent="-342900">
              <a:buAutoNum type="arabicPeriod" startAt="2"/>
            </a:pPr>
            <a:r>
              <a:rPr lang="en-US" dirty="0">
                <a:solidFill>
                  <a:schemeClr val="bg1"/>
                </a:solidFill>
              </a:rPr>
              <a:t>Cropping systems changed as land that relied on groundwater suddenly were dried vs land with surface water</a:t>
            </a:r>
          </a:p>
        </p:txBody>
      </p:sp>
      <p:pic>
        <p:nvPicPr>
          <p:cNvPr id="6" name="Picture 5">
            <a:extLst>
              <a:ext uri="{FF2B5EF4-FFF2-40B4-BE49-F238E27FC236}">
                <a16:creationId xmlns:a16="http://schemas.microsoft.com/office/drawing/2014/main" id="{83CF36A1-19D4-4D94-AD6F-E13C027D3C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8" name="TextBox 7">
            <a:extLst>
              <a:ext uri="{FF2B5EF4-FFF2-40B4-BE49-F238E27FC236}">
                <a16:creationId xmlns:a16="http://schemas.microsoft.com/office/drawing/2014/main" id="{FCE88BF6-EC0D-4F45-9F6C-A30A97EACF7A}"/>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Tree>
    <p:extLst>
      <p:ext uri="{BB962C8B-B14F-4D97-AF65-F5344CB8AC3E}">
        <p14:creationId xmlns:p14="http://schemas.microsoft.com/office/powerpoint/2010/main" val="181505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7C514-A632-4139-A038-D7F272C1FC7A}"/>
              </a:ext>
            </a:extLst>
          </p:cNvPr>
          <p:cNvSpPr txBox="1"/>
          <p:nvPr/>
        </p:nvSpPr>
        <p:spPr>
          <a:xfrm>
            <a:off x="1819034" y="285750"/>
            <a:ext cx="5505931" cy="369332"/>
          </a:xfrm>
          <a:prstGeom prst="rect">
            <a:avLst/>
          </a:prstGeom>
          <a:noFill/>
        </p:spPr>
        <p:txBody>
          <a:bodyPr wrap="none" rtlCol="0">
            <a:spAutoFit/>
          </a:bodyPr>
          <a:lstStyle/>
          <a:p>
            <a:r>
              <a:rPr lang="en-US" dirty="0">
                <a:solidFill>
                  <a:schemeClr val="bg1"/>
                </a:solidFill>
              </a:rPr>
              <a:t>Administration of Groundwater different across the state</a:t>
            </a:r>
          </a:p>
        </p:txBody>
      </p:sp>
      <p:sp>
        <p:nvSpPr>
          <p:cNvPr id="4" name="TextBox 3">
            <a:extLst>
              <a:ext uri="{FF2B5EF4-FFF2-40B4-BE49-F238E27FC236}">
                <a16:creationId xmlns:a16="http://schemas.microsoft.com/office/drawing/2014/main" id="{C1E8BEFD-630C-467C-8AD9-BBAE22202473}"/>
              </a:ext>
            </a:extLst>
          </p:cNvPr>
          <p:cNvSpPr txBox="1"/>
          <p:nvPr/>
        </p:nvSpPr>
        <p:spPr>
          <a:xfrm>
            <a:off x="968375" y="742950"/>
            <a:ext cx="7032625" cy="3693319"/>
          </a:xfrm>
          <a:prstGeom prst="rect">
            <a:avLst/>
          </a:prstGeom>
          <a:noFill/>
        </p:spPr>
        <p:txBody>
          <a:bodyPr wrap="square" rtlCol="0">
            <a:spAutoFit/>
          </a:bodyPr>
          <a:lstStyle/>
          <a:p>
            <a:pPr marL="342900" indent="-342900">
              <a:buAutoNum type="arabicPeriod"/>
            </a:pPr>
            <a:r>
              <a:rPr lang="en-US" dirty="0">
                <a:solidFill>
                  <a:schemeClr val="bg1"/>
                </a:solidFill>
              </a:rPr>
              <a:t>Alluvial vs Designated confined aquifer</a:t>
            </a:r>
          </a:p>
          <a:p>
            <a:pPr marL="342900" indent="-342900">
              <a:buAutoNum type="arabicPeriod"/>
            </a:pPr>
            <a:r>
              <a:rPr lang="en-US" dirty="0">
                <a:solidFill>
                  <a:schemeClr val="bg1"/>
                </a:solidFill>
              </a:rPr>
              <a:t>Compact requirements with other states:</a:t>
            </a:r>
          </a:p>
          <a:p>
            <a:pPr marL="800100" lvl="1" indent="-342900">
              <a:buAutoNum type="arabicPeriod"/>
            </a:pPr>
            <a:r>
              <a:rPr lang="en-US" dirty="0">
                <a:solidFill>
                  <a:schemeClr val="bg1"/>
                </a:solidFill>
              </a:rPr>
              <a:t>Arkansas River Irrigation Efficiency Rules</a:t>
            </a:r>
          </a:p>
          <a:p>
            <a:pPr marL="342900" indent="-342900">
              <a:buAutoNum type="arabicPeriod"/>
            </a:pPr>
            <a:r>
              <a:rPr lang="en-US" dirty="0">
                <a:solidFill>
                  <a:schemeClr val="bg1"/>
                </a:solidFill>
              </a:rPr>
              <a:t>Since the South Platte River Basin well shut down in other river basins some water districts have been formed to prevent what happen in the S. Platte and are working to prevent the involuntary shut down of ground water wells:</a:t>
            </a:r>
          </a:p>
          <a:p>
            <a:pPr marL="800100" lvl="1" indent="-342900">
              <a:buAutoNum type="arabicPeriod"/>
            </a:pPr>
            <a:r>
              <a:rPr lang="en-US" dirty="0">
                <a:solidFill>
                  <a:schemeClr val="bg1"/>
                </a:solidFill>
              </a:rPr>
              <a:t>San Luis Valley sub-district project</a:t>
            </a:r>
          </a:p>
          <a:p>
            <a:pPr marL="1257300" lvl="2" indent="-342900">
              <a:buAutoNum type="arabicPeriod"/>
            </a:pPr>
            <a:r>
              <a:rPr lang="en-US" dirty="0">
                <a:solidFill>
                  <a:schemeClr val="bg1"/>
                </a:solidFill>
              </a:rPr>
              <a:t>$75/acre foot pumped to fund projects to reduce water use</a:t>
            </a:r>
          </a:p>
          <a:p>
            <a:pPr marL="342900" indent="-342900">
              <a:buAutoNum type="arabicPeriod"/>
            </a:pPr>
            <a:r>
              <a:rPr lang="en-US" dirty="0">
                <a:solidFill>
                  <a:schemeClr val="bg1"/>
                </a:solidFill>
              </a:rPr>
              <a:t>The Colorado State Engineers office administers water distribution</a:t>
            </a:r>
          </a:p>
          <a:p>
            <a:pPr marL="342900" indent="-342900">
              <a:buAutoNum type="arabicPeriod"/>
            </a:pPr>
            <a:r>
              <a:rPr lang="en-US" dirty="0">
                <a:solidFill>
                  <a:schemeClr val="bg1"/>
                </a:solidFill>
              </a:rPr>
              <a:t>Under water decrees that have been approved through water court</a:t>
            </a:r>
          </a:p>
          <a:p>
            <a:pPr marL="800100" lvl="1" indent="-342900">
              <a:buAutoNum type="arabicPeriod"/>
            </a:pPr>
            <a:r>
              <a:rPr lang="en-US" dirty="0">
                <a:solidFill>
                  <a:schemeClr val="bg1"/>
                </a:solidFill>
              </a:rPr>
              <a:t>Well decrees can be very expensive</a:t>
            </a:r>
          </a:p>
          <a:p>
            <a:pPr marL="342900" indent="-342900">
              <a:buAutoNum type="arabicPeriod"/>
            </a:pPr>
            <a:endParaRPr lang="en-US" dirty="0"/>
          </a:p>
        </p:txBody>
      </p:sp>
      <p:pic>
        <p:nvPicPr>
          <p:cNvPr id="6" name="Picture 5">
            <a:extLst>
              <a:ext uri="{FF2B5EF4-FFF2-40B4-BE49-F238E27FC236}">
                <a16:creationId xmlns:a16="http://schemas.microsoft.com/office/drawing/2014/main" id="{DC92C09D-6D3D-47F8-A117-2E2414A54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8" name="TextBox 7">
            <a:extLst>
              <a:ext uri="{FF2B5EF4-FFF2-40B4-BE49-F238E27FC236}">
                <a16:creationId xmlns:a16="http://schemas.microsoft.com/office/drawing/2014/main" id="{F18E6B7C-0E1E-453B-9666-682AE4622F53}"/>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Tree>
    <p:extLst>
      <p:ext uri="{BB962C8B-B14F-4D97-AF65-F5344CB8AC3E}">
        <p14:creationId xmlns:p14="http://schemas.microsoft.com/office/powerpoint/2010/main" val="293416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2E59-3A70-4A89-9410-576D15199D41}"/>
              </a:ext>
            </a:extLst>
          </p:cNvPr>
          <p:cNvSpPr>
            <a:spLocks noGrp="1"/>
          </p:cNvSpPr>
          <p:nvPr>
            <p:ph type="title"/>
          </p:nvPr>
        </p:nvSpPr>
        <p:spPr/>
        <p:txBody>
          <a:bodyPr/>
          <a:lstStyle/>
          <a:p>
            <a:r>
              <a:rPr lang="en-US" dirty="0">
                <a:solidFill>
                  <a:schemeClr val="bg1"/>
                </a:solidFill>
              </a:rPr>
              <a:t>The Water Crisis</a:t>
            </a:r>
          </a:p>
        </p:txBody>
      </p:sp>
      <p:sp>
        <p:nvSpPr>
          <p:cNvPr id="3" name="Content Placeholder 2">
            <a:extLst>
              <a:ext uri="{FF2B5EF4-FFF2-40B4-BE49-F238E27FC236}">
                <a16:creationId xmlns:a16="http://schemas.microsoft.com/office/drawing/2014/main" id="{E53C93F2-AF38-481B-830A-473DBBF0D243}"/>
              </a:ext>
            </a:extLst>
          </p:cNvPr>
          <p:cNvSpPr>
            <a:spLocks noGrp="1"/>
          </p:cNvSpPr>
          <p:nvPr>
            <p:ph idx="1"/>
          </p:nvPr>
        </p:nvSpPr>
        <p:spPr>
          <a:xfrm>
            <a:off x="310293" y="1408045"/>
            <a:ext cx="3962400" cy="2861073"/>
          </a:xfrm>
        </p:spPr>
        <p:txBody>
          <a:bodyPr>
            <a:normAutofit/>
          </a:bodyPr>
          <a:lstStyle/>
          <a:p>
            <a:r>
              <a:rPr lang="en-US" sz="2400" dirty="0">
                <a:solidFill>
                  <a:schemeClr val="bg1"/>
                </a:solidFill>
              </a:rPr>
              <a:t>2017 Colorado population 5.68 million</a:t>
            </a:r>
          </a:p>
          <a:p>
            <a:r>
              <a:rPr lang="en-US" sz="2400" dirty="0">
                <a:solidFill>
                  <a:schemeClr val="bg1"/>
                </a:solidFill>
              </a:rPr>
              <a:t>8</a:t>
            </a:r>
            <a:r>
              <a:rPr lang="en-US" sz="2400" baseline="30000" dirty="0">
                <a:solidFill>
                  <a:schemeClr val="bg1"/>
                </a:solidFill>
              </a:rPr>
              <a:t>th</a:t>
            </a:r>
            <a:r>
              <a:rPr lang="en-US" sz="2400" dirty="0">
                <a:solidFill>
                  <a:schemeClr val="bg1"/>
                </a:solidFill>
              </a:rPr>
              <a:t> fastest growth rate in U.S. (Denver Post)</a:t>
            </a:r>
          </a:p>
          <a:p>
            <a:r>
              <a:rPr lang="en-US" sz="2400" dirty="0">
                <a:solidFill>
                  <a:schemeClr val="bg1"/>
                </a:solidFill>
              </a:rPr>
              <a:t>Colorado Water Plan: 700,000 acres of irrigated farmland could be dried up</a:t>
            </a:r>
          </a:p>
        </p:txBody>
      </p:sp>
      <p:pic>
        <p:nvPicPr>
          <p:cNvPr id="5" name="Picture 4" descr="Screen Clipping">
            <a:extLst>
              <a:ext uri="{FF2B5EF4-FFF2-40B4-BE49-F238E27FC236}">
                <a16:creationId xmlns:a16="http://schemas.microsoft.com/office/drawing/2014/main" id="{9B0F3AB8-473C-43A1-A0CC-F4D7A77D1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324" y="1200150"/>
            <a:ext cx="4407383" cy="3276865"/>
          </a:xfrm>
          <a:prstGeom prst="rect">
            <a:avLst/>
          </a:prstGeom>
        </p:spPr>
      </p:pic>
      <p:pic>
        <p:nvPicPr>
          <p:cNvPr id="6" name="Picture 5">
            <a:extLst>
              <a:ext uri="{FF2B5EF4-FFF2-40B4-BE49-F238E27FC236}">
                <a16:creationId xmlns:a16="http://schemas.microsoft.com/office/drawing/2014/main" id="{C555FC5D-349F-4D0F-A696-10E33F6B7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7" name="TextBox 6">
            <a:extLst>
              <a:ext uri="{FF2B5EF4-FFF2-40B4-BE49-F238E27FC236}">
                <a16:creationId xmlns:a16="http://schemas.microsoft.com/office/drawing/2014/main" id="{7EBE234F-E8FC-426C-B333-492BADA307C6}"/>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Tree>
    <p:extLst>
      <p:ext uri="{BB962C8B-B14F-4D97-AF65-F5344CB8AC3E}">
        <p14:creationId xmlns:p14="http://schemas.microsoft.com/office/powerpoint/2010/main" val="1529368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1C007-26FC-4BB0-9EB0-BC9EA11FD19B}"/>
              </a:ext>
            </a:extLst>
          </p:cNvPr>
          <p:cNvSpPr txBox="1"/>
          <p:nvPr/>
        </p:nvSpPr>
        <p:spPr>
          <a:xfrm>
            <a:off x="1333500" y="438150"/>
            <a:ext cx="6477000" cy="369332"/>
          </a:xfrm>
          <a:prstGeom prst="rect">
            <a:avLst/>
          </a:prstGeom>
          <a:noFill/>
        </p:spPr>
        <p:txBody>
          <a:bodyPr wrap="square" rtlCol="0">
            <a:spAutoFit/>
          </a:bodyPr>
          <a:lstStyle/>
          <a:p>
            <a:pPr algn="ctr"/>
            <a:r>
              <a:rPr lang="en-US" dirty="0">
                <a:solidFill>
                  <a:schemeClr val="bg1"/>
                </a:solidFill>
              </a:rPr>
              <a:t>Living with groundwater regulations today</a:t>
            </a:r>
          </a:p>
        </p:txBody>
      </p:sp>
      <p:sp>
        <p:nvSpPr>
          <p:cNvPr id="4" name="TextBox 3">
            <a:extLst>
              <a:ext uri="{FF2B5EF4-FFF2-40B4-BE49-F238E27FC236}">
                <a16:creationId xmlns:a16="http://schemas.microsoft.com/office/drawing/2014/main" id="{07096544-2D6D-427A-A3AB-2DCF485B13F9}"/>
              </a:ext>
            </a:extLst>
          </p:cNvPr>
          <p:cNvSpPr txBox="1"/>
          <p:nvPr/>
        </p:nvSpPr>
        <p:spPr>
          <a:xfrm>
            <a:off x="968375" y="1200150"/>
            <a:ext cx="6956425" cy="3139321"/>
          </a:xfrm>
          <a:prstGeom prst="rect">
            <a:avLst/>
          </a:prstGeom>
          <a:noFill/>
        </p:spPr>
        <p:txBody>
          <a:bodyPr wrap="square" rtlCol="0">
            <a:spAutoFit/>
          </a:bodyPr>
          <a:lstStyle/>
          <a:p>
            <a:pPr marL="342900" indent="-342900">
              <a:buAutoNum type="arabicPeriod"/>
            </a:pPr>
            <a:r>
              <a:rPr lang="en-US" dirty="0">
                <a:solidFill>
                  <a:schemeClr val="bg1"/>
                </a:solidFill>
              </a:rPr>
              <a:t>Your augmentation plan determines how much water you can pump each season</a:t>
            </a:r>
          </a:p>
          <a:p>
            <a:pPr marL="800100" lvl="1" indent="-342900">
              <a:buAutoNum type="arabicPeriod"/>
            </a:pPr>
            <a:r>
              <a:rPr lang="en-US" dirty="0">
                <a:solidFill>
                  <a:schemeClr val="bg1"/>
                </a:solidFill>
              </a:rPr>
              <a:t>This amount isn’t determined until Spring of the growing season</a:t>
            </a:r>
          </a:p>
          <a:p>
            <a:pPr marL="342900" indent="-342900">
              <a:buAutoNum type="arabicPeriod"/>
            </a:pPr>
            <a:r>
              <a:rPr lang="en-US" dirty="0">
                <a:solidFill>
                  <a:schemeClr val="bg1"/>
                </a:solidFill>
              </a:rPr>
              <a:t>All wells have registered meters</a:t>
            </a:r>
          </a:p>
          <a:p>
            <a:pPr marL="800100" lvl="1" indent="-342900">
              <a:buAutoNum type="arabicPeriod"/>
            </a:pPr>
            <a:r>
              <a:rPr lang="en-US" dirty="0">
                <a:solidFill>
                  <a:schemeClr val="bg1"/>
                </a:solidFill>
              </a:rPr>
              <a:t>They must be inspected once every three years</a:t>
            </a:r>
          </a:p>
          <a:p>
            <a:pPr marL="800100" lvl="1" indent="-342900">
              <a:buAutoNum type="arabicPeriod"/>
            </a:pPr>
            <a:r>
              <a:rPr lang="en-US" dirty="0">
                <a:solidFill>
                  <a:schemeClr val="bg1"/>
                </a:solidFill>
              </a:rPr>
              <a:t>Most now have real time cellular telemetry </a:t>
            </a:r>
          </a:p>
          <a:p>
            <a:pPr marL="800100" lvl="1" indent="-342900">
              <a:buAutoNum type="arabicPeriod"/>
            </a:pPr>
            <a:r>
              <a:rPr lang="en-US" dirty="0">
                <a:solidFill>
                  <a:schemeClr val="bg1"/>
                </a:solidFill>
              </a:rPr>
              <a:t>Monthly pumping reports must be submitted</a:t>
            </a:r>
          </a:p>
          <a:p>
            <a:pPr marL="342900" indent="-342900">
              <a:buAutoNum type="arabicPeriod"/>
            </a:pPr>
            <a:r>
              <a:rPr lang="en-US" dirty="0">
                <a:solidFill>
                  <a:schemeClr val="bg1"/>
                </a:solidFill>
              </a:rPr>
              <a:t>Most surface water rights are now more valuable than groundwater</a:t>
            </a:r>
          </a:p>
          <a:p>
            <a:pPr marL="800100" lvl="1" indent="-342900">
              <a:buAutoNum type="arabicPeriod"/>
            </a:pPr>
            <a:r>
              <a:rPr lang="en-US" dirty="0">
                <a:solidFill>
                  <a:schemeClr val="bg1"/>
                </a:solidFill>
              </a:rPr>
              <a:t>More predictable supply from year to year since most are senior water rights</a:t>
            </a:r>
          </a:p>
          <a:p>
            <a:pPr marL="342900" indent="-342900">
              <a:buAutoNum type="arabicPeriod"/>
            </a:pPr>
            <a:endParaRPr lang="en-US" dirty="0"/>
          </a:p>
        </p:txBody>
      </p:sp>
      <p:pic>
        <p:nvPicPr>
          <p:cNvPr id="6" name="Picture 5">
            <a:extLst>
              <a:ext uri="{FF2B5EF4-FFF2-40B4-BE49-F238E27FC236}">
                <a16:creationId xmlns:a16="http://schemas.microsoft.com/office/drawing/2014/main" id="{F3B82DF4-0CA3-4249-8901-A3D737330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33875"/>
            <a:ext cx="609600" cy="742950"/>
          </a:xfrm>
          <a:prstGeom prst="rect">
            <a:avLst/>
          </a:prstGeom>
        </p:spPr>
      </p:pic>
      <p:sp>
        <p:nvSpPr>
          <p:cNvPr id="8" name="TextBox 7">
            <a:extLst>
              <a:ext uri="{FF2B5EF4-FFF2-40B4-BE49-F238E27FC236}">
                <a16:creationId xmlns:a16="http://schemas.microsoft.com/office/drawing/2014/main" id="{69AA8A55-5FE2-4554-B7EC-9A42E7A1338E}"/>
              </a:ext>
            </a:extLst>
          </p:cNvPr>
          <p:cNvSpPr txBox="1"/>
          <p:nvPr/>
        </p:nvSpPr>
        <p:spPr>
          <a:xfrm>
            <a:off x="685800" y="4815215"/>
            <a:ext cx="5410200" cy="261610"/>
          </a:xfrm>
          <a:prstGeom prst="rect">
            <a:avLst/>
          </a:prstGeom>
          <a:noFill/>
        </p:spPr>
        <p:txBody>
          <a:bodyPr wrap="square" rtlCol="0">
            <a:spAutoFit/>
          </a:bodyPr>
          <a:lstStyle/>
          <a:p>
            <a:r>
              <a:rPr lang="en-US" sz="1100" dirty="0">
                <a:solidFill>
                  <a:srgbClr val="00B0F0"/>
                </a:solidFill>
                <a:latin typeface="Myriad Pro" pitchFamily="34" charset="0"/>
              </a:rPr>
              <a:t>Presented by the Water Association of Kern County</a:t>
            </a:r>
          </a:p>
        </p:txBody>
      </p:sp>
    </p:spTree>
    <p:extLst>
      <p:ext uri="{BB962C8B-B14F-4D97-AF65-F5344CB8AC3E}">
        <p14:creationId xmlns:p14="http://schemas.microsoft.com/office/powerpoint/2010/main" val="3143025733"/>
      </p:ext>
    </p:extLst>
  </p:cSld>
  <p:clrMapOvr>
    <a:masterClrMapping/>
  </p:clrMapOvr>
</p:sld>
</file>

<file path=ppt/theme/theme1.xml><?xml version="1.0" encoding="utf-8"?>
<a:theme xmlns:a="http://schemas.openxmlformats.org/drawingml/2006/main" name="water summi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 summit template</Template>
  <TotalTime>792</TotalTime>
  <Words>914</Words>
  <Application>Microsoft Office PowerPoint</Application>
  <PresentationFormat>On-screen Show (16:9)</PresentationFormat>
  <Paragraphs>115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Myriad Pro</vt:lpstr>
      <vt:lpstr>water summit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Water Crisis</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Pandol</dc:creator>
  <cp:lastModifiedBy>Robert Sakata</cp:lastModifiedBy>
  <cp:revision>28</cp:revision>
  <dcterms:created xsi:type="dcterms:W3CDTF">2018-01-18T04:46:30Z</dcterms:created>
  <dcterms:modified xsi:type="dcterms:W3CDTF">2018-02-25T16:19:37Z</dcterms:modified>
</cp:coreProperties>
</file>