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9" r:id="rId3"/>
    <p:sldId id="261" r:id="rId4"/>
    <p:sldId id="266" r:id="rId5"/>
    <p:sldId id="272" r:id="rId6"/>
    <p:sldId id="273" r:id="rId7"/>
    <p:sldId id="258" r:id="rId8"/>
    <p:sldId id="260" r:id="rId9"/>
    <p:sldId id="27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DDF-0AB7-43A7-93B1-562C810A0A8D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820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DDF-0AB7-43A7-93B1-562C810A0A8D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21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DDF-0AB7-43A7-93B1-562C810A0A8D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641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DDF-0AB7-43A7-93B1-562C810A0A8D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198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DDF-0AB7-43A7-93B1-562C810A0A8D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765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DDF-0AB7-43A7-93B1-562C810A0A8D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223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DDF-0AB7-43A7-93B1-562C810A0A8D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364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DDF-0AB7-43A7-93B1-562C810A0A8D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182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DDF-0AB7-43A7-93B1-562C810A0A8D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635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DDF-0AB7-43A7-93B1-562C810A0A8D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403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DDF-0AB7-43A7-93B1-562C810A0A8D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884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25DDF-0AB7-43A7-93B1-562C810A0A8D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379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/>
              <a:t>2018 </a:t>
            </a:r>
            <a:r>
              <a:rPr lang="en-US" sz="4800" dirty="0" smtClean="0"/>
              <a:t>November Water </a:t>
            </a:r>
            <a:r>
              <a:rPr lang="en-US" sz="4800" dirty="0"/>
              <a:t>Bond Act </a:t>
            </a:r>
            <a:r>
              <a:rPr lang="en-US" sz="4800" dirty="0" smtClean="0"/>
              <a:t>Initiative</a:t>
            </a:r>
            <a:br>
              <a:rPr lang="en-US" sz="4800" dirty="0" smtClean="0"/>
            </a:br>
            <a:r>
              <a:rPr lang="en-US" sz="4800" dirty="0" smtClean="0"/>
              <a:t>Benefits to </a:t>
            </a:r>
            <a:br>
              <a:rPr lang="en-US" sz="4800" dirty="0" smtClean="0"/>
            </a:br>
            <a:r>
              <a:rPr lang="en-US" sz="4800" dirty="0" smtClean="0"/>
              <a:t>Kern County</a:t>
            </a:r>
            <a:br>
              <a:rPr lang="en-US" sz="4800" dirty="0" smtClean="0"/>
            </a:b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62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1371599"/>
          </a:xfrm>
        </p:spPr>
        <p:txBody>
          <a:bodyPr/>
          <a:lstStyle/>
          <a:p>
            <a:r>
              <a:rPr lang="en-US" dirty="0"/>
              <a:t>Status of Prop. 1 funds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3600"/>
            <a:ext cx="6400800" cy="3505200"/>
          </a:xfrm>
        </p:spPr>
        <p:txBody>
          <a:bodyPr>
            <a:normAutofit fontScale="85000" lnSpcReduction="20000"/>
          </a:bodyPr>
          <a:lstStyle/>
          <a:p>
            <a:r>
              <a:rPr lang="en-US" sz="3800" dirty="0">
                <a:solidFill>
                  <a:schemeClr val="tx1"/>
                </a:solidFill>
              </a:rPr>
              <a:t>$2.7 billion in storage funds to be allocated by California Water Commission in 2018.</a:t>
            </a:r>
          </a:p>
          <a:p>
            <a:endParaRPr lang="en-US" sz="3800" dirty="0">
              <a:solidFill>
                <a:schemeClr val="tx1"/>
              </a:solidFill>
            </a:endParaRPr>
          </a:p>
          <a:p>
            <a:r>
              <a:rPr lang="en-US" sz="3800" dirty="0">
                <a:solidFill>
                  <a:schemeClr val="tx1"/>
                </a:solidFill>
              </a:rPr>
              <a:t>Of remaining $4.8 billion, $1 billion is still to be allocated by legislature.  </a:t>
            </a:r>
          </a:p>
          <a:p>
            <a:r>
              <a:rPr lang="en-US" sz="3800" dirty="0">
                <a:solidFill>
                  <a:schemeClr val="tx1"/>
                </a:solidFill>
              </a:rPr>
              <a:t>Prop. 1 funds will be largely exhausted by 2019.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52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SB 5 interaction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June vs November</a:t>
            </a:r>
          </a:p>
          <a:p>
            <a:r>
              <a:rPr lang="en-US" dirty="0"/>
              <a:t>Small overlap (18%)</a:t>
            </a:r>
          </a:p>
          <a:p>
            <a:r>
              <a:rPr lang="en-US" dirty="0" smtClean="0"/>
              <a:t>Need </a:t>
            </a:r>
            <a:r>
              <a:rPr lang="en-US" dirty="0"/>
              <a:t>for compatible campaigns</a:t>
            </a:r>
          </a:p>
        </p:txBody>
      </p:sp>
    </p:spTree>
    <p:extLst>
      <p:ext uri="{BB962C8B-B14F-4D97-AF65-F5344CB8AC3E}">
        <p14:creationId xmlns:p14="http://schemas.microsoft.com/office/powerpoint/2010/main" val="33826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1426" y="1600200"/>
            <a:ext cx="6161147" cy="4525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125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71600" y="76201"/>
            <a:ext cx="5486400" cy="763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prstClr val="black"/>
                </a:solidFill>
              </a:rPr>
              <a:t>Potential Major Benefits </a:t>
            </a:r>
            <a:r>
              <a:rPr lang="en-US" sz="2400" b="1" dirty="0" smtClean="0">
                <a:solidFill>
                  <a:prstClr val="black"/>
                </a:solidFill>
              </a:rPr>
              <a:t>of Interest for </a:t>
            </a:r>
            <a:r>
              <a:rPr lang="en-US" sz="2400" b="1" dirty="0" smtClean="0">
                <a:solidFill>
                  <a:prstClr val="black"/>
                </a:solidFill>
              </a:rPr>
              <a:t>Kern County</a:t>
            </a:r>
          </a:p>
          <a:p>
            <a:pPr algn="ctr"/>
            <a:endParaRPr lang="en-US" sz="2400" b="1" dirty="0">
              <a:solidFill>
                <a:prstClr val="black"/>
              </a:solidFill>
            </a:endParaRPr>
          </a:p>
          <a:p>
            <a:r>
              <a:rPr lang="en-US" sz="2000" b="1" dirty="0" smtClean="0">
                <a:solidFill>
                  <a:prstClr val="black"/>
                </a:solidFill>
              </a:rPr>
              <a:t>Repair of Friant-Kern Canal:  </a:t>
            </a:r>
            <a:r>
              <a:rPr lang="en-US" sz="2000" dirty="0" smtClean="0">
                <a:solidFill>
                  <a:prstClr val="black"/>
                </a:solidFill>
              </a:rPr>
              <a:t>$750,000,000</a:t>
            </a:r>
          </a:p>
          <a:p>
            <a:r>
              <a:rPr lang="en-US" sz="2000" dirty="0" smtClean="0">
                <a:solidFill>
                  <a:prstClr val="black"/>
                </a:solidFill>
              </a:rPr>
              <a:t>restore capacity of Canal and deliver “215” water to SWP contractors.</a:t>
            </a:r>
            <a:endParaRPr lang="en-US" sz="2000" dirty="0" smtClean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sz="2000" b="1" dirty="0">
                <a:solidFill>
                  <a:prstClr val="black"/>
                </a:solidFill>
              </a:rPr>
              <a:t>Oroville Dam Repairs:</a:t>
            </a:r>
            <a:r>
              <a:rPr lang="en-US" sz="2000" dirty="0">
                <a:solidFill>
                  <a:prstClr val="black"/>
                </a:solidFill>
              </a:rPr>
              <a:t>  $</a:t>
            </a:r>
            <a:r>
              <a:rPr lang="en-US" sz="2000" dirty="0" smtClean="0">
                <a:solidFill>
                  <a:prstClr val="black"/>
                </a:solidFill>
              </a:rPr>
              <a:t>200,000,000</a:t>
            </a:r>
          </a:p>
          <a:p>
            <a:r>
              <a:rPr lang="en-US" sz="2000" dirty="0" smtClean="0">
                <a:solidFill>
                  <a:prstClr val="black"/>
                </a:solidFill>
              </a:rPr>
              <a:t>(KCWA share:  $50,000,000)</a:t>
            </a:r>
          </a:p>
          <a:p>
            <a:endParaRPr lang="en-US" sz="2000" dirty="0">
              <a:solidFill>
                <a:prstClr val="black"/>
              </a:solidFill>
            </a:endParaRPr>
          </a:p>
          <a:p>
            <a:r>
              <a:rPr lang="en-US" sz="2000" b="1" dirty="0">
                <a:solidFill>
                  <a:prstClr val="black"/>
                </a:solidFill>
              </a:rPr>
              <a:t>AB 32: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smtClean="0">
                <a:solidFill>
                  <a:prstClr val="black"/>
                </a:solidFill>
              </a:rPr>
              <a:t>water </a:t>
            </a:r>
            <a:r>
              <a:rPr lang="en-US" sz="2000" dirty="0">
                <a:solidFill>
                  <a:prstClr val="black"/>
                </a:solidFill>
              </a:rPr>
              <a:t>and energy conservation in SWP system, and by contractors.  Up to $50,000,000 per year beginning in 2020</a:t>
            </a:r>
            <a:r>
              <a:rPr lang="en-US" sz="2000" dirty="0" smtClean="0">
                <a:solidFill>
                  <a:prstClr val="black"/>
                </a:solidFill>
              </a:rPr>
              <a:t>.  KCWA share:  $</a:t>
            </a:r>
            <a:r>
              <a:rPr lang="en-US" sz="2000" dirty="0" smtClean="0">
                <a:solidFill>
                  <a:prstClr val="black"/>
                </a:solidFill>
              </a:rPr>
              <a:t>1.5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 smtClean="0">
                <a:solidFill>
                  <a:prstClr val="black"/>
                </a:solidFill>
              </a:rPr>
              <a:t>million per year.</a:t>
            </a:r>
            <a:endParaRPr lang="en-US" sz="2000" dirty="0" smtClean="0">
              <a:solidFill>
                <a:prstClr val="black"/>
              </a:solidFill>
            </a:endParaRPr>
          </a:p>
          <a:p>
            <a:endParaRPr lang="en-US" sz="2000" dirty="0">
              <a:solidFill>
                <a:prstClr val="black"/>
              </a:solidFill>
            </a:endParaRPr>
          </a:p>
          <a:p>
            <a:r>
              <a:rPr lang="en-US" sz="2000" b="1" dirty="0">
                <a:solidFill>
                  <a:prstClr val="black"/>
                </a:solidFill>
              </a:rPr>
              <a:t>Safe Drinking Water and wastewater treatment for disadvantaged communities:  </a:t>
            </a:r>
            <a:r>
              <a:rPr lang="en-US" sz="2000" dirty="0">
                <a:solidFill>
                  <a:prstClr val="black"/>
                </a:solidFill>
              </a:rPr>
              <a:t>$750,000,000</a:t>
            </a:r>
          </a:p>
          <a:p>
            <a:endParaRPr lang="en-US" sz="2000" dirty="0" smtClean="0">
              <a:solidFill>
                <a:prstClr val="black"/>
              </a:solidFill>
            </a:endParaRPr>
          </a:p>
          <a:p>
            <a:r>
              <a:rPr lang="en-US" sz="2000" b="1" dirty="0">
                <a:solidFill>
                  <a:prstClr val="black"/>
                </a:solidFill>
              </a:rPr>
              <a:t>Sustainable Groundwater Management Act: grants to local groundwater management agencies:  </a:t>
            </a:r>
            <a:r>
              <a:rPr lang="en-US" sz="2000" dirty="0">
                <a:solidFill>
                  <a:prstClr val="black"/>
                </a:solidFill>
              </a:rPr>
              <a:t>$640,000,000</a:t>
            </a:r>
            <a:endParaRPr lang="en-US" sz="2000" b="1" dirty="0">
              <a:solidFill>
                <a:prstClr val="black"/>
              </a:solidFill>
            </a:endParaRPr>
          </a:p>
          <a:p>
            <a:endParaRPr lang="en-US" sz="2000" dirty="0">
              <a:solidFill>
                <a:prstClr val="black"/>
              </a:solidFill>
            </a:endParaRPr>
          </a:p>
          <a:p>
            <a:endParaRPr lang="en-US" sz="2000" dirty="0">
              <a:solidFill>
                <a:prstClr val="black"/>
              </a:solidFill>
            </a:endParaRPr>
          </a:p>
          <a:p>
            <a:r>
              <a:rPr lang="en-US" sz="2000" b="1" dirty="0">
                <a:solidFill>
                  <a:prstClr val="black"/>
                </a:solidFill>
              </a:rPr>
              <a:t> </a:t>
            </a:r>
            <a:endParaRPr lang="en-US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10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381000"/>
            <a:ext cx="6096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prstClr val="black"/>
                </a:solidFill>
              </a:rPr>
              <a:t> </a:t>
            </a:r>
            <a:endParaRPr lang="en-US" dirty="0">
              <a:solidFill>
                <a:prstClr val="black"/>
              </a:solidFill>
            </a:endParaRPr>
          </a:p>
          <a:p>
            <a:r>
              <a:rPr lang="en-US" b="1" dirty="0" smtClean="0">
                <a:solidFill>
                  <a:prstClr val="black"/>
                </a:solidFill>
              </a:rPr>
              <a:t>Water </a:t>
            </a:r>
            <a:r>
              <a:rPr lang="en-US" b="1" dirty="0">
                <a:solidFill>
                  <a:prstClr val="black"/>
                </a:solidFill>
              </a:rPr>
              <a:t>Supply Categories</a:t>
            </a:r>
            <a:endParaRPr lang="en-US" dirty="0">
              <a:solidFill>
                <a:prstClr val="black"/>
              </a:solidFill>
            </a:endParaRPr>
          </a:p>
          <a:p>
            <a:r>
              <a:rPr lang="en-US" b="1" dirty="0">
                <a:solidFill>
                  <a:prstClr val="black"/>
                </a:solidFill>
              </a:rPr>
              <a:t>	</a:t>
            </a:r>
            <a:r>
              <a:rPr lang="en-US" dirty="0">
                <a:solidFill>
                  <a:prstClr val="black"/>
                </a:solidFill>
              </a:rPr>
              <a:t>Wastewater recycling:  $400,000,000</a:t>
            </a:r>
          </a:p>
          <a:p>
            <a:r>
              <a:rPr lang="en-US" dirty="0">
                <a:solidFill>
                  <a:prstClr val="black"/>
                </a:solidFill>
              </a:rPr>
              <a:t>	Desalting inland supplies:  $400,000,000</a:t>
            </a:r>
          </a:p>
          <a:p>
            <a:r>
              <a:rPr lang="en-US" dirty="0">
                <a:solidFill>
                  <a:prstClr val="black"/>
                </a:solidFill>
              </a:rPr>
              <a:t>	Water Conservation:  $300,000,000</a:t>
            </a:r>
          </a:p>
          <a:p>
            <a:r>
              <a:rPr lang="en-US" dirty="0">
                <a:solidFill>
                  <a:prstClr val="black"/>
                </a:solidFill>
              </a:rPr>
              <a:t>	Ag water conservation to benefit Delta: $</a:t>
            </a:r>
            <a:r>
              <a:rPr lang="en-US" dirty="0" smtClean="0">
                <a:solidFill>
                  <a:prstClr val="black"/>
                </a:solidFill>
              </a:rPr>
              <a:t>50,000,000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b="1" dirty="0" smtClean="0">
                <a:solidFill>
                  <a:prstClr val="black"/>
                </a:solidFill>
              </a:rPr>
              <a:t>Sierra </a:t>
            </a:r>
            <a:r>
              <a:rPr lang="en-US" b="1" dirty="0">
                <a:solidFill>
                  <a:prstClr val="black"/>
                </a:solidFill>
              </a:rPr>
              <a:t>Nevada Conservancy Watershed Restoration:  </a:t>
            </a:r>
            <a:r>
              <a:rPr lang="en-US" dirty="0">
                <a:solidFill>
                  <a:prstClr val="black"/>
                </a:solidFill>
              </a:rPr>
              <a:t>$</a:t>
            </a:r>
            <a:r>
              <a:rPr lang="en-US" dirty="0" smtClean="0">
                <a:solidFill>
                  <a:prstClr val="black"/>
                </a:solidFill>
              </a:rPr>
              <a:t>250,000,000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b="1" dirty="0">
                <a:solidFill>
                  <a:prstClr val="black"/>
                </a:solidFill>
              </a:rPr>
              <a:t>Fish Habitat</a:t>
            </a:r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Delta Conservancy:  $100,000,000</a:t>
            </a:r>
          </a:p>
          <a:p>
            <a:r>
              <a:rPr lang="en-US" dirty="0">
                <a:solidFill>
                  <a:prstClr val="black"/>
                </a:solidFill>
              </a:rPr>
              <a:t>Fish Screens, Delta Tributaries:  $100,000,000</a:t>
            </a:r>
          </a:p>
          <a:p>
            <a:r>
              <a:rPr lang="en-US" dirty="0">
                <a:solidFill>
                  <a:prstClr val="black"/>
                </a:solidFill>
              </a:rPr>
              <a:t>Fish habitat restoration:  $</a:t>
            </a:r>
            <a:r>
              <a:rPr lang="en-US" dirty="0" smtClean="0">
                <a:solidFill>
                  <a:prstClr val="black"/>
                </a:solidFill>
              </a:rPr>
              <a:t>383,000,000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endParaRPr lang="en-US" b="1" dirty="0" smtClean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61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5525138"/>
              </p:ext>
            </p:extLst>
          </p:nvPr>
        </p:nvGraphicFramePr>
        <p:xfrm>
          <a:off x="990600" y="762001"/>
          <a:ext cx="7202172" cy="5676420"/>
        </p:xfrm>
        <a:graphic>
          <a:graphicData uri="http://schemas.openxmlformats.org/drawingml/2006/table">
            <a:tbl>
              <a:tblPr/>
              <a:tblGrid>
                <a:gridCol w="56409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34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34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34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346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346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346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346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346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03462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603462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603462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1350547"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1960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burns porter act. Bond. Established state water project.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1970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recreation at state water project; fish and wildlife enhancement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clean water bond act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1974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clean water bond act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1976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safe drinking water bond act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1978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clean water and water conservation bond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1980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amend safe drinking water bond act of 1976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1984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safe drinking water bond act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clean water bond act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71582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1986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water conservation and water quality bond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safe drinking water bond act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1988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water conservation bond act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clean water and water reclamation bond act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safe drinking water bond act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1990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water resources bond act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1996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safe reliable  water supply bond act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2000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parks, water, air coast bond act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water bond act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2002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parks, water, air, coast bond act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water quality supply safe drinking water initiative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2006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water bond act initiative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Disaster preparedness and flood prevention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water Quality, Supply, Treatment, Storage</a:t>
                      </a: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43000" y="1295400"/>
            <a:ext cx="5990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History of voting on California Water Bonds</a:t>
            </a:r>
          </a:p>
        </p:txBody>
      </p:sp>
    </p:spTree>
    <p:extLst>
      <p:ext uri="{BB962C8B-B14F-4D97-AF65-F5344CB8AC3E}">
        <p14:creationId xmlns:p14="http://schemas.microsoft.com/office/powerpoint/2010/main" val="132906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8382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/>
          </a:bodyPr>
          <a:lstStyle/>
          <a:p>
            <a:r>
              <a:rPr lang="en-US" b="1" dirty="0"/>
              <a:t>Prop. 1 water bond statewide  (2014: 67%)</a:t>
            </a:r>
          </a:p>
          <a:p>
            <a:r>
              <a:rPr lang="en-US" b="1" dirty="0"/>
              <a:t>Measure AA SF Bay Restoration (2016: 70%)</a:t>
            </a:r>
          </a:p>
          <a:p>
            <a:r>
              <a:rPr lang="en-US" b="1" dirty="0"/>
              <a:t>Governor position; candidates for Governor</a:t>
            </a:r>
          </a:p>
          <a:p>
            <a:r>
              <a:rPr lang="en-US" b="1" dirty="0"/>
              <a:t>Strong inter-sector support</a:t>
            </a:r>
          </a:p>
          <a:p>
            <a:pPr lvl="1"/>
            <a:r>
              <a:rPr lang="en-US" sz="3200" b="1" dirty="0"/>
              <a:t>California Building Industry Association, California Chamber of Commerce</a:t>
            </a:r>
          </a:p>
          <a:p>
            <a:pPr lvl="1"/>
            <a:r>
              <a:rPr lang="en-US" sz="3200" b="1" dirty="0"/>
              <a:t>Ducks Unlimited, California Waterfowl Association, Save San Francisco Bay </a:t>
            </a:r>
            <a:r>
              <a:rPr lang="en-US" sz="3200" b="1" dirty="0" smtClean="0"/>
              <a:t>Assoc.</a:t>
            </a:r>
            <a:endParaRPr lang="en-US" sz="3200" b="1" dirty="0"/>
          </a:p>
          <a:p>
            <a:pPr lvl="1"/>
            <a:r>
              <a:rPr lang="en-US" sz="3200" b="1" dirty="0"/>
              <a:t>Association of California Water Agencies </a:t>
            </a:r>
          </a:p>
          <a:p>
            <a:pPr lvl="1"/>
            <a:r>
              <a:rPr lang="en-US" sz="3200" b="1" dirty="0"/>
              <a:t>Rice, Fresh Fruit, Pistachio, Dairy, Ag council</a:t>
            </a:r>
          </a:p>
          <a:p>
            <a:pPr marL="457200" lvl="1" indent="0">
              <a:buNone/>
            </a:pPr>
            <a:endParaRPr lang="en-US" sz="32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2330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81000"/>
            <a:ext cx="845820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Key funders</a:t>
            </a:r>
          </a:p>
          <a:p>
            <a:pPr algn="ctr"/>
            <a:endParaRPr lang="en-US" sz="3200" b="1" dirty="0"/>
          </a:p>
          <a:p>
            <a:r>
              <a:rPr lang="en-US" sz="2400" b="1" dirty="0"/>
              <a:t>Friant water users			$560,000</a:t>
            </a:r>
          </a:p>
          <a:p>
            <a:r>
              <a:rPr lang="en-US" sz="2400" b="1" dirty="0"/>
              <a:t>Fresh Fruit				$100,000</a:t>
            </a:r>
          </a:p>
          <a:p>
            <a:r>
              <a:rPr lang="en-US" sz="2400" b="1" dirty="0"/>
              <a:t>Rice					$100,000</a:t>
            </a:r>
          </a:p>
          <a:p>
            <a:r>
              <a:rPr lang="en-US" sz="2400" b="1" dirty="0"/>
              <a:t>Northern Ca. Water Association	$100,000</a:t>
            </a:r>
          </a:p>
          <a:p>
            <a:r>
              <a:rPr lang="en-US" sz="2400" b="1" dirty="0"/>
              <a:t>California waterfowl			$</a:t>
            </a:r>
            <a:r>
              <a:rPr lang="en-US" sz="2400" b="1" dirty="0" smtClean="0"/>
              <a:t>275,000</a:t>
            </a:r>
            <a:endParaRPr lang="en-US" sz="2400" b="1" dirty="0"/>
          </a:p>
          <a:p>
            <a:r>
              <a:rPr lang="en-US" sz="2400" b="1" dirty="0"/>
              <a:t>American Pistachio			$60,000</a:t>
            </a:r>
          </a:p>
          <a:p>
            <a:r>
              <a:rPr lang="en-US" sz="2400" b="1" dirty="0"/>
              <a:t>California Wildlife Foundation	$150,000</a:t>
            </a:r>
          </a:p>
          <a:p>
            <a:r>
              <a:rPr lang="en-US" sz="2400" b="1" dirty="0"/>
              <a:t>Grasslands				$20,000</a:t>
            </a:r>
          </a:p>
          <a:p>
            <a:r>
              <a:rPr lang="en-US" sz="2400" b="1" dirty="0"/>
              <a:t>Borrego Groundwater supporters	$92,500</a:t>
            </a:r>
          </a:p>
          <a:p>
            <a:r>
              <a:rPr lang="en-US" sz="2400" b="1" dirty="0"/>
              <a:t>California Citrus Mutual		$25,000</a:t>
            </a:r>
          </a:p>
          <a:p>
            <a:r>
              <a:rPr lang="en-US" sz="2400" b="1" dirty="0"/>
              <a:t>California Building Industry Assoc.	$25,000</a:t>
            </a:r>
          </a:p>
          <a:p>
            <a:r>
              <a:rPr lang="en-US" sz="2400" b="1" dirty="0"/>
              <a:t>Dairy industry				</a:t>
            </a:r>
            <a:r>
              <a:rPr lang="en-US" sz="2400" b="1" dirty="0" smtClean="0"/>
              <a:t>$210,000</a:t>
            </a:r>
            <a:endParaRPr lang="en-US" sz="2400" b="1" dirty="0"/>
          </a:p>
          <a:p>
            <a:r>
              <a:rPr lang="en-US" sz="2400" b="1" dirty="0"/>
              <a:t>Wonderful Company			$</a:t>
            </a:r>
            <a:r>
              <a:rPr lang="en-US" sz="2400" b="1" dirty="0" smtClean="0"/>
              <a:t>50,000</a:t>
            </a:r>
          </a:p>
          <a:p>
            <a:r>
              <a:rPr lang="en-US" sz="2400" b="1" dirty="0" smtClean="0"/>
              <a:t>Western Growers</a:t>
            </a:r>
            <a:r>
              <a:rPr lang="en-US" sz="2400" b="1" dirty="0" smtClean="0"/>
              <a:t>			$75,000</a:t>
            </a:r>
            <a:endParaRPr lang="en-US" sz="2400" b="1" dirty="0"/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96916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407</Words>
  <Application>Microsoft Office PowerPoint</Application>
  <PresentationFormat>On-screen Show (4:3)</PresentationFormat>
  <Paragraphs>111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2018 November Water Bond Act Initiative Benefits to  Kern County </vt:lpstr>
      <vt:lpstr>Status of Prop. 1 funds</vt:lpstr>
      <vt:lpstr>SB 5 interaction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21</cp:revision>
  <dcterms:created xsi:type="dcterms:W3CDTF">2017-12-17T15:15:08Z</dcterms:created>
  <dcterms:modified xsi:type="dcterms:W3CDTF">2018-02-04T15:14:41Z</dcterms:modified>
</cp:coreProperties>
</file>