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62" r:id="rId2"/>
    <p:sldId id="295" r:id="rId3"/>
    <p:sldId id="270" r:id="rId4"/>
    <p:sldId id="266" r:id="rId5"/>
    <p:sldId id="294" r:id="rId6"/>
    <p:sldId id="268" r:id="rId7"/>
    <p:sldId id="269" r:id="rId8"/>
    <p:sldId id="296" r:id="rId9"/>
    <p:sldId id="286" r:id="rId10"/>
    <p:sldId id="278" r:id="rId11"/>
    <p:sldId id="287" r:id="rId12"/>
    <p:sldId id="271" r:id="rId13"/>
    <p:sldId id="272" r:id="rId14"/>
    <p:sldId id="273" r:id="rId15"/>
    <p:sldId id="274" r:id="rId16"/>
    <p:sldId id="275" r:id="rId17"/>
    <p:sldId id="276" r:id="rId18"/>
    <p:sldId id="293" r:id="rId19"/>
    <p:sldId id="277" r:id="rId20"/>
    <p:sldId id="288" r:id="rId21"/>
    <p:sldId id="289" r:id="rId22"/>
    <p:sldId id="279" r:id="rId23"/>
    <p:sldId id="280" r:id="rId24"/>
    <p:sldId id="281" r:id="rId25"/>
    <p:sldId id="282" r:id="rId26"/>
    <p:sldId id="292" r:id="rId27"/>
    <p:sldId id="284" r:id="rId28"/>
    <p:sldId id="291" r:id="rId29"/>
    <p:sldId id="300" r:id="rId30"/>
    <p:sldId id="301" r:id="rId31"/>
    <p:sldId id="299" r:id="rId32"/>
    <p:sldId id="303" r:id="rId33"/>
    <p:sldId id="302" r:id="rId34"/>
    <p:sldId id="263" r:id="rId35"/>
    <p:sldId id="290" r:id="rId36"/>
    <p:sldId id="28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5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778A2B-F292-4D62-8EF3-D53A180CE12F}" type="doc">
      <dgm:prSet loTypeId="urn:microsoft.com/office/officeart/2005/8/layout/venn1" loCatId="relationship" qsTypeId="urn:microsoft.com/office/officeart/2005/8/quickstyle/3d1" qsCatId="3D" csTypeId="urn:microsoft.com/office/officeart/2005/8/colors/colorful2" csCatId="colorful" phldr="1"/>
      <dgm:spPr/>
    </dgm:pt>
    <dgm:pt modelId="{04612562-2843-4FD7-B2C4-F343DAF057D8}">
      <dgm:prSet phldrT="[Text]" custT="1"/>
      <dgm:spPr>
        <a:solidFill>
          <a:schemeClr val="accent4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n-US" sz="3600" dirty="0" smtClean="0">
              <a:latin typeface="+mn-lt"/>
            </a:rPr>
            <a:t>Planet</a:t>
          </a:r>
        </a:p>
      </dgm:t>
    </dgm:pt>
    <dgm:pt modelId="{5BFC99D2-2F69-4A65-ADCF-953C48D04BB6}" type="parTrans" cxnId="{046DDBCE-7E42-40B6-9F02-08D12481B326}">
      <dgm:prSet/>
      <dgm:spPr/>
      <dgm:t>
        <a:bodyPr/>
        <a:lstStyle/>
        <a:p>
          <a:endParaRPr lang="en-US"/>
        </a:p>
      </dgm:t>
    </dgm:pt>
    <dgm:pt modelId="{2F449C55-7F29-4C80-AF72-A73E4D63B354}" type="sibTrans" cxnId="{046DDBCE-7E42-40B6-9F02-08D12481B326}">
      <dgm:prSet/>
      <dgm:spPr/>
      <dgm:t>
        <a:bodyPr/>
        <a:lstStyle/>
        <a:p>
          <a:endParaRPr lang="en-US"/>
        </a:p>
      </dgm:t>
    </dgm:pt>
    <dgm:pt modelId="{65D62F84-D928-4932-909C-F4D6CC2B5DE5}">
      <dgm:prSet phldrT="[Text]" custT="1"/>
      <dgm:spPr/>
      <dgm:t>
        <a:bodyPr/>
        <a:lstStyle/>
        <a:p>
          <a:r>
            <a:rPr lang="en-US" sz="3600" dirty="0" smtClean="0">
              <a:latin typeface="+mn-lt"/>
            </a:rPr>
            <a:t>Profit</a:t>
          </a:r>
        </a:p>
      </dgm:t>
    </dgm:pt>
    <dgm:pt modelId="{5CCC5F04-F331-4B4C-97A0-E56283AE46A8}" type="parTrans" cxnId="{7191861F-3060-450D-802A-527D1CBC2EF1}">
      <dgm:prSet/>
      <dgm:spPr/>
      <dgm:t>
        <a:bodyPr/>
        <a:lstStyle/>
        <a:p>
          <a:endParaRPr lang="en-US"/>
        </a:p>
      </dgm:t>
    </dgm:pt>
    <dgm:pt modelId="{8CC000AF-9D97-43AB-83A9-03EFBCD8A3E7}" type="sibTrans" cxnId="{7191861F-3060-450D-802A-527D1CBC2EF1}">
      <dgm:prSet/>
      <dgm:spPr/>
      <dgm:t>
        <a:bodyPr/>
        <a:lstStyle/>
        <a:p>
          <a:endParaRPr lang="en-US"/>
        </a:p>
      </dgm:t>
    </dgm:pt>
    <dgm:pt modelId="{D7F90152-EF7D-4550-A7EB-67F956A663CD}">
      <dgm:prSet phldrT="[Text]" custT="1"/>
      <dgm:spPr>
        <a:solidFill>
          <a:srgbClr val="FFFF66">
            <a:alpha val="49804"/>
          </a:srgbClr>
        </a:solidFill>
      </dgm:spPr>
      <dgm:t>
        <a:bodyPr/>
        <a:lstStyle/>
        <a:p>
          <a:r>
            <a:rPr lang="en-US" sz="3600" dirty="0" smtClean="0">
              <a:latin typeface="+mn-lt"/>
            </a:rPr>
            <a:t>People </a:t>
          </a:r>
        </a:p>
      </dgm:t>
    </dgm:pt>
    <dgm:pt modelId="{84152948-E440-446E-8D66-E537B4FAC01C}" type="parTrans" cxnId="{2A93614D-4C43-46C8-82B7-28AE5851F268}">
      <dgm:prSet/>
      <dgm:spPr/>
      <dgm:t>
        <a:bodyPr/>
        <a:lstStyle/>
        <a:p>
          <a:endParaRPr lang="en-US"/>
        </a:p>
      </dgm:t>
    </dgm:pt>
    <dgm:pt modelId="{E1D07423-F195-4F6B-9E81-5082968F5C96}" type="sibTrans" cxnId="{2A93614D-4C43-46C8-82B7-28AE5851F268}">
      <dgm:prSet/>
      <dgm:spPr/>
      <dgm:t>
        <a:bodyPr/>
        <a:lstStyle/>
        <a:p>
          <a:endParaRPr lang="en-US"/>
        </a:p>
      </dgm:t>
    </dgm:pt>
    <dgm:pt modelId="{4DB63062-0415-40E1-8E04-B49FFBADF942}" type="pres">
      <dgm:prSet presAssocID="{B7778A2B-F292-4D62-8EF3-D53A180CE12F}" presName="compositeShape" presStyleCnt="0">
        <dgm:presLayoutVars>
          <dgm:chMax val="7"/>
          <dgm:dir/>
          <dgm:resizeHandles val="exact"/>
        </dgm:presLayoutVars>
      </dgm:prSet>
      <dgm:spPr/>
    </dgm:pt>
    <dgm:pt modelId="{13E583EE-5B73-4CCD-87F5-B1C95D68CC2A}" type="pres">
      <dgm:prSet presAssocID="{04612562-2843-4FD7-B2C4-F343DAF057D8}" presName="circ1" presStyleLbl="vennNode1" presStyleIdx="0" presStyleCnt="3" custLinFactNeighborX="12258" custLinFactNeighborY="-11704"/>
      <dgm:spPr/>
      <dgm:t>
        <a:bodyPr/>
        <a:lstStyle/>
        <a:p>
          <a:endParaRPr lang="en-US"/>
        </a:p>
      </dgm:t>
    </dgm:pt>
    <dgm:pt modelId="{98045BEE-40C4-485E-B9F1-4C41BF2B384E}" type="pres">
      <dgm:prSet presAssocID="{04612562-2843-4FD7-B2C4-F343DAF057D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32CA28-585A-42C3-97C7-AD54AF3A898D}" type="pres">
      <dgm:prSet presAssocID="{65D62F84-D928-4932-909C-F4D6CC2B5DE5}" presName="circ2" presStyleLbl="vennNode1" presStyleIdx="1" presStyleCnt="3" custLinFactNeighborY="-19240"/>
      <dgm:spPr/>
      <dgm:t>
        <a:bodyPr/>
        <a:lstStyle/>
        <a:p>
          <a:endParaRPr lang="en-US"/>
        </a:p>
      </dgm:t>
    </dgm:pt>
    <dgm:pt modelId="{A3016565-604C-4EFE-9BFA-0DAEF4CDD07F}" type="pres">
      <dgm:prSet presAssocID="{65D62F84-D928-4932-909C-F4D6CC2B5DE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06EB55-0B23-428F-AFDB-324C44CA1FCB}" type="pres">
      <dgm:prSet presAssocID="{D7F90152-EF7D-4550-A7EB-67F956A663CD}" presName="circ3" presStyleLbl="vennNode1" presStyleIdx="2" presStyleCnt="3" custLinFactNeighborX="808" custLinFactNeighborY="-22473"/>
      <dgm:spPr/>
      <dgm:t>
        <a:bodyPr/>
        <a:lstStyle/>
        <a:p>
          <a:endParaRPr lang="en-US"/>
        </a:p>
      </dgm:t>
    </dgm:pt>
    <dgm:pt modelId="{423CF90E-E9DB-4C89-99EB-40D8CB4EE438}" type="pres">
      <dgm:prSet presAssocID="{D7F90152-EF7D-4550-A7EB-67F956A663C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58FCDB-BADF-4DE2-8B9D-C0A9F56287C0}" type="presOf" srcId="{04612562-2843-4FD7-B2C4-F343DAF057D8}" destId="{13E583EE-5B73-4CCD-87F5-B1C95D68CC2A}" srcOrd="0" destOrd="0" presId="urn:microsoft.com/office/officeart/2005/8/layout/venn1"/>
    <dgm:cxn modelId="{7191861F-3060-450D-802A-527D1CBC2EF1}" srcId="{B7778A2B-F292-4D62-8EF3-D53A180CE12F}" destId="{65D62F84-D928-4932-909C-F4D6CC2B5DE5}" srcOrd="1" destOrd="0" parTransId="{5CCC5F04-F331-4B4C-97A0-E56283AE46A8}" sibTransId="{8CC000AF-9D97-43AB-83A9-03EFBCD8A3E7}"/>
    <dgm:cxn modelId="{7F0D2BDB-E693-466A-AF2D-83A7A0D33414}" type="presOf" srcId="{04612562-2843-4FD7-B2C4-F343DAF057D8}" destId="{98045BEE-40C4-485E-B9F1-4C41BF2B384E}" srcOrd="1" destOrd="0" presId="urn:microsoft.com/office/officeart/2005/8/layout/venn1"/>
    <dgm:cxn modelId="{A2D889CC-66CF-4127-8BE8-218EB5202DE6}" type="presOf" srcId="{65D62F84-D928-4932-909C-F4D6CC2B5DE5}" destId="{4032CA28-585A-42C3-97C7-AD54AF3A898D}" srcOrd="0" destOrd="0" presId="urn:microsoft.com/office/officeart/2005/8/layout/venn1"/>
    <dgm:cxn modelId="{EBD9DA62-64EA-4C39-B4C5-E38D1070C397}" type="presOf" srcId="{D7F90152-EF7D-4550-A7EB-67F956A663CD}" destId="{423CF90E-E9DB-4C89-99EB-40D8CB4EE438}" srcOrd="1" destOrd="0" presId="urn:microsoft.com/office/officeart/2005/8/layout/venn1"/>
    <dgm:cxn modelId="{F0481542-FE5F-4349-8BE6-7CBA1A8119D7}" type="presOf" srcId="{B7778A2B-F292-4D62-8EF3-D53A180CE12F}" destId="{4DB63062-0415-40E1-8E04-B49FFBADF942}" srcOrd="0" destOrd="0" presId="urn:microsoft.com/office/officeart/2005/8/layout/venn1"/>
    <dgm:cxn modelId="{A25846CE-EE4B-45CF-B06F-4922328DEB09}" type="presOf" srcId="{D7F90152-EF7D-4550-A7EB-67F956A663CD}" destId="{4306EB55-0B23-428F-AFDB-324C44CA1FCB}" srcOrd="0" destOrd="0" presId="urn:microsoft.com/office/officeart/2005/8/layout/venn1"/>
    <dgm:cxn modelId="{6EC295A8-23FC-4634-8A45-48E72F89D8B9}" type="presOf" srcId="{65D62F84-D928-4932-909C-F4D6CC2B5DE5}" destId="{A3016565-604C-4EFE-9BFA-0DAEF4CDD07F}" srcOrd="1" destOrd="0" presId="urn:microsoft.com/office/officeart/2005/8/layout/venn1"/>
    <dgm:cxn modelId="{2A93614D-4C43-46C8-82B7-28AE5851F268}" srcId="{B7778A2B-F292-4D62-8EF3-D53A180CE12F}" destId="{D7F90152-EF7D-4550-A7EB-67F956A663CD}" srcOrd="2" destOrd="0" parTransId="{84152948-E440-446E-8D66-E537B4FAC01C}" sibTransId="{E1D07423-F195-4F6B-9E81-5082968F5C96}"/>
    <dgm:cxn modelId="{046DDBCE-7E42-40B6-9F02-08D12481B326}" srcId="{B7778A2B-F292-4D62-8EF3-D53A180CE12F}" destId="{04612562-2843-4FD7-B2C4-F343DAF057D8}" srcOrd="0" destOrd="0" parTransId="{5BFC99D2-2F69-4A65-ADCF-953C48D04BB6}" sibTransId="{2F449C55-7F29-4C80-AF72-A73E4D63B354}"/>
    <dgm:cxn modelId="{6DC42A42-109B-4D82-AD8A-C3265AEB0622}" type="presParOf" srcId="{4DB63062-0415-40E1-8E04-B49FFBADF942}" destId="{13E583EE-5B73-4CCD-87F5-B1C95D68CC2A}" srcOrd="0" destOrd="0" presId="urn:microsoft.com/office/officeart/2005/8/layout/venn1"/>
    <dgm:cxn modelId="{24E961A4-4867-489B-A170-45E1FE8CD2AB}" type="presParOf" srcId="{4DB63062-0415-40E1-8E04-B49FFBADF942}" destId="{98045BEE-40C4-485E-B9F1-4C41BF2B384E}" srcOrd="1" destOrd="0" presId="urn:microsoft.com/office/officeart/2005/8/layout/venn1"/>
    <dgm:cxn modelId="{B73D785E-6B9B-486E-9374-3E93A028CB39}" type="presParOf" srcId="{4DB63062-0415-40E1-8E04-B49FFBADF942}" destId="{4032CA28-585A-42C3-97C7-AD54AF3A898D}" srcOrd="2" destOrd="0" presId="urn:microsoft.com/office/officeart/2005/8/layout/venn1"/>
    <dgm:cxn modelId="{5C181040-273D-4156-A9B7-3996E1D2F2E2}" type="presParOf" srcId="{4DB63062-0415-40E1-8E04-B49FFBADF942}" destId="{A3016565-604C-4EFE-9BFA-0DAEF4CDD07F}" srcOrd="3" destOrd="0" presId="urn:microsoft.com/office/officeart/2005/8/layout/venn1"/>
    <dgm:cxn modelId="{A4EC0DFD-EAA4-4386-851E-A98FB0DE348D}" type="presParOf" srcId="{4DB63062-0415-40E1-8E04-B49FFBADF942}" destId="{4306EB55-0B23-428F-AFDB-324C44CA1FCB}" srcOrd="4" destOrd="0" presId="urn:microsoft.com/office/officeart/2005/8/layout/venn1"/>
    <dgm:cxn modelId="{B95EE6D2-6EA0-47CB-9629-3314F0EDB402}" type="presParOf" srcId="{4DB63062-0415-40E1-8E04-B49FFBADF942}" destId="{423CF90E-E9DB-4C89-99EB-40D8CB4EE438}" srcOrd="5" destOrd="0" presId="urn:microsoft.com/office/officeart/2005/8/layout/ven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778A2B-F292-4D62-8EF3-D53A180CE12F}" type="doc">
      <dgm:prSet loTypeId="urn:microsoft.com/office/officeart/2005/8/layout/venn1" loCatId="relationship" qsTypeId="urn:microsoft.com/office/officeart/2005/8/quickstyle/3d1" qsCatId="3D" csTypeId="urn:microsoft.com/office/officeart/2005/8/colors/colorful2" csCatId="colorful" phldr="1"/>
      <dgm:spPr/>
    </dgm:pt>
    <dgm:pt modelId="{04612562-2843-4FD7-B2C4-F343DAF057D8}">
      <dgm:prSet phldrT="[Text]" custT="1"/>
      <dgm:spPr>
        <a:solidFill>
          <a:schemeClr val="accent4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n-US" sz="2400" dirty="0" smtClean="0">
              <a:latin typeface="+mn-lt"/>
            </a:rPr>
            <a:t>Planet</a:t>
          </a:r>
        </a:p>
      </dgm:t>
    </dgm:pt>
    <dgm:pt modelId="{5BFC99D2-2F69-4A65-ADCF-953C48D04BB6}" type="parTrans" cxnId="{046DDBCE-7E42-40B6-9F02-08D12481B326}">
      <dgm:prSet/>
      <dgm:spPr/>
      <dgm:t>
        <a:bodyPr/>
        <a:lstStyle/>
        <a:p>
          <a:endParaRPr lang="en-US"/>
        </a:p>
      </dgm:t>
    </dgm:pt>
    <dgm:pt modelId="{2F449C55-7F29-4C80-AF72-A73E4D63B354}" type="sibTrans" cxnId="{046DDBCE-7E42-40B6-9F02-08D12481B326}">
      <dgm:prSet/>
      <dgm:spPr/>
      <dgm:t>
        <a:bodyPr/>
        <a:lstStyle/>
        <a:p>
          <a:endParaRPr lang="en-US"/>
        </a:p>
      </dgm:t>
    </dgm:pt>
    <dgm:pt modelId="{65D62F84-D928-4932-909C-F4D6CC2B5DE5}">
      <dgm:prSet phldrT="[Text]" custT="1"/>
      <dgm:spPr/>
      <dgm:t>
        <a:bodyPr/>
        <a:lstStyle/>
        <a:p>
          <a:r>
            <a:rPr lang="en-US" sz="2400" dirty="0" smtClean="0">
              <a:latin typeface="+mn-lt"/>
            </a:rPr>
            <a:t>Profit</a:t>
          </a:r>
        </a:p>
      </dgm:t>
    </dgm:pt>
    <dgm:pt modelId="{5CCC5F04-F331-4B4C-97A0-E56283AE46A8}" type="parTrans" cxnId="{7191861F-3060-450D-802A-527D1CBC2EF1}">
      <dgm:prSet/>
      <dgm:spPr/>
      <dgm:t>
        <a:bodyPr/>
        <a:lstStyle/>
        <a:p>
          <a:endParaRPr lang="en-US"/>
        </a:p>
      </dgm:t>
    </dgm:pt>
    <dgm:pt modelId="{8CC000AF-9D97-43AB-83A9-03EFBCD8A3E7}" type="sibTrans" cxnId="{7191861F-3060-450D-802A-527D1CBC2EF1}">
      <dgm:prSet/>
      <dgm:spPr/>
      <dgm:t>
        <a:bodyPr/>
        <a:lstStyle/>
        <a:p>
          <a:endParaRPr lang="en-US"/>
        </a:p>
      </dgm:t>
    </dgm:pt>
    <dgm:pt modelId="{D7F90152-EF7D-4550-A7EB-67F956A663CD}">
      <dgm:prSet phldrT="[Text]" custT="1"/>
      <dgm:spPr>
        <a:solidFill>
          <a:srgbClr val="FFFF66">
            <a:alpha val="49804"/>
          </a:srgbClr>
        </a:solidFill>
      </dgm:spPr>
      <dgm:t>
        <a:bodyPr/>
        <a:lstStyle/>
        <a:p>
          <a:r>
            <a:rPr lang="en-US" sz="2400" dirty="0" smtClean="0">
              <a:latin typeface="+mn-lt"/>
            </a:rPr>
            <a:t>People </a:t>
          </a:r>
        </a:p>
      </dgm:t>
    </dgm:pt>
    <dgm:pt modelId="{84152948-E440-446E-8D66-E537B4FAC01C}" type="parTrans" cxnId="{2A93614D-4C43-46C8-82B7-28AE5851F268}">
      <dgm:prSet/>
      <dgm:spPr/>
      <dgm:t>
        <a:bodyPr/>
        <a:lstStyle/>
        <a:p>
          <a:endParaRPr lang="en-US"/>
        </a:p>
      </dgm:t>
    </dgm:pt>
    <dgm:pt modelId="{E1D07423-F195-4F6B-9E81-5082968F5C96}" type="sibTrans" cxnId="{2A93614D-4C43-46C8-82B7-28AE5851F268}">
      <dgm:prSet/>
      <dgm:spPr/>
      <dgm:t>
        <a:bodyPr/>
        <a:lstStyle/>
        <a:p>
          <a:endParaRPr lang="en-US"/>
        </a:p>
      </dgm:t>
    </dgm:pt>
    <dgm:pt modelId="{4DB63062-0415-40E1-8E04-B49FFBADF942}" type="pres">
      <dgm:prSet presAssocID="{B7778A2B-F292-4D62-8EF3-D53A180CE12F}" presName="compositeShape" presStyleCnt="0">
        <dgm:presLayoutVars>
          <dgm:chMax val="7"/>
          <dgm:dir/>
          <dgm:resizeHandles val="exact"/>
        </dgm:presLayoutVars>
      </dgm:prSet>
      <dgm:spPr/>
    </dgm:pt>
    <dgm:pt modelId="{13E583EE-5B73-4CCD-87F5-B1C95D68CC2A}" type="pres">
      <dgm:prSet presAssocID="{04612562-2843-4FD7-B2C4-F343DAF057D8}" presName="circ1" presStyleLbl="vennNode1" presStyleIdx="0" presStyleCnt="3" custLinFactNeighborX="12258" custLinFactNeighborY="-11704"/>
      <dgm:spPr/>
      <dgm:t>
        <a:bodyPr/>
        <a:lstStyle/>
        <a:p>
          <a:endParaRPr lang="en-US"/>
        </a:p>
      </dgm:t>
    </dgm:pt>
    <dgm:pt modelId="{98045BEE-40C4-485E-B9F1-4C41BF2B384E}" type="pres">
      <dgm:prSet presAssocID="{04612562-2843-4FD7-B2C4-F343DAF057D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32CA28-585A-42C3-97C7-AD54AF3A898D}" type="pres">
      <dgm:prSet presAssocID="{65D62F84-D928-4932-909C-F4D6CC2B5DE5}" presName="circ2" presStyleLbl="vennNode1" presStyleIdx="1" presStyleCnt="3" custLinFactNeighborY="-19240"/>
      <dgm:spPr/>
      <dgm:t>
        <a:bodyPr/>
        <a:lstStyle/>
        <a:p>
          <a:endParaRPr lang="en-US"/>
        </a:p>
      </dgm:t>
    </dgm:pt>
    <dgm:pt modelId="{A3016565-604C-4EFE-9BFA-0DAEF4CDD07F}" type="pres">
      <dgm:prSet presAssocID="{65D62F84-D928-4932-909C-F4D6CC2B5DE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06EB55-0B23-428F-AFDB-324C44CA1FCB}" type="pres">
      <dgm:prSet presAssocID="{D7F90152-EF7D-4550-A7EB-67F956A663CD}" presName="circ3" presStyleLbl="vennNode1" presStyleIdx="2" presStyleCnt="3" custLinFactNeighborX="808" custLinFactNeighborY="-22473"/>
      <dgm:spPr/>
      <dgm:t>
        <a:bodyPr/>
        <a:lstStyle/>
        <a:p>
          <a:endParaRPr lang="en-US"/>
        </a:p>
      </dgm:t>
    </dgm:pt>
    <dgm:pt modelId="{423CF90E-E9DB-4C89-99EB-40D8CB4EE438}" type="pres">
      <dgm:prSet presAssocID="{D7F90152-EF7D-4550-A7EB-67F956A663C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CB6071-0051-4D51-AA1C-F5D91972A6F3}" type="presOf" srcId="{D7F90152-EF7D-4550-A7EB-67F956A663CD}" destId="{423CF90E-E9DB-4C89-99EB-40D8CB4EE438}" srcOrd="1" destOrd="0" presId="urn:microsoft.com/office/officeart/2005/8/layout/venn1"/>
    <dgm:cxn modelId="{AA25F6A1-09BB-4C90-8C1D-EDCF6EBB6AFB}" type="presOf" srcId="{65D62F84-D928-4932-909C-F4D6CC2B5DE5}" destId="{4032CA28-585A-42C3-97C7-AD54AF3A898D}" srcOrd="0" destOrd="0" presId="urn:microsoft.com/office/officeart/2005/8/layout/venn1"/>
    <dgm:cxn modelId="{7191861F-3060-450D-802A-527D1CBC2EF1}" srcId="{B7778A2B-F292-4D62-8EF3-D53A180CE12F}" destId="{65D62F84-D928-4932-909C-F4D6CC2B5DE5}" srcOrd="1" destOrd="0" parTransId="{5CCC5F04-F331-4B4C-97A0-E56283AE46A8}" sibTransId="{8CC000AF-9D97-43AB-83A9-03EFBCD8A3E7}"/>
    <dgm:cxn modelId="{C7A6AEBA-6F78-43FC-B7B6-472E57FEA418}" type="presOf" srcId="{B7778A2B-F292-4D62-8EF3-D53A180CE12F}" destId="{4DB63062-0415-40E1-8E04-B49FFBADF942}" srcOrd="0" destOrd="0" presId="urn:microsoft.com/office/officeart/2005/8/layout/venn1"/>
    <dgm:cxn modelId="{E36E26E5-3686-494B-BF40-B9E31CA12F05}" type="presOf" srcId="{04612562-2843-4FD7-B2C4-F343DAF057D8}" destId="{98045BEE-40C4-485E-B9F1-4C41BF2B384E}" srcOrd="1" destOrd="0" presId="urn:microsoft.com/office/officeart/2005/8/layout/venn1"/>
    <dgm:cxn modelId="{2D08B63F-8639-4C62-BCD6-7A6542D51E32}" type="presOf" srcId="{D7F90152-EF7D-4550-A7EB-67F956A663CD}" destId="{4306EB55-0B23-428F-AFDB-324C44CA1FCB}" srcOrd="0" destOrd="0" presId="urn:microsoft.com/office/officeart/2005/8/layout/venn1"/>
    <dgm:cxn modelId="{87D49CF9-5B34-433E-B929-FEF22CBC4900}" type="presOf" srcId="{65D62F84-D928-4932-909C-F4D6CC2B5DE5}" destId="{A3016565-604C-4EFE-9BFA-0DAEF4CDD07F}" srcOrd="1" destOrd="0" presId="urn:microsoft.com/office/officeart/2005/8/layout/venn1"/>
    <dgm:cxn modelId="{4FEA6B7D-16DA-4E26-8A7B-047E4896C687}" type="presOf" srcId="{04612562-2843-4FD7-B2C4-F343DAF057D8}" destId="{13E583EE-5B73-4CCD-87F5-B1C95D68CC2A}" srcOrd="0" destOrd="0" presId="urn:microsoft.com/office/officeart/2005/8/layout/venn1"/>
    <dgm:cxn modelId="{2A93614D-4C43-46C8-82B7-28AE5851F268}" srcId="{B7778A2B-F292-4D62-8EF3-D53A180CE12F}" destId="{D7F90152-EF7D-4550-A7EB-67F956A663CD}" srcOrd="2" destOrd="0" parTransId="{84152948-E440-446E-8D66-E537B4FAC01C}" sibTransId="{E1D07423-F195-4F6B-9E81-5082968F5C96}"/>
    <dgm:cxn modelId="{046DDBCE-7E42-40B6-9F02-08D12481B326}" srcId="{B7778A2B-F292-4D62-8EF3-D53A180CE12F}" destId="{04612562-2843-4FD7-B2C4-F343DAF057D8}" srcOrd="0" destOrd="0" parTransId="{5BFC99D2-2F69-4A65-ADCF-953C48D04BB6}" sibTransId="{2F449C55-7F29-4C80-AF72-A73E4D63B354}"/>
    <dgm:cxn modelId="{E563D4EA-421B-4BDB-A941-0B3B07295678}" type="presParOf" srcId="{4DB63062-0415-40E1-8E04-B49FFBADF942}" destId="{13E583EE-5B73-4CCD-87F5-B1C95D68CC2A}" srcOrd="0" destOrd="0" presId="urn:microsoft.com/office/officeart/2005/8/layout/venn1"/>
    <dgm:cxn modelId="{2F39309C-C078-4AEA-A30C-A439E1D3E3AA}" type="presParOf" srcId="{4DB63062-0415-40E1-8E04-B49FFBADF942}" destId="{98045BEE-40C4-485E-B9F1-4C41BF2B384E}" srcOrd="1" destOrd="0" presId="urn:microsoft.com/office/officeart/2005/8/layout/venn1"/>
    <dgm:cxn modelId="{7E2F2C26-2D22-4903-BA66-04BE6242E5D1}" type="presParOf" srcId="{4DB63062-0415-40E1-8E04-B49FFBADF942}" destId="{4032CA28-585A-42C3-97C7-AD54AF3A898D}" srcOrd="2" destOrd="0" presId="urn:microsoft.com/office/officeart/2005/8/layout/venn1"/>
    <dgm:cxn modelId="{B06C1EED-B607-40F6-8777-4F662AC88903}" type="presParOf" srcId="{4DB63062-0415-40E1-8E04-B49FFBADF942}" destId="{A3016565-604C-4EFE-9BFA-0DAEF4CDD07F}" srcOrd="3" destOrd="0" presId="urn:microsoft.com/office/officeart/2005/8/layout/venn1"/>
    <dgm:cxn modelId="{044A4674-B3F0-4E20-8CFA-D335E06A0235}" type="presParOf" srcId="{4DB63062-0415-40E1-8E04-B49FFBADF942}" destId="{4306EB55-0B23-428F-AFDB-324C44CA1FCB}" srcOrd="4" destOrd="0" presId="urn:microsoft.com/office/officeart/2005/8/layout/venn1"/>
    <dgm:cxn modelId="{4250C7FA-16C9-4559-BA3E-F515668D366B}" type="presParOf" srcId="{4DB63062-0415-40E1-8E04-B49FFBADF942}" destId="{423CF90E-E9DB-4C89-99EB-40D8CB4EE438}" srcOrd="5" destOrd="0" presId="urn:microsoft.com/office/officeart/2005/8/layout/venn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778A2B-F292-4D62-8EF3-D53A180CE12F}" type="doc">
      <dgm:prSet loTypeId="urn:microsoft.com/office/officeart/2005/8/layout/venn1" loCatId="relationship" qsTypeId="urn:microsoft.com/office/officeart/2005/8/quickstyle/3d1" qsCatId="3D" csTypeId="urn:microsoft.com/office/officeart/2005/8/colors/colorful2" csCatId="colorful" phldr="1"/>
      <dgm:spPr/>
    </dgm:pt>
    <dgm:pt modelId="{04612562-2843-4FD7-B2C4-F343DAF057D8}">
      <dgm:prSet phldrT="[Text]" custT="1"/>
      <dgm:spPr>
        <a:solidFill>
          <a:schemeClr val="accent4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n-US" sz="2400" dirty="0" smtClean="0">
              <a:latin typeface="+mn-lt"/>
            </a:rPr>
            <a:t>Planet</a:t>
          </a:r>
        </a:p>
      </dgm:t>
    </dgm:pt>
    <dgm:pt modelId="{5BFC99D2-2F69-4A65-ADCF-953C48D04BB6}" type="parTrans" cxnId="{046DDBCE-7E42-40B6-9F02-08D12481B326}">
      <dgm:prSet/>
      <dgm:spPr/>
      <dgm:t>
        <a:bodyPr/>
        <a:lstStyle/>
        <a:p>
          <a:endParaRPr lang="en-US"/>
        </a:p>
      </dgm:t>
    </dgm:pt>
    <dgm:pt modelId="{2F449C55-7F29-4C80-AF72-A73E4D63B354}" type="sibTrans" cxnId="{046DDBCE-7E42-40B6-9F02-08D12481B326}">
      <dgm:prSet/>
      <dgm:spPr/>
      <dgm:t>
        <a:bodyPr/>
        <a:lstStyle/>
        <a:p>
          <a:endParaRPr lang="en-US"/>
        </a:p>
      </dgm:t>
    </dgm:pt>
    <dgm:pt modelId="{65D62F84-D928-4932-909C-F4D6CC2B5DE5}">
      <dgm:prSet phldrT="[Text]" custT="1"/>
      <dgm:spPr/>
      <dgm:t>
        <a:bodyPr/>
        <a:lstStyle/>
        <a:p>
          <a:r>
            <a:rPr lang="en-US" sz="2400" dirty="0" smtClean="0">
              <a:latin typeface="+mn-lt"/>
            </a:rPr>
            <a:t>Profit</a:t>
          </a:r>
        </a:p>
      </dgm:t>
    </dgm:pt>
    <dgm:pt modelId="{5CCC5F04-F331-4B4C-97A0-E56283AE46A8}" type="parTrans" cxnId="{7191861F-3060-450D-802A-527D1CBC2EF1}">
      <dgm:prSet/>
      <dgm:spPr/>
      <dgm:t>
        <a:bodyPr/>
        <a:lstStyle/>
        <a:p>
          <a:endParaRPr lang="en-US"/>
        </a:p>
      </dgm:t>
    </dgm:pt>
    <dgm:pt modelId="{8CC000AF-9D97-43AB-83A9-03EFBCD8A3E7}" type="sibTrans" cxnId="{7191861F-3060-450D-802A-527D1CBC2EF1}">
      <dgm:prSet/>
      <dgm:spPr/>
      <dgm:t>
        <a:bodyPr/>
        <a:lstStyle/>
        <a:p>
          <a:endParaRPr lang="en-US"/>
        </a:p>
      </dgm:t>
    </dgm:pt>
    <dgm:pt modelId="{D7F90152-EF7D-4550-A7EB-67F956A663CD}">
      <dgm:prSet phldrT="[Text]" custT="1"/>
      <dgm:spPr>
        <a:solidFill>
          <a:srgbClr val="FFFF66">
            <a:alpha val="49804"/>
          </a:srgbClr>
        </a:solidFill>
      </dgm:spPr>
      <dgm:t>
        <a:bodyPr/>
        <a:lstStyle/>
        <a:p>
          <a:r>
            <a:rPr lang="en-US" sz="2400" dirty="0" smtClean="0">
              <a:latin typeface="+mn-lt"/>
            </a:rPr>
            <a:t>People </a:t>
          </a:r>
        </a:p>
      </dgm:t>
    </dgm:pt>
    <dgm:pt modelId="{84152948-E440-446E-8D66-E537B4FAC01C}" type="parTrans" cxnId="{2A93614D-4C43-46C8-82B7-28AE5851F268}">
      <dgm:prSet/>
      <dgm:spPr/>
      <dgm:t>
        <a:bodyPr/>
        <a:lstStyle/>
        <a:p>
          <a:endParaRPr lang="en-US"/>
        </a:p>
      </dgm:t>
    </dgm:pt>
    <dgm:pt modelId="{E1D07423-F195-4F6B-9E81-5082968F5C96}" type="sibTrans" cxnId="{2A93614D-4C43-46C8-82B7-28AE5851F268}">
      <dgm:prSet/>
      <dgm:spPr/>
      <dgm:t>
        <a:bodyPr/>
        <a:lstStyle/>
        <a:p>
          <a:endParaRPr lang="en-US"/>
        </a:p>
      </dgm:t>
    </dgm:pt>
    <dgm:pt modelId="{4DB63062-0415-40E1-8E04-B49FFBADF942}" type="pres">
      <dgm:prSet presAssocID="{B7778A2B-F292-4D62-8EF3-D53A180CE12F}" presName="compositeShape" presStyleCnt="0">
        <dgm:presLayoutVars>
          <dgm:chMax val="7"/>
          <dgm:dir/>
          <dgm:resizeHandles val="exact"/>
        </dgm:presLayoutVars>
      </dgm:prSet>
      <dgm:spPr/>
    </dgm:pt>
    <dgm:pt modelId="{13E583EE-5B73-4CCD-87F5-B1C95D68CC2A}" type="pres">
      <dgm:prSet presAssocID="{04612562-2843-4FD7-B2C4-F343DAF057D8}" presName="circ1" presStyleLbl="vennNode1" presStyleIdx="0" presStyleCnt="3" custLinFactNeighborX="12258" custLinFactNeighborY="-11704"/>
      <dgm:spPr/>
      <dgm:t>
        <a:bodyPr/>
        <a:lstStyle/>
        <a:p>
          <a:endParaRPr lang="en-US"/>
        </a:p>
      </dgm:t>
    </dgm:pt>
    <dgm:pt modelId="{98045BEE-40C4-485E-B9F1-4C41BF2B384E}" type="pres">
      <dgm:prSet presAssocID="{04612562-2843-4FD7-B2C4-F343DAF057D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32CA28-585A-42C3-97C7-AD54AF3A898D}" type="pres">
      <dgm:prSet presAssocID="{65D62F84-D928-4932-909C-F4D6CC2B5DE5}" presName="circ2" presStyleLbl="vennNode1" presStyleIdx="1" presStyleCnt="3" custLinFactNeighborY="-19240"/>
      <dgm:spPr/>
      <dgm:t>
        <a:bodyPr/>
        <a:lstStyle/>
        <a:p>
          <a:endParaRPr lang="en-US"/>
        </a:p>
      </dgm:t>
    </dgm:pt>
    <dgm:pt modelId="{A3016565-604C-4EFE-9BFA-0DAEF4CDD07F}" type="pres">
      <dgm:prSet presAssocID="{65D62F84-D928-4932-909C-F4D6CC2B5DE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06EB55-0B23-428F-AFDB-324C44CA1FCB}" type="pres">
      <dgm:prSet presAssocID="{D7F90152-EF7D-4550-A7EB-67F956A663CD}" presName="circ3" presStyleLbl="vennNode1" presStyleIdx="2" presStyleCnt="3" custLinFactNeighborX="808" custLinFactNeighborY="-22473"/>
      <dgm:spPr/>
      <dgm:t>
        <a:bodyPr/>
        <a:lstStyle/>
        <a:p>
          <a:endParaRPr lang="en-US"/>
        </a:p>
      </dgm:t>
    </dgm:pt>
    <dgm:pt modelId="{423CF90E-E9DB-4C89-99EB-40D8CB4EE438}" type="pres">
      <dgm:prSet presAssocID="{D7F90152-EF7D-4550-A7EB-67F956A663C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2BDE1E-3811-409C-A0FB-2E32C919EA8C}" type="presOf" srcId="{65D62F84-D928-4932-909C-F4D6CC2B5DE5}" destId="{A3016565-604C-4EFE-9BFA-0DAEF4CDD07F}" srcOrd="1" destOrd="0" presId="urn:microsoft.com/office/officeart/2005/8/layout/venn1"/>
    <dgm:cxn modelId="{C073B884-19BD-4A2F-B649-CB0F06617E95}" type="presOf" srcId="{65D62F84-D928-4932-909C-F4D6CC2B5DE5}" destId="{4032CA28-585A-42C3-97C7-AD54AF3A898D}" srcOrd="0" destOrd="0" presId="urn:microsoft.com/office/officeart/2005/8/layout/venn1"/>
    <dgm:cxn modelId="{7191861F-3060-450D-802A-527D1CBC2EF1}" srcId="{B7778A2B-F292-4D62-8EF3-D53A180CE12F}" destId="{65D62F84-D928-4932-909C-F4D6CC2B5DE5}" srcOrd="1" destOrd="0" parTransId="{5CCC5F04-F331-4B4C-97A0-E56283AE46A8}" sibTransId="{8CC000AF-9D97-43AB-83A9-03EFBCD8A3E7}"/>
    <dgm:cxn modelId="{DC596DD3-8843-4074-8648-F3128612A528}" type="presOf" srcId="{B7778A2B-F292-4D62-8EF3-D53A180CE12F}" destId="{4DB63062-0415-40E1-8E04-B49FFBADF942}" srcOrd="0" destOrd="0" presId="urn:microsoft.com/office/officeart/2005/8/layout/venn1"/>
    <dgm:cxn modelId="{5A889D20-0255-41DF-9067-BB5699634FD4}" type="presOf" srcId="{04612562-2843-4FD7-B2C4-F343DAF057D8}" destId="{98045BEE-40C4-485E-B9F1-4C41BF2B384E}" srcOrd="1" destOrd="0" presId="urn:microsoft.com/office/officeart/2005/8/layout/venn1"/>
    <dgm:cxn modelId="{7AAF8163-642D-4FEE-9B7F-1EF9E2B48506}" type="presOf" srcId="{04612562-2843-4FD7-B2C4-F343DAF057D8}" destId="{13E583EE-5B73-4CCD-87F5-B1C95D68CC2A}" srcOrd="0" destOrd="0" presId="urn:microsoft.com/office/officeart/2005/8/layout/venn1"/>
    <dgm:cxn modelId="{2A93614D-4C43-46C8-82B7-28AE5851F268}" srcId="{B7778A2B-F292-4D62-8EF3-D53A180CE12F}" destId="{D7F90152-EF7D-4550-A7EB-67F956A663CD}" srcOrd="2" destOrd="0" parTransId="{84152948-E440-446E-8D66-E537B4FAC01C}" sibTransId="{E1D07423-F195-4F6B-9E81-5082968F5C96}"/>
    <dgm:cxn modelId="{B9F16D31-BF05-40CB-BC12-C860F535647C}" type="presOf" srcId="{D7F90152-EF7D-4550-A7EB-67F956A663CD}" destId="{4306EB55-0B23-428F-AFDB-324C44CA1FCB}" srcOrd="0" destOrd="0" presId="urn:microsoft.com/office/officeart/2005/8/layout/venn1"/>
    <dgm:cxn modelId="{046DDBCE-7E42-40B6-9F02-08D12481B326}" srcId="{B7778A2B-F292-4D62-8EF3-D53A180CE12F}" destId="{04612562-2843-4FD7-B2C4-F343DAF057D8}" srcOrd="0" destOrd="0" parTransId="{5BFC99D2-2F69-4A65-ADCF-953C48D04BB6}" sibTransId="{2F449C55-7F29-4C80-AF72-A73E4D63B354}"/>
    <dgm:cxn modelId="{0D9927F6-4065-421C-AD2A-7F2099D22809}" type="presOf" srcId="{D7F90152-EF7D-4550-A7EB-67F956A663CD}" destId="{423CF90E-E9DB-4C89-99EB-40D8CB4EE438}" srcOrd="1" destOrd="0" presId="urn:microsoft.com/office/officeart/2005/8/layout/venn1"/>
    <dgm:cxn modelId="{2844C64C-1DB3-40F2-A2D9-C62FD9089E56}" type="presParOf" srcId="{4DB63062-0415-40E1-8E04-B49FFBADF942}" destId="{13E583EE-5B73-4CCD-87F5-B1C95D68CC2A}" srcOrd="0" destOrd="0" presId="urn:microsoft.com/office/officeart/2005/8/layout/venn1"/>
    <dgm:cxn modelId="{2926D8D0-8128-41E5-BB13-70E2775897F7}" type="presParOf" srcId="{4DB63062-0415-40E1-8E04-B49FFBADF942}" destId="{98045BEE-40C4-485E-B9F1-4C41BF2B384E}" srcOrd="1" destOrd="0" presId="urn:microsoft.com/office/officeart/2005/8/layout/venn1"/>
    <dgm:cxn modelId="{ED166020-6BAC-4078-8A66-A971BD2C3DDF}" type="presParOf" srcId="{4DB63062-0415-40E1-8E04-B49FFBADF942}" destId="{4032CA28-585A-42C3-97C7-AD54AF3A898D}" srcOrd="2" destOrd="0" presId="urn:microsoft.com/office/officeart/2005/8/layout/venn1"/>
    <dgm:cxn modelId="{58A205CF-7AD6-425D-9CFD-11EB9D4767D9}" type="presParOf" srcId="{4DB63062-0415-40E1-8E04-B49FFBADF942}" destId="{A3016565-604C-4EFE-9BFA-0DAEF4CDD07F}" srcOrd="3" destOrd="0" presId="urn:microsoft.com/office/officeart/2005/8/layout/venn1"/>
    <dgm:cxn modelId="{BB5CC705-9AA1-4C0B-9867-1B4EB06F9D9E}" type="presParOf" srcId="{4DB63062-0415-40E1-8E04-B49FFBADF942}" destId="{4306EB55-0B23-428F-AFDB-324C44CA1FCB}" srcOrd="4" destOrd="0" presId="urn:microsoft.com/office/officeart/2005/8/layout/venn1"/>
    <dgm:cxn modelId="{19DA2213-9BB9-4719-A3B2-254D4976FEC2}" type="presParOf" srcId="{4DB63062-0415-40E1-8E04-B49FFBADF942}" destId="{423CF90E-E9DB-4C89-99EB-40D8CB4EE438}" srcOrd="5" destOrd="0" presId="urn:microsoft.com/office/officeart/2005/8/layout/ven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CEC1D-69AE-4896-86B2-93C6D9E13BE2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243EC-1A7A-4AAA-B7E2-B41AEC90FF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18DBB-2F41-43C7-992F-D4CF2215ABB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31549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C56EE-2D70-4FAF-A18B-065E21873416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7C82-93A0-4FCC-9D0E-592EADD4D0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C56EE-2D70-4FAF-A18B-065E21873416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7C82-93A0-4FCC-9D0E-592EADD4D0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C56EE-2D70-4FAF-A18B-065E21873416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7C82-93A0-4FCC-9D0E-592EADD4D0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C56EE-2D70-4FAF-A18B-065E21873416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7C82-93A0-4FCC-9D0E-592EADD4D0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C56EE-2D70-4FAF-A18B-065E21873416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7C82-93A0-4FCC-9D0E-592EADD4D0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C56EE-2D70-4FAF-A18B-065E21873416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7C82-93A0-4FCC-9D0E-592EADD4D0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C56EE-2D70-4FAF-A18B-065E21873416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7C82-93A0-4FCC-9D0E-592EADD4D0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C56EE-2D70-4FAF-A18B-065E21873416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7C82-93A0-4FCC-9D0E-592EADD4D0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C56EE-2D70-4FAF-A18B-065E21873416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7C82-93A0-4FCC-9D0E-592EADD4D0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C56EE-2D70-4FAF-A18B-065E21873416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7C82-93A0-4FCC-9D0E-592EADD4D0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C56EE-2D70-4FAF-A18B-065E21873416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7C82-93A0-4FCC-9D0E-592EADD4D0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C56EE-2D70-4FAF-A18B-065E21873416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B7C82-93A0-4FCC-9D0E-592EADD4D0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2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4.jpeg"/><Relationship Id="rId7" Type="http://schemas.openxmlformats.org/officeDocument/2006/relationships/diagramQuickStyle" Target="../diagrams/quickStyl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5.png"/><Relationship Id="rId9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caeconomy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california-econom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28600" y="1"/>
            <a:ext cx="109728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4813518"/>
            <a:ext cx="10134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5400" dirty="0" smtClean="0">
                <a:solidFill>
                  <a:schemeClr val="bg1"/>
                </a:solidFill>
              </a:rPr>
              <a:t>Jim </a:t>
            </a:r>
            <a:r>
              <a:rPr lang="en-US" sz="5400" dirty="0" smtClean="0">
                <a:solidFill>
                  <a:schemeClr val="bg1"/>
                </a:solidFill>
              </a:rPr>
              <a:t>Mayer, CA F</a:t>
            </a:r>
            <a:r>
              <a:rPr lang="en-US" sz="5400" cap="small" dirty="0" smtClean="0">
                <a:solidFill>
                  <a:schemeClr val="bg1"/>
                </a:solidFill>
              </a:rPr>
              <a:t>wd</a:t>
            </a:r>
            <a:r>
              <a:rPr lang="en-US" sz="5400" dirty="0" smtClean="0">
                <a:solidFill>
                  <a:schemeClr val="bg1"/>
                </a:solidFill>
              </a:rPr>
              <a:t>					 </a:t>
            </a:r>
            <a:endParaRPr lang="en-US" sz="5400" dirty="0" smtClean="0">
              <a:solidFill>
                <a:schemeClr val="bg1"/>
              </a:solidFill>
            </a:endParaRPr>
          </a:p>
          <a:p>
            <a:r>
              <a:rPr lang="en-US" sz="4000" dirty="0" smtClean="0">
                <a:solidFill>
                  <a:schemeClr val="bg1"/>
                </a:solidFill>
              </a:rPr>
              <a:t>Kern Water Summit				      	   3.7.18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-152400" y="609600"/>
            <a:ext cx="9372600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 smtClean="0">
                <a:solidFill>
                  <a:srgbClr val="0070C4"/>
                </a:solidFill>
                <a:latin typeface="Palatino Linotype" pitchFamily="18" charset="0"/>
              </a:rPr>
              <a:t>Democracy is a construction zone</a:t>
            </a:r>
            <a:endParaRPr lang="en-US" sz="4400" dirty="0">
              <a:solidFill>
                <a:srgbClr val="0070C4"/>
              </a:solidFill>
              <a:latin typeface="Palatino Linotype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1870" y="1669503"/>
            <a:ext cx="4462130" cy="5264697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04800" y="2133600"/>
            <a:ext cx="4419600" cy="3106738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800" cap="none" dirty="0" smtClean="0">
                <a:solidFill>
                  <a:srgbClr val="0070C4"/>
                </a:solidFill>
                <a:latin typeface="Palatino Linotype" pitchFamily="18" charset="0"/>
              </a:rPr>
              <a:t>Political reforms have eased gridlock </a:t>
            </a:r>
            <a:endParaRPr lang="en-US" sz="2800" cap="none" dirty="0" smtClean="0">
              <a:solidFill>
                <a:srgbClr val="0070C4"/>
              </a:solidFill>
              <a:latin typeface="Palatino Linotype" pitchFamily="18" charset="0"/>
            </a:endParaRP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0070C4"/>
                </a:solidFill>
                <a:latin typeface="Palatino Linotype" pitchFamily="18" charset="0"/>
              </a:rPr>
              <a:t>Fiscal reforms better manage volatile revenue</a:t>
            </a:r>
            <a:endParaRPr lang="en-US" sz="2800" dirty="0" smtClean="0">
              <a:solidFill>
                <a:srgbClr val="0070C4"/>
              </a:solidFill>
              <a:latin typeface="Palatino Linotype" pitchFamily="18" charset="0"/>
            </a:endParaRP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800" cap="none" dirty="0" smtClean="0">
                <a:solidFill>
                  <a:srgbClr val="0070C4"/>
                </a:solidFill>
                <a:latin typeface="Palatino Linotype" pitchFamily="18" charset="0"/>
              </a:rPr>
              <a:t>New state-local structures emerging</a:t>
            </a:r>
            <a:endParaRPr lang="en-US" sz="2800" cap="none" dirty="0">
              <a:solidFill>
                <a:srgbClr val="0070C4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426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0"/>
            <a:ext cx="9601200" cy="160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4"/>
                </a:solidFill>
                <a:latin typeface="Palatino Linotype" pitchFamily="18" charset="0"/>
                <a:ea typeface="+mn-ea"/>
                <a:cs typeface="+mn-cs"/>
              </a:rPr>
              <a:t>Better </a:t>
            </a:r>
            <a:r>
              <a:rPr lang="en-US" dirty="0" smtClean="0">
                <a:solidFill>
                  <a:srgbClr val="0070C4"/>
                </a:solidFill>
                <a:latin typeface="Palatino Linotype" pitchFamily="18" charset="0"/>
                <a:ea typeface="+mn-ea"/>
                <a:cs typeface="+mn-cs"/>
              </a:rPr>
              <a:t>prepared for </a:t>
            </a:r>
            <a:r>
              <a:rPr lang="en-US" dirty="0" smtClean="0">
                <a:solidFill>
                  <a:srgbClr val="0070C4"/>
                </a:solidFill>
                <a:latin typeface="Palatino Linotype" pitchFamily="18" charset="0"/>
                <a:ea typeface="+mn-ea"/>
                <a:cs typeface="+mn-cs"/>
              </a:rPr>
              <a:t>big challenges</a:t>
            </a:r>
            <a:endParaRPr lang="en-US" dirty="0">
              <a:solidFill>
                <a:srgbClr val="0070C4"/>
              </a:solidFill>
              <a:latin typeface="Palatino Linotype" pitchFamily="18" charset="0"/>
              <a:ea typeface="+mn-ea"/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11" y="1461552"/>
            <a:ext cx="8211589" cy="5472648"/>
          </a:xfrm>
        </p:spPr>
      </p:pic>
    </p:spTree>
    <p:extLst>
      <p:ext uri="{BB962C8B-B14F-4D97-AF65-F5344CB8AC3E}">
        <p14:creationId xmlns="" xmlns:p14="http://schemas.microsoft.com/office/powerpoint/2010/main" val="183772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0070C4"/>
                </a:solidFill>
                <a:latin typeface="Palatino Linotype" pitchFamily="18" charset="0"/>
                <a:ea typeface="+mn-ea"/>
                <a:cs typeface="+mn-cs"/>
              </a:rPr>
              <a:t>Advanced Technology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5" descr="Robotic-automat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905000"/>
            <a:ext cx="8633599" cy="4266014"/>
          </a:xfrm>
        </p:spPr>
      </p:pic>
    </p:spTree>
    <p:extLst>
      <p:ext uri="{BB962C8B-B14F-4D97-AF65-F5344CB8AC3E}">
        <p14:creationId xmlns:p14="http://schemas.microsoft.com/office/powerpoint/2010/main" xmlns="" val="163143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6002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70C4"/>
                </a:solidFill>
                <a:latin typeface="Palatino Linotype" pitchFamily="18" charset="0"/>
                <a:ea typeface="+mn-ea"/>
                <a:cs typeface="+mn-cs"/>
              </a:rPr>
              <a:t>Global Markets </a:t>
            </a:r>
            <a:endParaRPr lang="en-US" sz="6000" dirty="0">
              <a:solidFill>
                <a:srgbClr val="0070C4"/>
              </a:solidFill>
              <a:latin typeface="Palatino Linotype" pitchFamily="18" charset="0"/>
              <a:ea typeface="+mn-ea"/>
              <a:cs typeface="+mn-cs"/>
            </a:endParaRPr>
          </a:p>
        </p:txBody>
      </p:sp>
      <p:pic>
        <p:nvPicPr>
          <p:cNvPr id="5" name="Picture 4" descr="980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19200"/>
            <a:ext cx="8077200" cy="5374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6002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70C0"/>
                </a:solidFill>
                <a:latin typeface="Palatino Linotype" pitchFamily="18" charset="0"/>
              </a:rPr>
              <a:t>Global Finance</a:t>
            </a:r>
            <a:endParaRPr lang="en-US" sz="6000" dirty="0">
              <a:solidFill>
                <a:srgbClr val="0070C0"/>
              </a:solidFill>
              <a:latin typeface="Palatino Linotype" pitchFamily="18" charset="0"/>
            </a:endParaRPr>
          </a:p>
        </p:txBody>
      </p:sp>
      <p:pic>
        <p:nvPicPr>
          <p:cNvPr id="4" name="Content Placeholder 3" descr="global financ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614" y="1265665"/>
            <a:ext cx="7992786" cy="52875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70C0"/>
                </a:solidFill>
                <a:latin typeface="Palatino Linotype" pitchFamily="18" charset="0"/>
              </a:rPr>
              <a:t>Climate Change</a:t>
            </a:r>
            <a:endParaRPr lang="en-US" sz="6000" dirty="0">
              <a:solidFill>
                <a:srgbClr val="0070C0"/>
              </a:solidFill>
              <a:latin typeface="Palatino Linotype" pitchFamily="18" charset="0"/>
            </a:endParaRPr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93" y="1447800"/>
            <a:ext cx="7838607" cy="5197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6002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0070C0"/>
                </a:solidFill>
                <a:latin typeface="Palatino Linotype" pitchFamily="18" charset="0"/>
              </a:rPr>
              <a:t>Changing Demographics</a:t>
            </a:r>
            <a:endParaRPr lang="en-US" sz="6000" dirty="0">
              <a:solidFill>
                <a:srgbClr val="0070C0"/>
              </a:solidFill>
              <a:latin typeface="Palatino Linotype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99696"/>
            <a:ext cx="8229600" cy="352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6002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70C0"/>
                </a:solidFill>
                <a:latin typeface="Palatino Linotype" pitchFamily="18" charset="0"/>
              </a:rPr>
              <a:t>Growing Inequality</a:t>
            </a:r>
            <a:endParaRPr lang="en-US" sz="6000" dirty="0">
              <a:solidFill>
                <a:srgbClr val="0070C0"/>
              </a:solidFill>
              <a:latin typeface="Palatino Linotype" pitchFamily="18" charset="0"/>
            </a:endParaRPr>
          </a:p>
        </p:txBody>
      </p:sp>
      <p:pic>
        <p:nvPicPr>
          <p:cNvPr id="4" name="Content Placeholder 3" descr="SACRAMENTO-HOMELESS-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97577"/>
            <a:ext cx="9130324" cy="59986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33400"/>
            <a:ext cx="6858000" cy="6172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914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152400"/>
            <a:ext cx="9372600" cy="16002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0070C0"/>
                </a:solidFill>
                <a:latin typeface="Palatino Linotype" pitchFamily="18" charset="0"/>
              </a:rPr>
              <a:t>CA’s </a:t>
            </a:r>
            <a:r>
              <a:rPr lang="en-US" sz="6000" dirty="0" smtClean="0">
                <a:solidFill>
                  <a:srgbClr val="0070C0"/>
                </a:solidFill>
                <a:latin typeface="Palatino Linotype" pitchFamily="18" charset="0"/>
              </a:rPr>
              <a:t>Poverty Problem</a:t>
            </a:r>
            <a:endParaRPr lang="en-US" sz="6000" dirty="0">
              <a:solidFill>
                <a:srgbClr val="0070C0"/>
              </a:solidFill>
              <a:latin typeface="Palatino Linotype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55914" y="2209800"/>
            <a:ext cx="7097486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1305580"/>
            <a:ext cx="823799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CA poverty rate—with housing costs included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694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p04b18s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33400" y="1676400"/>
            <a:ext cx="10363200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34" y="654014"/>
            <a:ext cx="5195166" cy="612778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04800"/>
            <a:ext cx="5410200" cy="16002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0070C0"/>
                </a:solidFill>
                <a:latin typeface="Palatino Linotype" pitchFamily="18" charset="0"/>
              </a:rPr>
              <a:t>Two </a:t>
            </a:r>
            <a:r>
              <a:rPr lang="en-US" sz="6000" dirty="0" err="1" smtClean="0">
                <a:solidFill>
                  <a:srgbClr val="0070C0"/>
                </a:solidFill>
                <a:latin typeface="Palatino Linotype" pitchFamily="18" charset="0"/>
              </a:rPr>
              <a:t>Californias</a:t>
            </a:r>
            <a:r>
              <a:rPr lang="en-US" sz="6000" dirty="0" smtClean="0">
                <a:solidFill>
                  <a:srgbClr val="0070C0"/>
                </a:solidFill>
                <a:latin typeface="Palatino Linotype" pitchFamily="18" charset="0"/>
              </a:rPr>
              <a:t>?</a:t>
            </a:r>
            <a:endParaRPr lang="en-US" sz="6000" dirty="0">
              <a:solidFill>
                <a:srgbClr val="0070C0"/>
              </a:solidFill>
              <a:latin typeface="Palatino Linotype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343400" y="3124200"/>
            <a:ext cx="426720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% below federal poverty 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79094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152400"/>
            <a:ext cx="9448800" cy="1600200"/>
          </a:xfrm>
        </p:spPr>
        <p:txBody>
          <a:bodyPr>
            <a:normAutofit/>
          </a:bodyPr>
          <a:lstStyle/>
          <a:p>
            <a:pPr>
              <a:lnSpc>
                <a:spcPts val="4600"/>
              </a:lnSpc>
            </a:pPr>
            <a:r>
              <a:rPr lang="en-US" sz="5400" dirty="0" smtClean="0">
                <a:solidFill>
                  <a:srgbClr val="0070C0"/>
                </a:solidFill>
                <a:latin typeface="Palatino Linotype" pitchFamily="18" charset="0"/>
              </a:rPr>
              <a:t>Missing median-wage jobs</a:t>
            </a:r>
            <a:endParaRPr lang="en-US" sz="5400" dirty="0">
              <a:solidFill>
                <a:srgbClr val="0070C0"/>
              </a:solidFill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4310061" cy="499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73722"/>
            <a:ext cx="2416175" cy="3593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74365" y="1762780"/>
            <a:ext cx="4486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Earning &lt; $12.50 an hour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05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6002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70C0"/>
                </a:solidFill>
                <a:latin typeface="Palatino Linotype" pitchFamily="18" charset="0"/>
              </a:rPr>
              <a:t>CA Economic Summit</a:t>
            </a:r>
            <a:endParaRPr lang="en-US" sz="6000" dirty="0">
              <a:solidFill>
                <a:srgbClr val="0070C0"/>
              </a:solidFill>
              <a:latin typeface="Palatino Linotype" pitchFamily="18" charset="0"/>
            </a:endParaRPr>
          </a:p>
        </p:txBody>
      </p:sp>
      <p:pic>
        <p:nvPicPr>
          <p:cNvPr id="4" name="Picture 2" descr="C:\Users\Kristin\Desktop\1403490_708310722514391_1381963942_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640748" cy="441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3143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16002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70C0"/>
                </a:solidFill>
                <a:latin typeface="Palatino Linotype" pitchFamily="18" charset="0"/>
              </a:rPr>
              <a:t>CA Economic Summit</a:t>
            </a:r>
            <a:endParaRPr lang="en-US" sz="6000" dirty="0">
              <a:solidFill>
                <a:srgbClr val="0070C0"/>
              </a:solidFill>
              <a:latin typeface="Palatino Linotype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1287516728"/>
              </p:ext>
            </p:extLst>
          </p:nvPr>
        </p:nvGraphicFramePr>
        <p:xfrm>
          <a:off x="4953000" y="1790700"/>
          <a:ext cx="4057650" cy="4838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Content Placeholder 8" descr="Picture1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152400" y="2336800"/>
            <a:ext cx="4724400" cy="3149600"/>
          </a:xfrm>
        </p:spPr>
      </p:pic>
    </p:spTree>
    <p:extLst>
      <p:ext uri="{BB962C8B-B14F-4D97-AF65-F5344CB8AC3E}">
        <p14:creationId xmlns="" xmlns:p14="http://schemas.microsoft.com/office/powerpoint/2010/main" val="163143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6002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70C0"/>
                </a:solidFill>
                <a:latin typeface="Palatino Linotype" pitchFamily="18" charset="0"/>
              </a:rPr>
              <a:t>CA Economic Summit</a:t>
            </a:r>
            <a:endParaRPr lang="en-US" sz="6000" dirty="0">
              <a:solidFill>
                <a:srgbClr val="0070C0"/>
              </a:solidFill>
              <a:latin typeface="Palatino Linotype" pitchFamily="18" charset="0"/>
            </a:endParaRPr>
          </a:p>
        </p:txBody>
      </p:sp>
      <p:pic>
        <p:nvPicPr>
          <p:cNvPr id="6" name="Content Placeholder 3" descr="512px-California_economic_regions_map_(labeled_and_colored)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951037"/>
            <a:ext cx="3836577" cy="4525963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1287516728"/>
              </p:ext>
            </p:extLst>
          </p:nvPr>
        </p:nvGraphicFramePr>
        <p:xfrm>
          <a:off x="2895600" y="1219200"/>
          <a:ext cx="30480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Content Placeholder 8" descr="Picture1.jp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5334000" y="4267200"/>
            <a:ext cx="3581400" cy="2387600"/>
          </a:xfrm>
        </p:spPr>
      </p:pic>
    </p:spTree>
    <p:extLst>
      <p:ext uri="{BB962C8B-B14F-4D97-AF65-F5344CB8AC3E}">
        <p14:creationId xmlns="" xmlns:p14="http://schemas.microsoft.com/office/powerpoint/2010/main" val="163143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96400" cy="16002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70C0"/>
                </a:solidFill>
                <a:latin typeface="Palatino Linotype" pitchFamily="18" charset="0"/>
              </a:rPr>
              <a:t>CA Economic Summit</a:t>
            </a:r>
            <a:endParaRPr lang="en-US" sz="6000" dirty="0">
              <a:solidFill>
                <a:srgbClr val="0070C0"/>
              </a:solidFill>
              <a:latin typeface="Palatino Linotype" pitchFamily="18" charset="0"/>
            </a:endParaRPr>
          </a:p>
        </p:txBody>
      </p:sp>
      <p:pic>
        <p:nvPicPr>
          <p:cNvPr id="9" name="Content Placeholder 8" descr="Picture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2667000"/>
            <a:ext cx="3086100" cy="2057400"/>
          </a:xfrm>
        </p:spPr>
      </p:pic>
      <p:pic>
        <p:nvPicPr>
          <p:cNvPr id="6" name="Content Placeholder 3" descr="512px-California_economic_regions_map_(labeled_and_colored)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27737" y="1600200"/>
            <a:ext cx="2996863" cy="3535363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1287516728"/>
              </p:ext>
            </p:extLst>
          </p:nvPr>
        </p:nvGraphicFramePr>
        <p:xfrm>
          <a:off x="5791200" y="1066800"/>
          <a:ext cx="30480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" y="5334000"/>
            <a:ext cx="8991600" cy="130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631434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7summit_principles_signing_carousel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33400" y="304800"/>
            <a:ext cx="10515600" cy="5034064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55626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0070C4"/>
                </a:solidFill>
                <a:latin typeface="+mj-lt"/>
                <a:ea typeface="+mj-ea"/>
                <a:cs typeface="+mj-cs"/>
              </a:rPr>
              <a:t>www.CAeconomy.org/endorse</a:t>
            </a:r>
            <a:endParaRPr lang="en-US" sz="4400" dirty="0">
              <a:solidFill>
                <a:srgbClr val="0070C4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8_roadmap_carous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6953"/>
            <a:ext cx="9144000" cy="43774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484" y="4724400"/>
            <a:ext cx="9046316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8000" dirty="0" smtClean="0">
                <a:solidFill>
                  <a:schemeClr val="tx2"/>
                </a:solidFill>
                <a:latin typeface="Palatino Linotype" pitchFamily="18" charset="0"/>
              </a:rPr>
              <a:t>253  </a:t>
            </a:r>
            <a:endParaRPr lang="en-US" sz="8000" dirty="0" smtClean="0">
              <a:solidFill>
                <a:schemeClr val="tx2"/>
              </a:solidFill>
              <a:latin typeface="Palatino Linotype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US" sz="2800" dirty="0" smtClean="0">
                <a:solidFill>
                  <a:schemeClr val="tx2"/>
                </a:solidFill>
                <a:latin typeface="Palatino Linotype" pitchFamily="18" charset="0"/>
              </a:rPr>
              <a:t> </a:t>
            </a:r>
            <a:r>
              <a:rPr lang="en-US" sz="3200" dirty="0" smtClean="0">
                <a:solidFill>
                  <a:schemeClr val="tx2"/>
                </a:solidFill>
                <a:latin typeface="Palatino Linotype" pitchFamily="18" charset="0"/>
              </a:rPr>
              <a:t>Number of days to 2018 CA Economic Summit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70C0"/>
                </a:solidFill>
                <a:latin typeface="Palatino Linotype" pitchFamily="18" charset="0"/>
              </a:rPr>
              <a:t>One Million Challenges</a:t>
            </a:r>
            <a:endParaRPr lang="en-US" sz="6000" dirty="0" smtClean="0">
              <a:solidFill>
                <a:srgbClr val="0070C0"/>
              </a:solidFill>
              <a:latin typeface="Palatino Linotype" pitchFamily="18" charset="0"/>
            </a:endParaRPr>
          </a:p>
        </p:txBody>
      </p:sp>
      <p:pic>
        <p:nvPicPr>
          <p:cNvPr id="4" name="Picture 2" descr="https://cafwd.box.com/shared/static/c5h7hj5rk0ib71tmbkpdg6pqfd3ye8b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040" y="1290144"/>
            <a:ext cx="9438640" cy="4882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838200"/>
            <a:ext cx="9372600" cy="1143000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0070C0"/>
                </a:solidFill>
                <a:latin typeface="Palatino Linotype" pitchFamily="18" charset="0"/>
              </a:rPr>
              <a:t>Skilled </a:t>
            </a:r>
            <a:r>
              <a:rPr lang="en-US" sz="6000" dirty="0" smtClean="0">
                <a:solidFill>
                  <a:srgbClr val="0070C0"/>
                </a:solidFill>
                <a:latin typeface="Palatino Linotype" pitchFamily="18" charset="0"/>
              </a:rPr>
              <a:t>Workforce</a:t>
            </a:r>
            <a:br>
              <a:rPr lang="en-US" sz="6000" dirty="0" smtClean="0">
                <a:solidFill>
                  <a:srgbClr val="0070C0"/>
                </a:solidFill>
                <a:latin typeface="Palatino Linotype" pitchFamily="18" charset="0"/>
              </a:rPr>
            </a:br>
            <a:r>
              <a:rPr lang="en-US" cap="small" dirty="0" smtClean="0">
                <a:solidFill>
                  <a:srgbClr val="0070C0"/>
                </a:solidFill>
                <a:latin typeface="Palatino Linotype" pitchFamily="18" charset="0"/>
              </a:rPr>
              <a:t>Aligning education &amp; employment</a:t>
            </a:r>
            <a:r>
              <a:rPr lang="en-US" sz="5400" dirty="0" smtClean="0">
                <a:solidFill>
                  <a:srgbClr val="0070C0"/>
                </a:solidFill>
                <a:latin typeface="Palatino Linotype" pitchFamily="18" charset="0"/>
              </a:rPr>
              <a:t/>
            </a:r>
            <a:br>
              <a:rPr lang="en-US" sz="5400" dirty="0" smtClean="0">
                <a:solidFill>
                  <a:srgbClr val="0070C0"/>
                </a:solidFill>
                <a:latin typeface="Palatino Linotype" pitchFamily="18" charset="0"/>
              </a:rPr>
            </a:br>
            <a:endParaRPr lang="en-US" sz="5400" dirty="0" smtClean="0">
              <a:solidFill>
                <a:srgbClr val="0070C0"/>
              </a:solidFill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8229600" cy="4525963"/>
          </a:xfrm>
        </p:spPr>
        <p:txBody>
          <a:bodyPr/>
          <a:lstStyle/>
          <a:p>
            <a:pPr>
              <a:spcBef>
                <a:spcPts val="2400"/>
              </a:spcBef>
              <a:buFont typeface="Wingdings" pitchFamily="2" charset="2"/>
              <a:buChar char="Ø"/>
            </a:pPr>
            <a:r>
              <a:rPr lang="en-US" dirty="0" smtClean="0">
                <a:solidFill>
                  <a:srgbClr val="0070C4"/>
                </a:solidFill>
                <a:latin typeface="Palatino Linotype" pitchFamily="18" charset="0"/>
              </a:rPr>
              <a:t>Strong Workforce Program: $200M steering $2B spending on CTE</a:t>
            </a:r>
          </a:p>
          <a:p>
            <a:pPr>
              <a:spcBef>
                <a:spcPts val="2400"/>
              </a:spcBef>
              <a:buFont typeface="Wingdings" pitchFamily="2" charset="2"/>
              <a:buChar char="Ø"/>
            </a:pPr>
            <a:r>
              <a:rPr lang="en-US" dirty="0" smtClean="0">
                <a:solidFill>
                  <a:srgbClr val="0070C4"/>
                </a:solidFill>
                <a:latin typeface="Palatino Linotype" pitchFamily="18" charset="0"/>
              </a:rPr>
              <a:t>Partnerships between industries and institutions</a:t>
            </a:r>
          </a:p>
          <a:p>
            <a:pPr>
              <a:spcBef>
                <a:spcPts val="2400"/>
              </a:spcBef>
              <a:buFont typeface="Wingdings" pitchFamily="2" charset="2"/>
              <a:buChar char="Ø"/>
            </a:pPr>
            <a:r>
              <a:rPr lang="en-US" dirty="0" smtClean="0">
                <a:solidFill>
                  <a:srgbClr val="0070C4"/>
                </a:solidFill>
                <a:latin typeface="Palatino Linotype" pitchFamily="18" charset="0"/>
              </a:rPr>
              <a:t>Technology to reach                                           “stranded workers”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cybersecurity_class_us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970" y="4082376"/>
            <a:ext cx="4278630" cy="2394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669875797_7ec0d1e8a9_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0759" y="274637"/>
            <a:ext cx="9184759" cy="6126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1600200"/>
          </a:xfrm>
        </p:spPr>
        <p:txBody>
          <a:bodyPr/>
          <a:lstStyle/>
          <a:p>
            <a:pPr>
              <a:lnSpc>
                <a:spcPts val="3900"/>
              </a:lnSpc>
            </a:pPr>
            <a:r>
              <a:rPr lang="en-US" sz="4800" dirty="0" smtClean="0">
                <a:solidFill>
                  <a:srgbClr val="0070C4"/>
                </a:solidFill>
                <a:latin typeface="Palatino Linotype" pitchFamily="18" charset="0"/>
              </a:rPr>
              <a:t>All of the Above </a:t>
            </a:r>
            <a:r>
              <a:rPr lang="en-US" sz="4800" dirty="0" smtClean="0">
                <a:solidFill>
                  <a:srgbClr val="0070C4"/>
                </a:solidFill>
                <a:latin typeface="Palatino Linotype" pitchFamily="18" charset="0"/>
              </a:rPr>
              <a:t>Framework</a:t>
            </a:r>
            <a:r>
              <a:rPr lang="en-US" sz="4400" dirty="0" smtClean="0">
                <a:solidFill>
                  <a:srgbClr val="0070C4"/>
                </a:solidFill>
                <a:latin typeface="Palatino Linotype" pitchFamily="18" charset="0"/>
              </a:rPr>
              <a:t/>
            </a:r>
            <a:br>
              <a:rPr lang="en-US" sz="4400" dirty="0" smtClean="0">
                <a:solidFill>
                  <a:srgbClr val="0070C4"/>
                </a:solidFill>
                <a:latin typeface="Palatino Linotype" pitchFamily="18" charset="0"/>
              </a:rPr>
            </a:br>
            <a:r>
              <a:rPr lang="en-US" sz="2800" dirty="0" smtClean="0">
                <a:solidFill>
                  <a:srgbClr val="0070C4"/>
                </a:solidFill>
                <a:latin typeface="Palatino Linotype" pitchFamily="18" charset="0"/>
              </a:rPr>
              <a:t>to reduce the cost and increase the supply of housing</a:t>
            </a:r>
            <a:endParaRPr lang="en-US" sz="2800" dirty="0">
              <a:solidFill>
                <a:srgbClr val="0070C4"/>
              </a:solidFill>
              <a:latin typeface="Palatino Linotype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84238346"/>
              </p:ext>
            </p:extLst>
          </p:nvPr>
        </p:nvGraphicFramePr>
        <p:xfrm>
          <a:off x="457200" y="1905000"/>
          <a:ext cx="822960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1219200"/>
                <a:gridCol w="1524000"/>
                <a:gridCol w="2743200"/>
              </a:tblGrid>
              <a:tr h="370840">
                <a:tc gridSpan="4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US" sz="3200" dirty="0" smtClean="0"/>
                        <a:t>2017 Roadmap to Shared Prosperity</a:t>
                      </a:r>
                      <a:endParaRPr lang="en-US" sz="3200" dirty="0"/>
                    </a:p>
                  </a:txBody>
                  <a:tcPr marT="137160" marB="1371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/>
                        <a:t>Fiscal incentives to encourage housing near jobs and transit</a:t>
                      </a:r>
                      <a:endParaRPr lang="en-US" sz="2400" dirty="0"/>
                    </a:p>
                  </a:txBody>
                  <a:tcPr marT="137160" marB="1371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Production incentives for eligible projects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Program incentives for affordable housing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Regulatory incentives to lower costs and accelerate development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Increased accountability to ensure local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govts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contribute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137160" marB="1371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 smtClean="0"/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 smtClean="0"/>
                        <a:t>Strengthen planning and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 smtClean="0"/>
                        <a:t>regulatory  statutes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 smtClean="0"/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 smtClean="0"/>
                        <a:t>Improve approval and permitting rules;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 smtClean="0"/>
                        <a:t>increase enforcement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3357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304800"/>
            <a:ext cx="9372600" cy="1143000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0070C0"/>
                </a:solidFill>
                <a:latin typeface="Palatino Linotype" pitchFamily="18" charset="0"/>
              </a:rPr>
              <a:t>Water</a:t>
            </a:r>
            <a:r>
              <a:rPr lang="en-US" sz="5400" dirty="0" smtClean="0">
                <a:solidFill>
                  <a:srgbClr val="0070C0"/>
                </a:solidFill>
                <a:latin typeface="Palatino Linotype" pitchFamily="18" charset="0"/>
              </a:rPr>
              <a:t/>
            </a:r>
            <a:br>
              <a:rPr lang="en-US" sz="5400" dirty="0" smtClean="0">
                <a:solidFill>
                  <a:srgbClr val="0070C0"/>
                </a:solidFill>
                <a:latin typeface="Palatino Linotype" pitchFamily="18" charset="0"/>
              </a:rPr>
            </a:br>
            <a:r>
              <a:rPr lang="en-US" sz="5400" dirty="0" smtClean="0">
                <a:solidFill>
                  <a:srgbClr val="0070C0"/>
                </a:solidFill>
                <a:latin typeface="Palatino Linotype" pitchFamily="18" charset="0"/>
              </a:rPr>
              <a:t>Encouraging Integrated Projects</a:t>
            </a:r>
            <a:endParaRPr lang="en-US" sz="4900" cap="small" dirty="0" smtClean="0">
              <a:solidFill>
                <a:srgbClr val="0070C0"/>
              </a:solidFill>
              <a:latin typeface="Palatino Linotype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828800"/>
            <a:ext cx="87630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Palatino Linotype" pitchFamily="18" charset="0"/>
              </a:rPr>
              <a:t>Enhanced Infrastructure Financing Districts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latin typeface="Palatino Linotype" pitchFamily="18" charset="0"/>
              </a:rPr>
              <a:t>  Multiple agencies, multiple funding streams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latin typeface="Palatino Linotype" pitchFamily="18" charset="0"/>
              </a:rPr>
              <a:t>  </a:t>
            </a:r>
            <a:r>
              <a:rPr lang="en-US" dirty="0" err="1" smtClean="0">
                <a:latin typeface="Palatino Linotype" pitchFamily="18" charset="0"/>
              </a:rPr>
              <a:t>Otay</a:t>
            </a:r>
            <a:r>
              <a:rPr lang="en-US" dirty="0" smtClean="0">
                <a:latin typeface="Palatino Linotype" pitchFamily="18" charset="0"/>
              </a:rPr>
              <a:t> Mesa, West Sacramento… and LA River</a:t>
            </a:r>
            <a:endParaRPr lang="en-US" dirty="0">
              <a:latin typeface="Palatino Linotype" pitchFamily="18" charset="0"/>
            </a:endParaRPr>
          </a:p>
        </p:txBody>
      </p:sp>
      <p:pic>
        <p:nvPicPr>
          <p:cNvPr id="7" name="Picture 6" descr="down_la_drain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3629025"/>
            <a:ext cx="6457950" cy="3228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0070C0"/>
                </a:solidFill>
                <a:latin typeface="Palatino Linotype" pitchFamily="18" charset="0"/>
              </a:rPr>
              <a:t>Water</a:t>
            </a:r>
            <a:r>
              <a:rPr lang="en-US" dirty="0" smtClean="0">
                <a:solidFill>
                  <a:srgbClr val="0070C0"/>
                </a:solidFill>
                <a:latin typeface="Palatino Linotype" pitchFamily="18" charset="0"/>
              </a:rPr>
              <a:t/>
            </a:r>
            <a:br>
              <a:rPr lang="en-US" dirty="0" smtClean="0">
                <a:solidFill>
                  <a:srgbClr val="0070C0"/>
                </a:solidFill>
                <a:latin typeface="Palatino Linotype" pitchFamily="18" charset="0"/>
              </a:rPr>
            </a:br>
            <a:r>
              <a:rPr lang="en-US" dirty="0" smtClean="0">
                <a:solidFill>
                  <a:srgbClr val="0070C0"/>
                </a:solidFill>
                <a:latin typeface="Palatino Linotype" pitchFamily="18" charset="0"/>
              </a:rPr>
              <a:t>Encouraging Integrated </a:t>
            </a:r>
            <a:r>
              <a:rPr lang="en-US" dirty="0" smtClean="0">
                <a:solidFill>
                  <a:srgbClr val="0070C0"/>
                </a:solidFill>
                <a:latin typeface="Palatino Linotype" pitchFamily="18" charset="0"/>
              </a:rPr>
              <a:t>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5257800" cy="4525963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rgbClr val="0070C4"/>
                </a:solidFill>
                <a:latin typeface="Palatino Linotype" pitchFamily="18" charset="0"/>
              </a:rPr>
              <a:t>Elevate economics of working landscapes</a:t>
            </a:r>
          </a:p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rgbClr val="0070C4"/>
                </a:solidFill>
                <a:latin typeface="Palatino Linotype" pitchFamily="18" charset="0"/>
              </a:rPr>
              <a:t>Develop tools to assess agricultural value</a:t>
            </a:r>
          </a:p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rgbClr val="0070C4"/>
                </a:solidFill>
                <a:latin typeface="Palatino Linotype" pitchFamily="18" charset="0"/>
              </a:rPr>
              <a:t>Document benefits of ecosystem services</a:t>
            </a:r>
          </a:p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rgbClr val="0070C4"/>
                </a:solidFill>
                <a:latin typeface="Palatino Linotype" pitchFamily="18" charset="0"/>
              </a:rPr>
              <a:t>Connect researchers and practitioners  </a:t>
            </a:r>
            <a:endParaRPr lang="en-US" dirty="0">
              <a:solidFill>
                <a:srgbClr val="0070C4"/>
              </a:solidFill>
              <a:latin typeface="Palatino Linotype" pitchFamily="18" charset="0"/>
            </a:endParaRPr>
          </a:p>
        </p:txBody>
      </p:sp>
      <p:pic>
        <p:nvPicPr>
          <p:cNvPr id="5" name="Picture 4" descr="Mallards-flushing-from-ri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828800"/>
            <a:ext cx="3257550" cy="438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0070C0"/>
                </a:solidFill>
                <a:latin typeface="Palatino Linotype" pitchFamily="18" charset="0"/>
              </a:rPr>
              <a:t>Water</a:t>
            </a:r>
            <a:r>
              <a:rPr lang="en-US" dirty="0" smtClean="0">
                <a:solidFill>
                  <a:srgbClr val="0070C0"/>
                </a:solidFill>
                <a:latin typeface="Palatino Linotype" pitchFamily="18" charset="0"/>
              </a:rPr>
              <a:t/>
            </a:r>
            <a:br>
              <a:rPr lang="en-US" dirty="0" smtClean="0">
                <a:solidFill>
                  <a:srgbClr val="0070C0"/>
                </a:solidFill>
                <a:latin typeface="Palatino Linotype" pitchFamily="18" charset="0"/>
              </a:rPr>
            </a:br>
            <a:r>
              <a:rPr lang="en-US" dirty="0" smtClean="0">
                <a:solidFill>
                  <a:srgbClr val="0070C0"/>
                </a:solidFill>
                <a:latin typeface="Palatino Linotype" pitchFamily="18" charset="0"/>
              </a:rPr>
              <a:t>Encouraging </a:t>
            </a:r>
            <a:r>
              <a:rPr lang="en-US" dirty="0" smtClean="0">
                <a:solidFill>
                  <a:srgbClr val="0070C0"/>
                </a:solidFill>
                <a:latin typeface="Palatino Linotype" pitchFamily="18" charset="0"/>
              </a:rPr>
              <a:t>Regional Innovations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408237"/>
            <a:ext cx="5562600" cy="4525963"/>
          </a:xfrm>
        </p:spPr>
        <p:txBody>
          <a:bodyPr/>
          <a:lstStyle/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rgbClr val="0070C4"/>
                </a:solidFill>
                <a:latin typeface="Palatino Linotype" pitchFamily="18" charset="0"/>
              </a:rPr>
              <a:t>Help the State help regions</a:t>
            </a:r>
          </a:p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rgbClr val="0070C4"/>
                </a:solidFill>
                <a:latin typeface="Palatino Linotype" pitchFamily="18" charset="0"/>
              </a:rPr>
              <a:t>Enable public partnerships</a:t>
            </a:r>
          </a:p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rgbClr val="0070C4"/>
                </a:solidFill>
                <a:latin typeface="Palatino Linotype" pitchFamily="18" charset="0"/>
              </a:rPr>
              <a:t>Curb regulatory barriers</a:t>
            </a:r>
          </a:p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rgbClr val="0070C4"/>
                </a:solidFill>
                <a:latin typeface="Palatino Linotype" pitchFamily="18" charset="0"/>
              </a:rPr>
              <a:t>Develop financing models</a:t>
            </a:r>
            <a:endParaRPr lang="en-US" dirty="0">
              <a:solidFill>
                <a:srgbClr val="0070C4"/>
              </a:solidFill>
              <a:latin typeface="Palatino Linotype" pitchFamily="18" charset="0"/>
            </a:endParaRPr>
          </a:p>
        </p:txBody>
      </p:sp>
      <p:grpSp>
        <p:nvGrpSpPr>
          <p:cNvPr id="1026" name="Group 28"/>
          <p:cNvGrpSpPr>
            <a:grpSpLocks/>
          </p:cNvGrpSpPr>
          <p:nvPr/>
        </p:nvGrpSpPr>
        <p:grpSpPr bwMode="auto">
          <a:xfrm>
            <a:off x="5867400" y="1600200"/>
            <a:ext cx="3200400" cy="4800600"/>
            <a:chOff x="0" y="0"/>
            <a:chExt cx="58521" cy="77203"/>
          </a:xfrm>
        </p:grpSpPr>
        <p:pic>
          <p:nvPicPr>
            <p:cNvPr id="22" name="Picture 2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095"/>
              <a:ext cx="57340" cy="75108"/>
            </a:xfrm>
            <a:prstGeom prst="rect">
              <a:avLst/>
            </a:prstGeom>
            <a:noFill/>
          </p:spPr>
        </p:pic>
        <p:sp>
          <p:nvSpPr>
            <p:cNvPr id="4" name="Text Box 1"/>
            <p:cNvSpPr txBox="1">
              <a:spLocks noChangeArrowheads="1"/>
            </p:cNvSpPr>
            <p:nvPr/>
          </p:nvSpPr>
          <p:spPr bwMode="auto">
            <a:xfrm>
              <a:off x="0" y="0"/>
              <a:ext cx="58521" cy="207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1" u="none" strike="noStrike" cap="none" normalizeH="0" baseline="0" smtClean="0">
                  <a:ln>
                    <a:noFill/>
                  </a:ln>
                  <a:solidFill>
                    <a:srgbClr val="1F497D"/>
                  </a:solidFill>
                  <a:effectLst/>
                  <a:latin typeface="Times New Roman" pitchFamily="18" charset="0"/>
                  <a:cs typeface="Arial" pitchFamily="34" charset="0"/>
                </a:rPr>
                <a:t>Figure 1- - Russian River Watershed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1251" y="-152400"/>
            <a:ext cx="7772400" cy="42672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114800"/>
            <a:ext cx="9144000" cy="1447800"/>
          </a:xfrm>
        </p:spPr>
        <p:txBody>
          <a:bodyPr>
            <a:noAutofit/>
          </a:bodyPr>
          <a:lstStyle/>
          <a:p>
            <a:endParaRPr lang="en-US" sz="3200" dirty="0" smtClean="0">
              <a:solidFill>
                <a:srgbClr val="0070C0"/>
              </a:solidFill>
            </a:endParaRPr>
          </a:p>
          <a:p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147294"/>
            <a:ext cx="11541230" cy="471070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136525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4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>So how can we Elevate all of CA?</a:t>
            </a:r>
          </a:p>
          <a:p>
            <a:pPr marL="136525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 smtClean="0">
                <a:solidFill>
                  <a:srgbClr val="0070C4"/>
                </a:solidFill>
                <a:latin typeface="Palatino Linotype" pitchFamily="18" charset="0"/>
                <a:ea typeface="+mj-ea"/>
                <a:cs typeface="+mj-cs"/>
              </a:rPr>
              <a:t>Equitable, Prosperous, Sustainable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0070C4"/>
              </a:solidFill>
              <a:effectLst/>
              <a:uLnTx/>
              <a:uFillTx/>
              <a:latin typeface="Palatino Linotype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83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8229600" cy="2057400"/>
          </a:xfrm>
        </p:spPr>
        <p:txBody>
          <a:bodyPr>
            <a:normAutofit fontScale="90000"/>
          </a:bodyPr>
          <a:lstStyle/>
          <a:p>
            <a:pPr marL="136525" indent="0" algn="l"/>
            <a:r>
              <a:rPr lang="en-US" sz="4800" dirty="0"/>
              <a:t>Go forward knowing that you are greater than the challenges of your time</a:t>
            </a:r>
            <a:r>
              <a:rPr lang="en-US" sz="4800" dirty="0" smtClean="0"/>
              <a:t>.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					</a:t>
            </a:r>
            <a:r>
              <a:rPr lang="en-US" sz="4800" b="1" dirty="0" smtClean="0">
                <a:solidFill>
                  <a:srgbClr val="EB881D"/>
                </a:solidFill>
                <a:effectLst/>
                <a:latin typeface="Bradley Hand ITC" panose="03070402050302030203" pitchFamily="66" charset="0"/>
              </a:rPr>
              <a:t>Leon Panetta</a:t>
            </a:r>
            <a:endParaRPr lang="en-US" sz="4800" b="1" dirty="0">
              <a:effectLst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783821"/>
            <a:ext cx="8610600" cy="20073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9990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600200"/>
          </a:xfrm>
        </p:spPr>
        <p:txBody>
          <a:bodyPr/>
          <a:lstStyle/>
          <a:p>
            <a:r>
              <a:rPr lang="en-US" dirty="0" smtClean="0"/>
              <a:t>An Invitation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4724400"/>
            <a:ext cx="78486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Aft>
                <a:spcPts val="1200"/>
              </a:spcAft>
            </a:pPr>
            <a:r>
              <a:rPr lang="en-US" sz="2800" b="1" dirty="0" smtClean="0">
                <a:solidFill>
                  <a:srgbClr val="0070C0"/>
                </a:solidFill>
              </a:rPr>
              <a:t>Participate: register at </a:t>
            </a:r>
            <a:r>
              <a:rPr lang="en-US" sz="2800" b="1" dirty="0" smtClean="0">
                <a:solidFill>
                  <a:srgbClr val="0070C0"/>
                </a:solidFill>
                <a:hlinkClick r:id="rId2"/>
              </a:rPr>
              <a:t>www.caeconomy.org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lvl="1" algn="ctr">
              <a:spcAft>
                <a:spcPts val="1200"/>
              </a:spcAft>
            </a:pPr>
            <a:r>
              <a:rPr lang="en-US" sz="2800" b="1" dirty="0" smtClean="0">
                <a:solidFill>
                  <a:srgbClr val="0070C0"/>
                </a:solidFill>
              </a:rPr>
              <a:t>Sign up at CAFwd.org</a:t>
            </a:r>
          </a:p>
          <a:p>
            <a:pPr lvl="1" algn="ctr">
              <a:spcAft>
                <a:spcPts val="1200"/>
              </a:spcAft>
            </a:pPr>
            <a:r>
              <a:rPr lang="en-US" sz="2800" b="1" dirty="0" smtClean="0">
                <a:solidFill>
                  <a:srgbClr val="0070C0"/>
                </a:solidFill>
              </a:rPr>
              <a:t>Give me your ideas: Jim@cafwd.org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Maritza\Downloads\2018_CES_banner_form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00200"/>
            <a:ext cx="8229600" cy="25676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6839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drip-irrigation-f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90401" y="0"/>
            <a:ext cx="1027415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PP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85800" y="0"/>
            <a:ext cx="10422697" cy="68820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armers-market-4-e14395108678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28600" y="0"/>
            <a:ext cx="1028700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q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aterWa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7665"/>
            <a:ext cx="9144000" cy="63431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economist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356100" y="257175"/>
            <a:ext cx="4787900" cy="6296025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04800" y="2667000"/>
            <a:ext cx="7805738" cy="3106738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None/>
            </a:pPr>
            <a:r>
              <a:rPr lang="en-US" sz="3600" cap="none" dirty="0" smtClean="0">
                <a:solidFill>
                  <a:schemeClr val="tx1"/>
                </a:solidFill>
                <a:latin typeface="Palatino Linotype" pitchFamily="18" charset="0"/>
              </a:rPr>
              <a:t>Political gridlock</a:t>
            </a:r>
          </a:p>
          <a:p>
            <a:pPr>
              <a:spcAft>
                <a:spcPts val="1800"/>
              </a:spcAft>
              <a:buNone/>
            </a:pPr>
            <a:r>
              <a:rPr lang="en-US" sz="3600" cap="none" dirty="0" smtClean="0">
                <a:solidFill>
                  <a:srgbClr val="C00000"/>
                </a:solidFill>
                <a:latin typeface="Palatino Linotype" pitchFamily="18" charset="0"/>
              </a:rPr>
              <a:t>Red ink</a:t>
            </a:r>
          </a:p>
          <a:p>
            <a:pPr>
              <a:buNone/>
            </a:pPr>
            <a:r>
              <a:rPr lang="en-US" sz="3600" cap="none" dirty="0" smtClean="0">
                <a:solidFill>
                  <a:schemeClr val="tx2"/>
                </a:solidFill>
                <a:latin typeface="Palatino Linotype" pitchFamily="18" charset="0"/>
              </a:rPr>
              <a:t>State-local conflic</a:t>
            </a:r>
            <a:r>
              <a:rPr lang="en-US" sz="3600" cap="none" dirty="0" smtClean="0">
                <a:solidFill>
                  <a:schemeClr val="tx2"/>
                </a:solidFill>
                <a:latin typeface="+mn-lt"/>
              </a:rPr>
              <a:t>t</a:t>
            </a:r>
            <a:endParaRPr lang="en-US" sz="3600" cap="none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-381000" y="550863"/>
            <a:ext cx="5029200" cy="3106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 smtClean="0">
                <a:solidFill>
                  <a:srgbClr val="0070C4"/>
                </a:solidFill>
                <a:latin typeface="Palatino Linotype" pitchFamily="18" charset="0"/>
              </a:rPr>
              <a:t>Will CA be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0070C4"/>
                </a:solidFill>
                <a:latin typeface="Palatino Linotype" pitchFamily="18" charset="0"/>
              </a:rPr>
              <a:t>first failed state?</a:t>
            </a:r>
            <a:endParaRPr lang="en-US" sz="4000" dirty="0" smtClean="0">
              <a:solidFill>
                <a:srgbClr val="0070C4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487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1804</TotalTime>
  <Words>309</Words>
  <Application>Microsoft Office PowerPoint</Application>
  <PresentationFormat>On-screen Show (4:3)</PresentationFormat>
  <Paragraphs>86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Better prepared for big challenges</vt:lpstr>
      <vt:lpstr>Advanced Technology </vt:lpstr>
      <vt:lpstr>Global Markets </vt:lpstr>
      <vt:lpstr>Global Finance</vt:lpstr>
      <vt:lpstr>Climate Change</vt:lpstr>
      <vt:lpstr>Changing Demographics</vt:lpstr>
      <vt:lpstr>Growing Inequality</vt:lpstr>
      <vt:lpstr>Slide 18</vt:lpstr>
      <vt:lpstr>CA’s Poverty Problem</vt:lpstr>
      <vt:lpstr>Two Californias?</vt:lpstr>
      <vt:lpstr>Missing median-wage jobs</vt:lpstr>
      <vt:lpstr>CA Economic Summit</vt:lpstr>
      <vt:lpstr>CA Economic Summit</vt:lpstr>
      <vt:lpstr>CA Economic Summit</vt:lpstr>
      <vt:lpstr>CA Economic Summit</vt:lpstr>
      <vt:lpstr>Slide 26</vt:lpstr>
      <vt:lpstr>Slide 27</vt:lpstr>
      <vt:lpstr>One Million Challenges</vt:lpstr>
      <vt:lpstr>Skilled Workforce Aligning education &amp; employment </vt:lpstr>
      <vt:lpstr>All of the Above Framework to reduce the cost and increase the supply of housing</vt:lpstr>
      <vt:lpstr>Water Encouraging Integrated Projects</vt:lpstr>
      <vt:lpstr>Water Encouraging Integrated Policies</vt:lpstr>
      <vt:lpstr>Water Encouraging Regional Innovations</vt:lpstr>
      <vt:lpstr>Slide 34</vt:lpstr>
      <vt:lpstr>Go forward knowing that you are greater than the challenges of your time.      Leon Panetta</vt:lpstr>
      <vt:lpstr>An Invitation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71</cp:revision>
  <dcterms:created xsi:type="dcterms:W3CDTF">2018-01-27T15:24:16Z</dcterms:created>
  <dcterms:modified xsi:type="dcterms:W3CDTF">2018-03-02T04:45:51Z</dcterms:modified>
</cp:coreProperties>
</file>