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46"/>
  </p:notesMasterIdLst>
  <p:handoutMasterIdLst>
    <p:handoutMasterId r:id="rId47"/>
  </p:handoutMasterIdLst>
  <p:sldIdLst>
    <p:sldId id="268" r:id="rId2"/>
    <p:sldId id="311" r:id="rId3"/>
    <p:sldId id="266" r:id="rId4"/>
    <p:sldId id="307" r:id="rId5"/>
    <p:sldId id="321" r:id="rId6"/>
    <p:sldId id="302" r:id="rId7"/>
    <p:sldId id="259" r:id="rId8"/>
    <p:sldId id="256" r:id="rId9"/>
    <p:sldId id="257" r:id="rId10"/>
    <p:sldId id="258" r:id="rId11"/>
    <p:sldId id="269" r:id="rId12"/>
    <p:sldId id="292" r:id="rId13"/>
    <p:sldId id="260" r:id="rId14"/>
    <p:sldId id="270" r:id="rId15"/>
    <p:sldId id="261" r:id="rId16"/>
    <p:sldId id="262" r:id="rId17"/>
    <p:sldId id="293" r:id="rId18"/>
    <p:sldId id="290" r:id="rId19"/>
    <p:sldId id="291" r:id="rId20"/>
    <p:sldId id="299" r:id="rId21"/>
    <p:sldId id="294" r:id="rId22"/>
    <p:sldId id="308" r:id="rId23"/>
    <p:sldId id="284" r:id="rId24"/>
    <p:sldId id="285" r:id="rId25"/>
    <p:sldId id="304" r:id="rId26"/>
    <p:sldId id="310" r:id="rId27"/>
    <p:sldId id="305" r:id="rId28"/>
    <p:sldId id="312" r:id="rId29"/>
    <p:sldId id="306" r:id="rId30"/>
    <p:sldId id="288" r:id="rId31"/>
    <p:sldId id="295" r:id="rId32"/>
    <p:sldId id="274" r:id="rId33"/>
    <p:sldId id="271" r:id="rId34"/>
    <p:sldId id="272" r:id="rId35"/>
    <p:sldId id="273" r:id="rId36"/>
    <p:sldId id="296" r:id="rId37"/>
    <p:sldId id="297" r:id="rId38"/>
    <p:sldId id="275" r:id="rId39"/>
    <p:sldId id="276" r:id="rId40"/>
    <p:sldId id="303" r:id="rId41"/>
    <p:sldId id="298" r:id="rId42"/>
    <p:sldId id="278" r:id="rId43"/>
    <p:sldId id="264" r:id="rId44"/>
    <p:sldId id="289"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C01B4A-CF27-4BE8-85E2-B4923B6D38F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A29629-8E67-4CAC-804B-1B681A2BB0A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F6DB675-3254-4105-8BAB-308B1566089F}" type="datetimeFigureOut">
              <a:rPr lang="en-US" smtClean="0"/>
              <a:t>3/1/2018</a:t>
            </a:fld>
            <a:endParaRPr lang="en-US"/>
          </a:p>
        </p:txBody>
      </p:sp>
      <p:sp>
        <p:nvSpPr>
          <p:cNvPr id="4" name="Footer Placeholder 3">
            <a:extLst>
              <a:ext uri="{FF2B5EF4-FFF2-40B4-BE49-F238E27FC236}">
                <a16:creationId xmlns:a16="http://schemas.microsoft.com/office/drawing/2014/main" id="{0A894861-B5C8-4130-A5CA-F7EB821FA1E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B6490B-B63C-4145-8FB9-E92121F1BA3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39D2FEE-C3E2-4CE9-AAC9-49141B6CD15F}" type="slidenum">
              <a:rPr lang="en-US" smtClean="0"/>
              <a:t>‹#›</a:t>
            </a:fld>
            <a:endParaRPr lang="en-US"/>
          </a:p>
        </p:txBody>
      </p:sp>
    </p:spTree>
    <p:extLst>
      <p:ext uri="{BB962C8B-B14F-4D97-AF65-F5344CB8AC3E}">
        <p14:creationId xmlns:p14="http://schemas.microsoft.com/office/powerpoint/2010/main" val="340431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2DB0622-750D-488B-AE75-9A34273D421D}" type="datetimeFigureOut">
              <a:rPr lang="en-US" smtClean="0"/>
              <a:t>3/1/2018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75BB41E-ECDE-4361-B7E5-DD005966D766}" type="slidenum">
              <a:rPr lang="en-US" smtClean="0"/>
              <a:t>‹#›</a:t>
            </a:fld>
            <a:endParaRPr lang="en-US"/>
          </a:p>
        </p:txBody>
      </p:sp>
    </p:spTree>
    <p:extLst>
      <p:ext uri="{BB962C8B-B14F-4D97-AF65-F5344CB8AC3E}">
        <p14:creationId xmlns:p14="http://schemas.microsoft.com/office/powerpoint/2010/main" val="115339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Merced </a:t>
            </a:r>
            <a:r>
              <a:rPr lang="en-US" dirty="0" err="1"/>
              <a:t>subbasin</a:t>
            </a:r>
            <a:r>
              <a:rPr lang="en-US" dirty="0"/>
              <a:t> – El </a:t>
            </a:r>
            <a:r>
              <a:rPr lang="en-US" dirty="0" err="1"/>
              <a:t>Nido</a:t>
            </a:r>
            <a:r>
              <a:rPr lang="en-US" dirty="0"/>
              <a:t> v </a:t>
            </a:r>
            <a:r>
              <a:rPr lang="en-US" dirty="0" err="1"/>
              <a:t>Stevinson</a:t>
            </a:r>
            <a:r>
              <a:rPr lang="en-US" dirty="0"/>
              <a:t> </a:t>
            </a:r>
          </a:p>
        </p:txBody>
      </p:sp>
      <p:sp>
        <p:nvSpPr>
          <p:cNvPr id="4" name="Slide Number Placeholder 3"/>
          <p:cNvSpPr>
            <a:spLocks noGrp="1"/>
          </p:cNvSpPr>
          <p:nvPr>
            <p:ph type="sldNum" sz="quarter" idx="10"/>
          </p:nvPr>
        </p:nvSpPr>
        <p:spPr/>
        <p:txBody>
          <a:bodyPr/>
          <a:lstStyle/>
          <a:p>
            <a:fld id="{475BB41E-ECDE-4361-B7E5-DD005966D766}" type="slidenum">
              <a:rPr lang="en-US" smtClean="0"/>
              <a:t>16</a:t>
            </a:fld>
            <a:endParaRPr lang="en-US"/>
          </a:p>
        </p:txBody>
      </p:sp>
    </p:spTree>
    <p:extLst>
      <p:ext uri="{BB962C8B-B14F-4D97-AF65-F5344CB8AC3E}">
        <p14:creationId xmlns:p14="http://schemas.microsoft.com/office/powerpoint/2010/main" val="341425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BB41E-ECDE-4361-B7E5-DD005966D766}" type="slidenum">
              <a:rPr lang="en-US" smtClean="0"/>
              <a:t>42</a:t>
            </a:fld>
            <a:endParaRPr lang="en-US"/>
          </a:p>
        </p:txBody>
      </p:sp>
    </p:spTree>
    <p:extLst>
      <p:ext uri="{BB962C8B-B14F-4D97-AF65-F5344CB8AC3E}">
        <p14:creationId xmlns:p14="http://schemas.microsoft.com/office/powerpoint/2010/main" val="244029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5515-A813-448F-9238-559CBAA1E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102771-6F75-465A-BEB2-B779B0F38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57058D-6535-4801-ABAD-FEFE029AE969}"/>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5" name="Footer Placeholder 4">
            <a:extLst>
              <a:ext uri="{FF2B5EF4-FFF2-40B4-BE49-F238E27FC236}">
                <a16:creationId xmlns:a16="http://schemas.microsoft.com/office/drawing/2014/main" id="{318A1C13-A678-43E6-ADFA-99A33C64A7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9DB672-2472-4C5A-B38F-AEDEAEE71904}"/>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705455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9D40-7C09-4A4B-80C9-B15F82C8DF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01C1F-E687-4AA7-9B6E-79C3A2A2DC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0E51D-6024-4674-99F3-21063FABF05D}"/>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5" name="Footer Placeholder 4">
            <a:extLst>
              <a:ext uri="{FF2B5EF4-FFF2-40B4-BE49-F238E27FC236}">
                <a16:creationId xmlns:a16="http://schemas.microsoft.com/office/drawing/2014/main" id="{6349DF28-5A83-4344-A7F4-D63508436C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0F003B-6F46-4CBB-9BB5-17E4366FC47F}"/>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10537970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9B22D-7040-4AF4-9591-4B25CD6A41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9CCD6-429F-4E00-8F5F-681B093A34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27468-8328-4A6F-A8E4-336030A7C5EC}"/>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5" name="Footer Placeholder 4">
            <a:extLst>
              <a:ext uri="{FF2B5EF4-FFF2-40B4-BE49-F238E27FC236}">
                <a16:creationId xmlns:a16="http://schemas.microsoft.com/office/drawing/2014/main" id="{4B1B96C6-B2B4-4995-A36C-669ED27137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75318D-52A0-4683-A068-BC4A66744791}"/>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1862363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9970-8790-4281-8938-1C294CC9C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EDBF4-F212-4C65-9DCF-E17764EC7A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A774A-25CC-48AF-89E3-3AB6B3511D23}"/>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5" name="Footer Placeholder 4">
            <a:extLst>
              <a:ext uri="{FF2B5EF4-FFF2-40B4-BE49-F238E27FC236}">
                <a16:creationId xmlns:a16="http://schemas.microsoft.com/office/drawing/2014/main" id="{EC31EE03-C720-4303-8148-43C93A31E3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B552FA-AF76-41C6-8B06-88B009CBB359}"/>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30552625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08FD-F965-41F0-AB9A-CE87CDC95E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38070-B6AD-4711-814C-18189FB77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1BFBDF-FB4A-4B62-A118-D753A6CA35E8}"/>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5" name="Footer Placeholder 4">
            <a:extLst>
              <a:ext uri="{FF2B5EF4-FFF2-40B4-BE49-F238E27FC236}">
                <a16:creationId xmlns:a16="http://schemas.microsoft.com/office/drawing/2014/main" id="{33AF73B4-5FC0-4E2B-92E5-5369045A1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5A231E-1897-4D67-8E79-D07568BCC0A8}"/>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3599438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173F-D4E1-4A96-BCF8-D64475132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03C9B2-AFDA-431E-9999-24BA91604A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C83854-BCEA-430C-8FCF-621C688676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8CD1A-981F-4224-9C5B-1C0EC62A0F86}"/>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6" name="Footer Placeholder 5">
            <a:extLst>
              <a:ext uri="{FF2B5EF4-FFF2-40B4-BE49-F238E27FC236}">
                <a16:creationId xmlns:a16="http://schemas.microsoft.com/office/drawing/2014/main" id="{1877F3E2-5B1C-4707-9E23-20F4A5C1EC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6D3E0-617D-4587-A35A-87C0BE95D199}"/>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2962308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3496-0948-4CAF-BA51-4DC5D05E25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CE4C6-42CA-4CFC-BA60-064C1C85D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301CF3-54B7-47FB-905F-659D94802E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01394-12C9-40C5-AFDA-8532C058A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FFACD6-07B7-4273-B5D9-650565C507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3FFCCF-9EA7-4B46-AC15-ADF08EE87D87}"/>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8" name="Footer Placeholder 7">
            <a:extLst>
              <a:ext uri="{FF2B5EF4-FFF2-40B4-BE49-F238E27FC236}">
                <a16:creationId xmlns:a16="http://schemas.microsoft.com/office/drawing/2014/main" id="{A850E68E-606D-49C8-ADD7-9F70DB7350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63BB4F-747E-4457-8958-D1CF7521037F}"/>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2729455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8C9E-A05E-449F-BAAE-078786258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AD0868-E963-432A-827E-8478788E7EE9}"/>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4" name="Footer Placeholder 3">
            <a:extLst>
              <a:ext uri="{FF2B5EF4-FFF2-40B4-BE49-F238E27FC236}">
                <a16:creationId xmlns:a16="http://schemas.microsoft.com/office/drawing/2014/main" id="{BAA8644E-2DE1-47F6-8E8E-11FEDAB12D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6D24DC-5ECB-4355-9D88-7E1807931AA3}"/>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21184970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AF6A58-2A1A-4C13-AED6-62786C2F06C5}"/>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3" name="Footer Placeholder 2">
            <a:extLst>
              <a:ext uri="{FF2B5EF4-FFF2-40B4-BE49-F238E27FC236}">
                <a16:creationId xmlns:a16="http://schemas.microsoft.com/office/drawing/2014/main" id="{B5C2E4B4-39ED-4436-87D7-F3A0815877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BA3ACA-FB07-4F4F-8C7E-6AD62212853C}"/>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2496418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95C1-9A2B-46E0-AC0D-75495AF9A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E51DF-BB88-417C-B12F-9DFBFCC78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4D424-E768-497F-80B7-EEF260326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9394C1-4589-426E-99DF-B49A83F18C57}"/>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6" name="Footer Placeholder 5">
            <a:extLst>
              <a:ext uri="{FF2B5EF4-FFF2-40B4-BE49-F238E27FC236}">
                <a16:creationId xmlns:a16="http://schemas.microsoft.com/office/drawing/2014/main" id="{E0575CA5-0CED-4C3E-AAE8-D524105CD2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53363D-6A08-43B1-8A3E-62B0A2DC9DA8}"/>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3370108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195-C68F-46BF-BBDB-AE922309A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94E614-1772-472B-A42F-6D52A672A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E0228-7A5D-417E-BAAC-A3780CC7F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8C4186-583E-4314-8564-A74C84F6ED61}"/>
              </a:ext>
            </a:extLst>
          </p:cNvPr>
          <p:cNvSpPr>
            <a:spLocks noGrp="1"/>
          </p:cNvSpPr>
          <p:nvPr>
            <p:ph type="dt" sz="half" idx="10"/>
          </p:nvPr>
        </p:nvSpPr>
        <p:spPr/>
        <p:txBody>
          <a:bodyPr/>
          <a:lstStyle/>
          <a:p>
            <a:fld id="{79411FDC-0DBC-4B2C-9885-E7E603D4CF3F}" type="datetimeFigureOut">
              <a:rPr lang="en-US" smtClean="0"/>
              <a:t>3/1/2018</a:t>
            </a:fld>
            <a:endParaRPr lang="en-US" dirty="0"/>
          </a:p>
        </p:txBody>
      </p:sp>
      <p:sp>
        <p:nvSpPr>
          <p:cNvPr id="6" name="Footer Placeholder 5">
            <a:extLst>
              <a:ext uri="{FF2B5EF4-FFF2-40B4-BE49-F238E27FC236}">
                <a16:creationId xmlns:a16="http://schemas.microsoft.com/office/drawing/2014/main" id="{F6FB404E-9C3E-4F4B-9E80-4245C91BF5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3CFC4A-0F2B-436B-A7B9-C642D6E1094F}"/>
              </a:ext>
            </a:extLst>
          </p:cNvPr>
          <p:cNvSpPr>
            <a:spLocks noGrp="1"/>
          </p:cNvSpPr>
          <p:nvPr>
            <p:ph type="sldNum" sz="quarter" idx="12"/>
          </p:nvPr>
        </p:nvSpPr>
        <p:spPr/>
        <p:txBody>
          <a:bodyPr/>
          <a:lstStyle/>
          <a:p>
            <a:fld id="{784A4AF9-D4EB-42F8-A7B4-C4A77034C129}" type="slidenum">
              <a:rPr lang="en-US" smtClean="0"/>
              <a:t>‹#›</a:t>
            </a:fld>
            <a:endParaRPr lang="en-US" dirty="0"/>
          </a:p>
        </p:txBody>
      </p:sp>
    </p:spTree>
    <p:extLst>
      <p:ext uri="{BB962C8B-B14F-4D97-AF65-F5344CB8AC3E}">
        <p14:creationId xmlns:p14="http://schemas.microsoft.com/office/powerpoint/2010/main" val="39941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242FD6-1709-4BF5-8A99-2BE7DEA29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120C6-82C6-485B-94BD-C53AD0C9D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9D07F-1EA9-4875-9C9F-B3571488E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11FDC-0DBC-4B2C-9885-E7E603D4CF3F}" type="datetimeFigureOut">
              <a:rPr lang="en-US" smtClean="0"/>
              <a:t>3/1/2018</a:t>
            </a:fld>
            <a:endParaRPr lang="en-US" dirty="0"/>
          </a:p>
        </p:txBody>
      </p:sp>
      <p:sp>
        <p:nvSpPr>
          <p:cNvPr id="5" name="Footer Placeholder 4">
            <a:extLst>
              <a:ext uri="{FF2B5EF4-FFF2-40B4-BE49-F238E27FC236}">
                <a16:creationId xmlns:a16="http://schemas.microsoft.com/office/drawing/2014/main" id="{EC667223-6F38-45D0-8DBC-4BD9D05F6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BB3F218-D90E-448E-B8B0-892B3D410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A4AF9-D4EB-42F8-A7B4-C4A77034C129}" type="slidenum">
              <a:rPr lang="en-US" smtClean="0"/>
              <a:t>‹#›</a:t>
            </a:fld>
            <a:endParaRPr lang="en-US" dirty="0"/>
          </a:p>
        </p:txBody>
      </p:sp>
    </p:spTree>
    <p:extLst>
      <p:ext uri="{BB962C8B-B14F-4D97-AF65-F5344CB8AC3E}">
        <p14:creationId xmlns:p14="http://schemas.microsoft.com/office/powerpoint/2010/main" val="404640967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BA3B6-3ED4-4835-B969-7C79FAECB881}"/>
              </a:ext>
            </a:extLst>
          </p:cNvPr>
          <p:cNvSpPr/>
          <p:nvPr/>
        </p:nvSpPr>
        <p:spPr>
          <a:xfrm>
            <a:off x="3048000" y="160798"/>
            <a:ext cx="6096000" cy="5701817"/>
          </a:xfrm>
          <a:prstGeom prst="rect">
            <a:avLst/>
          </a:prstGeom>
        </p:spPr>
        <p:txBody>
          <a:bodyPr>
            <a:spAutoFit/>
          </a:bodyPr>
          <a:lstStyle/>
          <a:p>
            <a:pPr algn="ctr">
              <a:lnSpc>
                <a:spcPct val="107000"/>
              </a:lnSpc>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2018 Kern County Water Summit</a:t>
            </a: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Wednesday, March 7, 2018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Bakersfield, California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YOUR GROUNDWATER RIGHTS versus SGMA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Roger K. Masuda, Attorney at Law </a:t>
            </a:r>
          </a:p>
          <a:p>
            <a:pPr algn="ctr">
              <a:lnSpc>
                <a:spcPct val="107000"/>
              </a:lnSpc>
            </a:pPr>
            <a:r>
              <a:rPr lang="en-US" dirty="0">
                <a:solidFill>
                  <a:srgbClr val="000000"/>
                </a:solidFill>
                <a:latin typeface="Times New Roman" panose="02020603050405020304" pitchFamily="18" charset="0"/>
                <a:cs typeface="Times New Roman" panose="02020603050405020304" pitchFamily="18" charset="0"/>
              </a:rPr>
              <a:t>rmasuda@calwaterlaw.com</a:t>
            </a: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Griffith &amp; Masuda,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Professional Law Corporation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517 E. Olive Street,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Turlock, CA 95380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(209) 667-5501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www.calwaterlaw.com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Founded 1920</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 2019 Griffith &amp; Masuda, A Professional Law Corporation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522F74F-0CB7-4B12-8414-B3A7F84C4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pic>
        <p:nvPicPr>
          <p:cNvPr id="4" name="Picture 3">
            <a:extLst>
              <a:ext uri="{FF2B5EF4-FFF2-40B4-BE49-F238E27FC236}">
                <a16:creationId xmlns:a16="http://schemas.microsoft.com/office/drawing/2014/main" id="{6CCFF2B7-A17C-410F-A34F-99B36B1BE772}"/>
              </a:ext>
            </a:extLst>
          </p:cNvPr>
          <p:cNvPicPr>
            <a:picLocks noChangeAspect="1"/>
          </p:cNvPicPr>
          <p:nvPr/>
        </p:nvPicPr>
        <p:blipFill>
          <a:blip r:embed="rId3"/>
          <a:stretch>
            <a:fillRect/>
          </a:stretch>
        </p:blipFill>
        <p:spPr>
          <a:xfrm>
            <a:off x="1263561" y="6544789"/>
            <a:ext cx="5413717" cy="304826"/>
          </a:xfrm>
          <a:prstGeom prst="rect">
            <a:avLst/>
          </a:prstGeom>
        </p:spPr>
      </p:pic>
    </p:spTree>
    <p:extLst>
      <p:ext uri="{BB962C8B-B14F-4D97-AF65-F5344CB8AC3E}">
        <p14:creationId xmlns:p14="http://schemas.microsoft.com/office/powerpoint/2010/main" val="2822362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4ADDF2-1967-4FDD-A0F1-92971A9DB931}"/>
              </a:ext>
            </a:extLst>
          </p:cNvPr>
          <p:cNvSpPr>
            <a:spLocks noGrp="1"/>
          </p:cNvSpPr>
          <p:nvPr>
            <p:ph type="body" idx="1"/>
          </p:nvPr>
        </p:nvSpPr>
        <p:spPr>
          <a:xfrm>
            <a:off x="687754" y="1846052"/>
            <a:ext cx="5448886" cy="736282"/>
          </a:xfrm>
        </p:spPr>
        <p:txBody>
          <a:bodyPr>
            <a:normAutofit lnSpcReduction="10000"/>
          </a:bodyPr>
          <a:lstStyle/>
          <a:p>
            <a:pPr algn="ctr"/>
            <a:r>
              <a:rPr lang="en-US" dirty="0">
                <a:latin typeface="Arial" panose="020B0604020202020204" pitchFamily="34" charset="0"/>
                <a:cs typeface="Arial" panose="020B0604020202020204" pitchFamily="34" charset="0"/>
              </a:rPr>
              <a:t>Monterey County seawater intrusion map</a:t>
            </a:r>
          </a:p>
        </p:txBody>
      </p:sp>
      <p:sp>
        <p:nvSpPr>
          <p:cNvPr id="6" name="Text Placeholder 5">
            <a:extLst>
              <a:ext uri="{FF2B5EF4-FFF2-40B4-BE49-F238E27FC236}">
                <a16:creationId xmlns:a16="http://schemas.microsoft.com/office/drawing/2014/main" id="{66453C71-F1F1-490A-83ED-66D1FDDD6D81}"/>
              </a:ext>
            </a:extLst>
          </p:cNvPr>
          <p:cNvSpPr>
            <a:spLocks noGrp="1"/>
          </p:cNvSpPr>
          <p:nvPr>
            <p:ph type="body" sz="quarter" idx="3"/>
          </p:nvPr>
        </p:nvSpPr>
        <p:spPr/>
        <p:txBody>
          <a:bodyPr>
            <a:normAutofit lnSpcReduction="10000"/>
          </a:bodyPr>
          <a:lstStyle/>
          <a:p>
            <a:pPr algn="ctr">
              <a:lnSpc>
                <a:spcPct val="110000"/>
              </a:lnSpc>
              <a:spcBef>
                <a:spcPts val="0"/>
              </a:spcBef>
              <a:spcAft>
                <a:spcPts val="0"/>
              </a:spcAft>
            </a:pPr>
            <a:r>
              <a:rPr lang="en-US" dirty="0">
                <a:latin typeface="Arial" panose="020B0604020202020204" pitchFamily="34" charset="0"/>
                <a:cs typeface="Arial" panose="020B0604020202020204" pitchFamily="34" charset="0"/>
              </a:rPr>
              <a:t>Airborne Electromagnetic (AEM)</a:t>
            </a:r>
          </a:p>
          <a:p>
            <a:pPr algn="ctr">
              <a:lnSpc>
                <a:spcPct val="110000"/>
              </a:lnSpc>
              <a:spcBef>
                <a:spcPts val="0"/>
              </a:spcBef>
              <a:spcAft>
                <a:spcPts val="0"/>
              </a:spcAft>
            </a:pPr>
            <a:r>
              <a:rPr lang="en-US" dirty="0">
                <a:latin typeface="Arial" panose="020B0604020202020204" pitchFamily="34" charset="0"/>
                <a:cs typeface="Arial" panose="020B0604020202020204" pitchFamily="34" charset="0"/>
              </a:rPr>
              <a:t>groundwater profile </a:t>
            </a:r>
          </a:p>
        </p:txBody>
      </p:sp>
      <p:pic>
        <p:nvPicPr>
          <p:cNvPr id="9" name="Content Placeholder 8">
            <a:extLst>
              <a:ext uri="{FF2B5EF4-FFF2-40B4-BE49-F238E27FC236}">
                <a16:creationId xmlns:a16="http://schemas.microsoft.com/office/drawing/2014/main" id="{6E236639-F031-4694-A72F-DC2DCFBCE31C}"/>
              </a:ext>
            </a:extLst>
          </p:cNvPr>
          <p:cNvPicPr>
            <a:picLocks noGrp="1" noChangeAspect="1"/>
          </p:cNvPicPr>
          <p:nvPr>
            <p:ph sz="quarter" idx="4"/>
          </p:nvPr>
        </p:nvPicPr>
        <p:blipFill>
          <a:blip r:embed="rId2"/>
          <a:stretch>
            <a:fillRect/>
          </a:stretch>
        </p:blipFill>
        <p:spPr>
          <a:xfrm>
            <a:off x="6172200" y="3101493"/>
            <a:ext cx="5183188" cy="2491752"/>
          </a:xfrm>
          <a:prstGeom prst="rect">
            <a:avLst/>
          </a:prstGeom>
        </p:spPr>
      </p:pic>
      <p:pic>
        <p:nvPicPr>
          <p:cNvPr id="7" name="Picture 6">
            <a:extLst>
              <a:ext uri="{FF2B5EF4-FFF2-40B4-BE49-F238E27FC236}">
                <a16:creationId xmlns:a16="http://schemas.microsoft.com/office/drawing/2014/main" id="{E0F56483-211A-48D3-A954-B9F13891F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pic>
        <p:nvPicPr>
          <p:cNvPr id="8" name="Picture 2" descr="Basin Invasion 3">
            <a:extLst>
              <a:ext uri="{FF2B5EF4-FFF2-40B4-BE49-F238E27FC236}">
                <a16:creationId xmlns:a16="http://schemas.microsoft.com/office/drawing/2014/main" id="{BE81EE70-CD51-40CD-AA99-7137D1B6F1F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962289" y="2505075"/>
            <a:ext cx="4912784" cy="36845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856C37-2D57-43BF-9776-38D1D645941D}"/>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043861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14870-FE19-4BCD-AF36-623746C1E6A7}"/>
              </a:ext>
            </a:extLst>
          </p:cNvPr>
          <p:cNvSpPr>
            <a:spLocks noGrp="1"/>
          </p:cNvSpPr>
          <p:nvPr>
            <p:ph type="title"/>
          </p:nvPr>
        </p:nvSpPr>
        <p:spPr>
          <a:xfrm>
            <a:off x="1097280" y="286603"/>
            <a:ext cx="9933886" cy="335967"/>
          </a:xfrm>
        </p:spPr>
        <p:txBody>
          <a:bodyPr>
            <a:normAutofit fontScale="90000"/>
          </a:bodyPr>
          <a:lstStyle/>
          <a:p>
            <a:pPr algn="ctr"/>
            <a:br>
              <a:rPr lang="en-US" b="1" dirty="0"/>
            </a:br>
            <a:br>
              <a:rPr lang="en-US" b="1" dirty="0"/>
            </a:br>
            <a:br>
              <a:rPr lang="en-US" b="1" dirty="0"/>
            </a:br>
            <a:br>
              <a:rPr lang="en-US" b="1" dirty="0"/>
            </a:br>
            <a:br>
              <a:rPr lang="en-US" b="1" dirty="0"/>
            </a:br>
            <a:endParaRPr lang="en-US" dirty="0"/>
          </a:p>
        </p:txBody>
      </p:sp>
      <p:sp>
        <p:nvSpPr>
          <p:cNvPr id="4" name="Content Placeholder 3">
            <a:extLst>
              <a:ext uri="{FF2B5EF4-FFF2-40B4-BE49-F238E27FC236}">
                <a16:creationId xmlns:a16="http://schemas.microsoft.com/office/drawing/2014/main" id="{AFF5794E-1A5B-4B6C-9882-0069B92EAB8A}"/>
              </a:ext>
            </a:extLst>
          </p:cNvPr>
          <p:cNvSpPr>
            <a:spLocks noGrp="1"/>
          </p:cNvSpPr>
          <p:nvPr>
            <p:ph idx="1"/>
          </p:nvPr>
        </p:nvSpPr>
        <p:spPr>
          <a:xfrm>
            <a:off x="0" y="1108954"/>
            <a:ext cx="11887200" cy="4478990"/>
          </a:xfrm>
        </p:spPr>
        <p:txBody>
          <a:bodyPr>
            <a:normAutofit fontScale="77500" lnSpcReduction="20000"/>
          </a:bodyPr>
          <a:lstStyle/>
          <a:p>
            <a:pPr algn="ctr"/>
            <a:r>
              <a:rPr lang="en-US" sz="4800" b="1" dirty="0">
                <a:latin typeface="Arial" panose="020B0604020202020204" pitchFamily="34" charset="0"/>
                <a:cs typeface="Arial" panose="020B0604020202020204" pitchFamily="34" charset="0"/>
              </a:rPr>
              <a:t>Key Ideas</a:t>
            </a:r>
          </a:p>
          <a:p>
            <a:pPr marL="0" lvl="0" indent="0" algn="ctr">
              <a:buNone/>
            </a:pPr>
            <a:endParaRPr lang="en-US" sz="2800" b="1" u="sng" dirty="0">
              <a:latin typeface="Arial" panose="020B0604020202020204" pitchFamily="34" charset="0"/>
              <a:cs typeface="Arial" panose="020B0604020202020204" pitchFamily="34" charset="0"/>
            </a:endParaRPr>
          </a:p>
          <a:p>
            <a:pPr marL="0" lvl="0" indent="0" algn="ctr">
              <a:buNone/>
            </a:pPr>
            <a:r>
              <a:rPr lang="en-US" sz="2800" b="1" u="sng" dirty="0">
                <a:latin typeface="Arial" panose="020B0604020202020204" pitchFamily="34" charset="0"/>
                <a:cs typeface="Arial" panose="020B0604020202020204" pitchFamily="34" charset="0"/>
              </a:rPr>
              <a:t>Location, Location, Location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Groundwater is very </a:t>
            </a:r>
            <a:r>
              <a:rPr lang="en-US" dirty="0" err="1">
                <a:latin typeface="Arial" panose="020B0604020202020204" pitchFamily="34" charset="0"/>
                <a:cs typeface="Arial" panose="020B0604020202020204" pitchFamily="34" charset="0"/>
              </a:rPr>
              <a:t>subbasin</a:t>
            </a:r>
            <a:r>
              <a:rPr lang="en-US" dirty="0">
                <a:latin typeface="Arial" panose="020B0604020202020204" pitchFamily="34" charset="0"/>
                <a:cs typeface="Arial" panose="020B0604020202020204" pitchFamily="34" charset="0"/>
              </a:rPr>
              <a:t> specific and fact specific.  Don’t get lazy and assume that you</a:t>
            </a:r>
          </a:p>
          <a:p>
            <a:pPr marL="0" lvl="0" indent="0" algn="ctr">
              <a:buNone/>
            </a:pPr>
            <a:r>
              <a:rPr lang="en-US" dirty="0">
                <a:latin typeface="Arial" panose="020B0604020202020204" pitchFamily="34" charset="0"/>
                <a:cs typeface="Arial" panose="020B0604020202020204" pitchFamily="34" charset="0"/>
              </a:rPr>
              <a:t> are protected by some general groundwater rule you hear about here or elsewhere.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algn="ctr"/>
            <a:r>
              <a:rPr lang="en-US" sz="2800" b="1" u="sng" dirty="0">
                <a:latin typeface="Arial" panose="020B0604020202020204" pitchFamily="34" charset="0"/>
                <a:cs typeface="Arial" panose="020B0604020202020204" pitchFamily="34" charset="0"/>
              </a:rPr>
              <a:t>Documentation/Proof</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 have no groundwater rights if you don’t measure and </a:t>
            </a:r>
          </a:p>
          <a:p>
            <a:pPr marL="0" lvl="0" indent="0" algn="ctr">
              <a:buNone/>
            </a:pPr>
            <a:r>
              <a:rPr lang="en-US" dirty="0">
                <a:latin typeface="Arial" panose="020B0604020202020204" pitchFamily="34" charset="0"/>
                <a:cs typeface="Arial" panose="020B0604020202020204" pitchFamily="34" charset="0"/>
              </a:rPr>
              <a:t>If you can’t document what you have pumped.</a:t>
            </a:r>
          </a:p>
          <a:p>
            <a:pPr lvl="0" algn="ctr"/>
            <a:endParaRPr lang="en-US" dirty="0">
              <a:latin typeface="Arial" panose="020B0604020202020204" pitchFamily="34" charset="0"/>
              <a:cs typeface="Arial" panose="020B0604020202020204" pitchFamily="34" charset="0"/>
            </a:endParaRPr>
          </a:p>
          <a:p>
            <a:pPr lvl="0" algn="ctr"/>
            <a:r>
              <a:rPr lang="en-US" sz="2800" b="1" u="sng" dirty="0">
                <a:latin typeface="Arial" panose="020B0604020202020204" pitchFamily="34" charset="0"/>
                <a:cs typeface="Arial" panose="020B0604020202020204" pitchFamily="34" charset="0"/>
              </a:rPr>
              <a:t>The “Whole Truth”?</a:t>
            </a:r>
          </a:p>
          <a:p>
            <a:endParaRPr lang="en-US" dirty="0"/>
          </a:p>
        </p:txBody>
      </p:sp>
      <p:pic>
        <p:nvPicPr>
          <p:cNvPr id="5" name="Picture 4">
            <a:extLst>
              <a:ext uri="{FF2B5EF4-FFF2-40B4-BE49-F238E27FC236}">
                <a16:creationId xmlns:a16="http://schemas.microsoft.com/office/drawing/2014/main" id="{D64794F5-BCA6-4CDD-83C9-56398947A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6" name="TextBox 5">
            <a:extLst>
              <a:ext uri="{FF2B5EF4-FFF2-40B4-BE49-F238E27FC236}">
                <a16:creationId xmlns:a16="http://schemas.microsoft.com/office/drawing/2014/main" id="{C378E2FD-D7D8-40FD-8245-F17076372D22}"/>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568861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FA34-EC92-4C06-B1CB-325CCF1DD124}"/>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2. Your DWR Basin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 Subbasin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82E3D7A-51AF-494F-A60C-5E98BCE12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FF0CE1FC-1D46-416B-B805-FB484098BEAE}"/>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7156772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D34F04-5F7B-44FD-9A82-1620367009C8}"/>
              </a:ext>
            </a:extLst>
          </p:cNvPr>
          <p:cNvPicPr>
            <a:picLocks noChangeAspect="1"/>
          </p:cNvPicPr>
          <p:nvPr/>
        </p:nvPicPr>
        <p:blipFill>
          <a:blip r:embed="rId2"/>
          <a:stretch>
            <a:fillRect/>
          </a:stretch>
        </p:blipFill>
        <p:spPr>
          <a:xfrm>
            <a:off x="2800350" y="0"/>
            <a:ext cx="6157422" cy="6336632"/>
          </a:xfrm>
          <a:prstGeom prst="rect">
            <a:avLst/>
          </a:prstGeom>
        </p:spPr>
      </p:pic>
      <p:sp>
        <p:nvSpPr>
          <p:cNvPr id="4" name="TextBox 3">
            <a:extLst>
              <a:ext uri="{FF2B5EF4-FFF2-40B4-BE49-F238E27FC236}">
                <a16:creationId xmlns:a16="http://schemas.microsoft.com/office/drawing/2014/main" id="{78B5DD11-CAB1-44B1-A331-3BCB0032F2A0}"/>
              </a:ext>
            </a:extLst>
          </p:cNvPr>
          <p:cNvSpPr txBox="1"/>
          <p:nvPr/>
        </p:nvSpPr>
        <p:spPr>
          <a:xfrm>
            <a:off x="8303640" y="6627168"/>
            <a:ext cx="3888360" cy="230832"/>
          </a:xfrm>
          <a:prstGeom prst="rect">
            <a:avLst/>
          </a:prstGeom>
          <a:noFill/>
        </p:spPr>
        <p:txBody>
          <a:bodyPr wrap="square" rtlCol="0">
            <a:spAutoFit/>
          </a:bodyPr>
          <a:lstStyle/>
          <a:p>
            <a:r>
              <a:rPr lang="en-US" sz="900" dirty="0"/>
              <a:t>Reference: California’s Groundwater Bulletin 118 Interim Update 2016 page 4 </a:t>
            </a:r>
          </a:p>
        </p:txBody>
      </p:sp>
      <p:sp>
        <p:nvSpPr>
          <p:cNvPr id="2" name="TextBox 1">
            <a:extLst>
              <a:ext uri="{FF2B5EF4-FFF2-40B4-BE49-F238E27FC236}">
                <a16:creationId xmlns:a16="http://schemas.microsoft.com/office/drawing/2014/main" id="{4D77E396-DEF1-4CC8-9720-BA8BC27D1A23}"/>
              </a:ext>
            </a:extLst>
          </p:cNvPr>
          <p:cNvSpPr txBox="1"/>
          <p:nvPr/>
        </p:nvSpPr>
        <p:spPr>
          <a:xfrm>
            <a:off x="265724" y="1219200"/>
            <a:ext cx="3798276" cy="1569660"/>
          </a:xfrm>
          <a:prstGeom prst="rect">
            <a:avLst/>
          </a:prstGeom>
          <a:noFill/>
        </p:spPr>
        <p:txBody>
          <a:bodyPr wrap="square" rtlCol="0">
            <a:spAutoFit/>
          </a:bodyPr>
          <a:lstStyle/>
          <a:p>
            <a:pPr algn="ctr"/>
            <a:r>
              <a:rPr lang="en-US" sz="2400" dirty="0"/>
              <a:t>Typical textbook depiction. </a:t>
            </a:r>
          </a:p>
          <a:p>
            <a:pPr algn="ctr"/>
            <a:r>
              <a:rPr lang="en-US" sz="2400" dirty="0"/>
              <a:t>Don’t assume that your </a:t>
            </a:r>
            <a:r>
              <a:rPr lang="en-US" sz="2400" dirty="0" err="1"/>
              <a:t>subbasin</a:t>
            </a:r>
            <a:r>
              <a:rPr lang="en-US" sz="2400" dirty="0"/>
              <a:t> looks anything like this. </a:t>
            </a:r>
          </a:p>
        </p:txBody>
      </p:sp>
      <p:pic>
        <p:nvPicPr>
          <p:cNvPr id="5" name="Picture 4">
            <a:extLst>
              <a:ext uri="{FF2B5EF4-FFF2-40B4-BE49-F238E27FC236}">
                <a16:creationId xmlns:a16="http://schemas.microsoft.com/office/drawing/2014/main" id="{B50DAB99-9CA6-4E52-8957-CE549CC41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6" name="TextBox 5">
            <a:extLst>
              <a:ext uri="{FF2B5EF4-FFF2-40B4-BE49-F238E27FC236}">
                <a16:creationId xmlns:a16="http://schemas.microsoft.com/office/drawing/2014/main" id="{D42EDC09-8864-415D-AAC4-67B973657BBC}"/>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252323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F9614D-7017-4886-80FE-6E27E3050302}"/>
              </a:ext>
            </a:extLst>
          </p:cNvPr>
          <p:cNvSpPr/>
          <p:nvPr/>
        </p:nvSpPr>
        <p:spPr>
          <a:xfrm>
            <a:off x="2967789" y="1580784"/>
            <a:ext cx="6096000" cy="2423612"/>
          </a:xfrm>
          <a:prstGeom prst="rect">
            <a:avLst/>
          </a:prstGeom>
        </p:spPr>
        <p:txBody>
          <a:bodyPr>
            <a:spAutoFit/>
          </a:bodyPr>
          <a:lstStyle/>
          <a:p>
            <a:pPr algn="ctr">
              <a:lnSpc>
                <a:spcPct val="107000"/>
              </a:lnSpc>
              <a:spcAft>
                <a:spcPts val="800"/>
              </a:spcAft>
            </a:pPr>
            <a:r>
              <a:rPr lang="en-US" sz="4400" b="1" dirty="0">
                <a:latin typeface="Arial" panose="020B0604020202020204" pitchFamily="34" charset="0"/>
                <a:ea typeface="Calibri" panose="020F0502020204030204" pitchFamily="34" charset="0"/>
                <a:cs typeface="Arial" panose="020B0604020202020204" pitchFamily="34" charset="0"/>
              </a:rPr>
              <a:t>In SGMA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Arial" panose="020B0604020202020204" pitchFamily="34" charset="0"/>
                <a:ea typeface="Calibri" panose="020F0502020204030204" pitchFamily="34"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4400" b="1" dirty="0">
                <a:latin typeface="Arial" panose="020B0604020202020204" pitchFamily="34" charset="0"/>
                <a:ea typeface="Calibri" panose="020F0502020204030204" pitchFamily="34" charset="0"/>
                <a:cs typeface="Arial" panose="020B0604020202020204" pitchFamily="34" charset="0"/>
              </a:rPr>
              <a:t>BASIN  =  </a:t>
            </a:r>
            <a:r>
              <a:rPr lang="en-US" sz="4400" b="1" dirty="0" err="1">
                <a:latin typeface="Arial" panose="020B0604020202020204" pitchFamily="34" charset="0"/>
                <a:ea typeface="Calibri" panose="020F0502020204030204" pitchFamily="34" charset="0"/>
                <a:cs typeface="Arial" panose="020B0604020202020204" pitchFamily="34" charset="0"/>
              </a:rPr>
              <a:t>SUBBASIN</a:t>
            </a:r>
            <a:endParaRPr lang="en-US" sz="4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F905051-77F1-43EE-ABCF-290730A60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C3E5D516-F0E5-4EAD-8262-73A60B86AE80}"/>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9390817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421747-7738-4DC1-912F-35D4A23116A6}"/>
              </a:ext>
            </a:extLst>
          </p:cNvPr>
          <p:cNvPicPr>
            <a:picLocks noChangeAspect="1"/>
          </p:cNvPicPr>
          <p:nvPr/>
        </p:nvPicPr>
        <p:blipFill>
          <a:blip r:embed="rId2"/>
          <a:stretch>
            <a:fillRect/>
          </a:stretch>
        </p:blipFill>
        <p:spPr>
          <a:xfrm>
            <a:off x="6702734" y="0"/>
            <a:ext cx="5489266" cy="6240379"/>
          </a:xfrm>
          <a:prstGeom prst="rect">
            <a:avLst/>
          </a:prstGeom>
        </p:spPr>
      </p:pic>
      <p:sp>
        <p:nvSpPr>
          <p:cNvPr id="4" name="TextBox 3">
            <a:extLst>
              <a:ext uri="{FF2B5EF4-FFF2-40B4-BE49-F238E27FC236}">
                <a16:creationId xmlns:a16="http://schemas.microsoft.com/office/drawing/2014/main" id="{A0A02496-5A6B-4A5D-996A-AF2CA53E2D81}"/>
              </a:ext>
            </a:extLst>
          </p:cNvPr>
          <p:cNvSpPr txBox="1"/>
          <p:nvPr/>
        </p:nvSpPr>
        <p:spPr>
          <a:xfrm>
            <a:off x="8033657" y="6627168"/>
            <a:ext cx="4294759" cy="230832"/>
          </a:xfrm>
          <a:prstGeom prst="rect">
            <a:avLst/>
          </a:prstGeom>
          <a:noFill/>
        </p:spPr>
        <p:txBody>
          <a:bodyPr wrap="square" rtlCol="0">
            <a:spAutoFit/>
          </a:bodyPr>
          <a:lstStyle/>
          <a:p>
            <a:r>
              <a:rPr lang="en-US" sz="900" dirty="0"/>
              <a:t>Reference: California’s Groundwater Bulletin 118 Interim Update 2016 page 41 and 42 </a:t>
            </a:r>
          </a:p>
        </p:txBody>
      </p:sp>
      <p:pic>
        <p:nvPicPr>
          <p:cNvPr id="7" name="Picture 6">
            <a:extLst>
              <a:ext uri="{FF2B5EF4-FFF2-40B4-BE49-F238E27FC236}">
                <a16:creationId xmlns:a16="http://schemas.microsoft.com/office/drawing/2014/main" id="{98AD5EFE-C145-4B3A-950E-B64D0D3D8B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896067"/>
            <a:ext cx="1022350" cy="1310888"/>
          </a:xfrm>
          <a:prstGeom prst="rect">
            <a:avLst/>
          </a:prstGeom>
        </p:spPr>
      </p:pic>
      <p:pic>
        <p:nvPicPr>
          <p:cNvPr id="6" name="Picture 5">
            <a:extLst>
              <a:ext uri="{FF2B5EF4-FFF2-40B4-BE49-F238E27FC236}">
                <a16:creationId xmlns:a16="http://schemas.microsoft.com/office/drawing/2014/main" id="{8BED3247-E1E8-46F7-8BAB-1B24FB0A2997}"/>
              </a:ext>
            </a:extLst>
          </p:cNvPr>
          <p:cNvPicPr>
            <a:picLocks noChangeAspect="1"/>
          </p:cNvPicPr>
          <p:nvPr/>
        </p:nvPicPr>
        <p:blipFill>
          <a:blip r:embed="rId4"/>
          <a:stretch>
            <a:fillRect/>
          </a:stretch>
        </p:blipFill>
        <p:spPr>
          <a:xfrm>
            <a:off x="146249" y="0"/>
            <a:ext cx="5460602" cy="6304547"/>
          </a:xfrm>
          <a:prstGeom prst="rect">
            <a:avLst/>
          </a:prstGeom>
        </p:spPr>
      </p:pic>
      <p:sp>
        <p:nvSpPr>
          <p:cNvPr id="8" name="TextBox 7">
            <a:extLst>
              <a:ext uri="{FF2B5EF4-FFF2-40B4-BE49-F238E27FC236}">
                <a16:creationId xmlns:a16="http://schemas.microsoft.com/office/drawing/2014/main" id="{8F61B3D6-E5CE-4CAE-9A4C-0C91CBBDE67A}"/>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838269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956BC-DC83-4DB1-9FA8-BB258F5D6F06}"/>
              </a:ext>
            </a:extLst>
          </p:cNvPr>
          <p:cNvPicPr>
            <a:picLocks noChangeAspect="1"/>
          </p:cNvPicPr>
          <p:nvPr/>
        </p:nvPicPr>
        <p:blipFill>
          <a:blip r:embed="rId3"/>
          <a:stretch>
            <a:fillRect/>
          </a:stretch>
        </p:blipFill>
        <p:spPr>
          <a:xfrm>
            <a:off x="3481138" y="0"/>
            <a:ext cx="4892842" cy="6320589"/>
          </a:xfrm>
          <a:prstGeom prst="rect">
            <a:avLst/>
          </a:prstGeom>
        </p:spPr>
      </p:pic>
      <p:pic>
        <p:nvPicPr>
          <p:cNvPr id="3" name="Picture 2">
            <a:extLst>
              <a:ext uri="{FF2B5EF4-FFF2-40B4-BE49-F238E27FC236}">
                <a16:creationId xmlns:a16="http://schemas.microsoft.com/office/drawing/2014/main" id="{C3C08493-68B0-4AE3-A138-C9F60620F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B885ED8D-5581-4B88-870D-B58F816DA6CF}"/>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6566158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0917-CFE5-42AF-A152-FC351938629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3. Types of Groundwater Rights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CBFC391-E628-44F7-BA73-EBD224F36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D900BF39-0E54-4B86-9F1B-E46AC647FBDA}"/>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477212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AD3F-9738-4B3D-A93D-A7FE6D11AA82}"/>
              </a:ext>
            </a:extLst>
          </p:cNvPr>
          <p:cNvSpPr>
            <a:spLocks noGrp="1"/>
          </p:cNvSpPr>
          <p:nvPr>
            <p:ph type="title"/>
          </p:nvPr>
        </p:nvSpPr>
        <p:spPr>
          <a:xfrm>
            <a:off x="1097280" y="286604"/>
            <a:ext cx="10058400" cy="1401519"/>
          </a:xfrm>
        </p:spPr>
        <p:txBody>
          <a:bodyPr>
            <a:normAutofit/>
          </a:bodyPr>
          <a:lstStyle/>
          <a:p>
            <a:pPr algn="ctr"/>
            <a:r>
              <a:rPr lang="en-US" sz="3600" b="1" dirty="0">
                <a:latin typeface="Times New Roman" panose="02020603050405020304" pitchFamily="18" charset="0"/>
                <a:cs typeface="Times New Roman" panose="02020603050405020304" pitchFamily="18" charset="0"/>
              </a:rPr>
              <a:t>TYPES OF GROUNDWATER RIGHTS</a:t>
            </a:r>
            <a:br>
              <a:rPr lang="en-US" sz="2400" dirty="0"/>
            </a:br>
            <a:endParaRPr lang="en-US" sz="2400" dirty="0"/>
          </a:p>
        </p:txBody>
      </p:sp>
      <p:sp>
        <p:nvSpPr>
          <p:cNvPr id="8" name="Rectangle 7">
            <a:extLst>
              <a:ext uri="{FF2B5EF4-FFF2-40B4-BE49-F238E27FC236}">
                <a16:creationId xmlns:a16="http://schemas.microsoft.com/office/drawing/2014/main" id="{D388A1C3-8282-40B5-B813-8051CBBDD720}"/>
              </a:ext>
            </a:extLst>
          </p:cNvPr>
          <p:cNvSpPr/>
          <p:nvPr/>
        </p:nvSpPr>
        <p:spPr>
          <a:xfrm>
            <a:off x="396745" y="1833978"/>
            <a:ext cx="11293231" cy="3813352"/>
          </a:xfrm>
          <a:prstGeom prst="rect">
            <a:avLst/>
          </a:prstGeom>
        </p:spPr>
        <p:txBody>
          <a:bodyPr wrap="square">
            <a:spAutoFit/>
          </a:bodyPr>
          <a:lstStyle/>
          <a:p>
            <a:pP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3.1.  </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Pueblo Groundwater Rights</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most senior groundwater right.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Only the Cities of Los Angeles and San Diego currently have adjudicated Spanish/Mexican pueblo water rights.  </a:t>
            </a:r>
            <a:b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  </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Federal Reserved Groundwater Rights</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 a Military Reservation, National Park or Forest, or Native American Reservation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Agua Caliente Band of Cahuilla Indians v. Coachella Valley Water District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groundwater was envisioned as necessary for the reservation’s primary purpose at the time the reservation was created, the reservation has a groundwater right as of the creation date.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Preempts conflicting California law.</a:t>
            </a:r>
            <a:b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3.3.  </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Surface Water Importer</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The Right to Recapture Imported Water</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right to recapture the net amount of groundwater recharge resulting from the imported water.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Amount or percentage of the groundwater resulting from imported surface water v. native groundwater.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E81C107-DCE7-4FA1-BF93-D67E06B55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091D8924-04EA-47B6-9E68-66F816DA5EE0}"/>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763831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
                                            <p:txEl>
                                              <p:pRg st="7" end="7"/>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79-8FF2-46D9-87AC-19DF9525A74A}"/>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TYPES OF GROUNDWATER RIGHTS</a:t>
            </a:r>
            <a:br>
              <a:rPr lang="en-US" sz="2400" dirty="0"/>
            </a:br>
            <a:endParaRPr lang="en-US" sz="2400" dirty="0"/>
          </a:p>
        </p:txBody>
      </p:sp>
      <p:sp>
        <p:nvSpPr>
          <p:cNvPr id="5" name="Content Placeholder 4">
            <a:extLst>
              <a:ext uri="{FF2B5EF4-FFF2-40B4-BE49-F238E27FC236}">
                <a16:creationId xmlns:a16="http://schemas.microsoft.com/office/drawing/2014/main" id="{1E419A51-9E8E-4715-A60B-B02A5C80E6BC}"/>
              </a:ext>
            </a:extLst>
          </p:cNvPr>
          <p:cNvSpPr>
            <a:spLocks noGrp="1"/>
          </p:cNvSpPr>
          <p:nvPr>
            <p:ph idx="1"/>
          </p:nvPr>
        </p:nvSpPr>
        <p:spPr/>
        <p:txBody>
          <a:bodyPr>
            <a:normAutofit/>
          </a:bodyPr>
          <a:lstStyle/>
          <a:p>
            <a:endParaRPr lang="en-US" dirty="0"/>
          </a:p>
          <a:p>
            <a:endParaRPr lang="en-US" dirty="0"/>
          </a:p>
        </p:txBody>
      </p:sp>
      <p:sp>
        <p:nvSpPr>
          <p:cNvPr id="3" name="Rectangle 2">
            <a:extLst>
              <a:ext uri="{FF2B5EF4-FFF2-40B4-BE49-F238E27FC236}">
                <a16:creationId xmlns:a16="http://schemas.microsoft.com/office/drawing/2014/main" id="{C0D0EA4C-A291-4198-800E-C83DA072DCAF}"/>
              </a:ext>
            </a:extLst>
          </p:cNvPr>
          <p:cNvSpPr/>
          <p:nvPr/>
        </p:nvSpPr>
        <p:spPr>
          <a:xfrm>
            <a:off x="194603" y="1845734"/>
            <a:ext cx="11863754" cy="4768293"/>
          </a:xfrm>
          <a:prstGeom prst="rect">
            <a:avLst/>
          </a:prstGeom>
        </p:spPr>
        <p:txBody>
          <a:bodyPr wrap="square">
            <a:spAutoFit/>
          </a:bodyPr>
          <a:lstStyle/>
          <a:p>
            <a:pP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  </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Overlying User</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right to pump water from the ground underneath your land for use on land within the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right is based on your ownership of the land.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137160" lvl="0" indent="-342900" eaLnBrk="0" fontAlgn="base" hangingPunct="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between overlying users, the rights are correlative (like with riparian surface water right holders). If groundwater quantity is insufficient, each overlying user is limited to the pumper’s proportionate fair share of the total amount available for the pumper’s reasonable and beneficial uses.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137160" lvl="0" indent="-342900" eaLnBrk="0" fontAlgn="base" hangingPunct="0">
              <a:lnSpc>
                <a:spcPct val="107000"/>
              </a:lnSpc>
              <a:spcBef>
                <a:spcPts val="0"/>
              </a:spcBef>
              <a:spcAft>
                <a:spcPts val="0"/>
              </a:spcAft>
              <a:buFont typeface="Symbol" panose="05050102010706020507" pitchFamily="18" charset="2"/>
              <a:buChar char=""/>
            </a:pP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Historically the proportionate share of each owner is based not on the pumper’s past use, nor on the date pumping was commenced, but solely on the pumper’s current reasonable and beneficial needs for groundwater.</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3.5.  </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Appropriator</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91440" lvl="0" indent="-342900" eaLnBrk="0" fontAlgn="base" hangingPunct="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use of water for </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-overlying purposes such as exportation to lands outside the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for </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water district or municipal use within the </a:t>
            </a:r>
            <a:r>
              <a:rPr lang="en-US"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91440" lvl="0" indent="-342900" eaLnBrk="0" fontAlgn="base" hangingPunct="0">
              <a:lnSpc>
                <a:spcPct val="107000"/>
              </a:lnSpc>
              <a:spcBef>
                <a:spcPts val="0"/>
              </a:spcBef>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Unlike the correlative rights among overlying pumpers, appropriative rights like appropriative surface water rights are based upon the principle of “</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first in time means first in right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91440" eaLnBrk="0" fontAlgn="base" hangingPunct="0">
              <a:lnSpc>
                <a:spcPct val="107000"/>
              </a:lnSpc>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137160" lvl="0" indent="-342900" eaLnBrk="0" fontAlgn="base" hangingPunct="0">
              <a:lnSpc>
                <a:spcPct val="107000"/>
              </a:lnSpc>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3195215-8963-401F-8F89-BBDE88312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958583"/>
            <a:ext cx="1022350" cy="1310888"/>
          </a:xfrm>
          <a:prstGeom prst="rect">
            <a:avLst/>
          </a:prstGeom>
        </p:spPr>
      </p:pic>
      <p:sp>
        <p:nvSpPr>
          <p:cNvPr id="7" name="TextBox 6">
            <a:extLst>
              <a:ext uri="{FF2B5EF4-FFF2-40B4-BE49-F238E27FC236}">
                <a16:creationId xmlns:a16="http://schemas.microsoft.com/office/drawing/2014/main" id="{65755548-F59E-4A72-9F29-CF501E9557E6}"/>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955393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132A2-C77B-4FA3-89D0-E68FDD04F514}"/>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1. Introduction</a:t>
            </a:r>
          </a:p>
        </p:txBody>
      </p:sp>
      <p:sp>
        <p:nvSpPr>
          <p:cNvPr id="4" name="Content Placeholder 3">
            <a:extLst>
              <a:ext uri="{FF2B5EF4-FFF2-40B4-BE49-F238E27FC236}">
                <a16:creationId xmlns:a16="http://schemas.microsoft.com/office/drawing/2014/main" id="{006BF43A-E1E3-435E-A246-5342422E4E03}"/>
              </a:ext>
            </a:extLst>
          </p:cNvPr>
          <p:cNvSpPr>
            <a:spLocks noGrp="1"/>
          </p:cNvSpPr>
          <p:nvPr>
            <p:ph idx="1"/>
          </p:nvPr>
        </p:nvSpPr>
        <p:spPr/>
        <p:txBody>
          <a:bodyPr>
            <a:normAutofit/>
          </a:bodyPr>
          <a:lstStyle/>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Focus</a:t>
            </a:r>
          </a:p>
          <a:p>
            <a:pPr algn="ct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Perceptions &amp; Mental Filters</a:t>
            </a:r>
          </a:p>
          <a:p>
            <a:pPr marL="0" indent="0" algn="ctr">
              <a:buNone/>
            </a:pPr>
            <a:endParaRPr lang="en-US" sz="3600"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Key Ideas</a:t>
            </a:r>
          </a:p>
        </p:txBody>
      </p:sp>
      <p:pic>
        <p:nvPicPr>
          <p:cNvPr id="5" name="Picture 4">
            <a:extLst>
              <a:ext uri="{FF2B5EF4-FFF2-40B4-BE49-F238E27FC236}">
                <a16:creationId xmlns:a16="http://schemas.microsoft.com/office/drawing/2014/main" id="{F974CE91-34C7-43C7-9E1D-6568BC2CF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6" name="TextBox 5">
            <a:extLst>
              <a:ext uri="{FF2B5EF4-FFF2-40B4-BE49-F238E27FC236}">
                <a16:creationId xmlns:a16="http://schemas.microsoft.com/office/drawing/2014/main" id="{301BB13D-F96B-4E08-BDDF-72FDF66CFC9D}"/>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8722163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79-8FF2-46D9-87AC-19DF9525A74A}"/>
              </a:ext>
            </a:extLst>
          </p:cNvPr>
          <p:cNvSpPr>
            <a:spLocks noGrp="1"/>
          </p:cNvSpPr>
          <p:nvPr>
            <p:ph type="title"/>
          </p:nvPr>
        </p:nvSpPr>
        <p:spPr>
          <a:xfrm>
            <a:off x="1179212" y="1526177"/>
            <a:ext cx="9833575" cy="174791"/>
          </a:xfrm>
        </p:spPr>
        <p:txBody>
          <a:bodyPr>
            <a:noAutofit/>
          </a:bodyPr>
          <a:lstStyle/>
          <a:p>
            <a:pPr algn="ct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TYPES OF GROUNDWATER RIGHTS</a:t>
            </a:r>
            <a:br>
              <a:rPr lang="en-US" sz="3600" dirty="0"/>
            </a:br>
            <a:endParaRPr lang="en-US" sz="3600" dirty="0"/>
          </a:p>
        </p:txBody>
      </p:sp>
      <p:sp>
        <p:nvSpPr>
          <p:cNvPr id="3" name="Rectangle 2">
            <a:extLst>
              <a:ext uri="{FF2B5EF4-FFF2-40B4-BE49-F238E27FC236}">
                <a16:creationId xmlns:a16="http://schemas.microsoft.com/office/drawing/2014/main" id="{4D3AF510-CBD6-4B43-84CB-C4441C7E9E02}"/>
              </a:ext>
            </a:extLst>
          </p:cNvPr>
          <p:cNvSpPr/>
          <p:nvPr/>
        </p:nvSpPr>
        <p:spPr>
          <a:xfrm>
            <a:off x="62523" y="1924929"/>
            <a:ext cx="11949724" cy="3319498"/>
          </a:xfrm>
          <a:prstGeom prst="rect">
            <a:avLst/>
          </a:prstGeom>
        </p:spPr>
        <p:txBody>
          <a:bodyPr wrap="square">
            <a:spAutoFit/>
          </a:bodyPr>
          <a:lstStyle/>
          <a:p>
            <a:pPr eaLnBrk="0" fontAlgn="base" hangingPunct="0">
              <a:lnSpc>
                <a:spcPct val="107000"/>
              </a:lnSpc>
            </a:pPr>
            <a:r>
              <a:rPr lang="en-US" sz="1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Prescriptive Appropriative Groundwater Rights</a:t>
            </a:r>
            <a:r>
              <a:rPr lang="en-US" sz="1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Against </a:t>
            </a:r>
            <a:r>
              <a:rPr lang="en-US" sz="14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Overlyers</a:t>
            </a:r>
            <a:r>
              <a:rPr lang="en-US" sz="1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Other Appropriators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07000"/>
              </a:lnSpc>
              <a:spcBef>
                <a:spcPts val="0"/>
              </a:spcBef>
              <a:spcAft>
                <a:spcPts val="0"/>
              </a:spcAft>
              <a:buFont typeface="Symbol" panose="05050102010706020507" pitchFamily="18" charset="2"/>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When a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in overdraft, there is no surplus water available to acquire or enlarge appropriative rights.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07000"/>
              </a:lnSpc>
              <a:spcBef>
                <a:spcPts val="0"/>
              </a:spcBef>
              <a:spcAft>
                <a:spcPts val="0"/>
              </a:spcAft>
              <a:buFont typeface="Symbol" panose="05050102010706020507" pitchFamily="18" charset="2"/>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Pumping by an appropriator prescripts (or trespasses) against senior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overlyer</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appropriative rights if the adverse pumping lasts for at least 5 consecutive years when the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is in overdraft.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eaLnBrk="0" fontAlgn="base" hangingPunct="0">
              <a:lnSpc>
                <a:spcPct val="107000"/>
              </a:lnSpc>
              <a:spcBef>
                <a:spcPts val="0"/>
              </a:spcBef>
              <a:spcAft>
                <a:spcPts val="0"/>
              </a:spcAft>
              <a:buFont typeface="Symbol" panose="05050102010706020507" pitchFamily="18" charset="2"/>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Public and private appropriators can obtain prescriptive rights against private overlying users and private appropriators, but private appropriators cannot obtain prescriptive rights against public appropriators.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SGMA Water Code Section 10720.5(a) provides that in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designated medium- or high-priority by DWR, no extraction of groundwater between Jan. 1, 2015, and the date of adoption of a groundwater sustainability plan for the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subbasin</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may be used as evidence of, or to establish or defend against, any claim of prescription.</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3.6.  </a:t>
            </a:r>
            <a:r>
              <a:rPr lang="en-US" sz="14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Untapped/Dormant Groundwater Rights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you fail to exercise your overlying groundwater rights by not drilling a well on your land, then in any groundwater adjudication by a court or extraction limit imposed by your GSA, your rights could be substantially curtailed.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D729D5A-A227-41E8-88DD-5A8A18275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38D56186-B49D-403B-9611-21EC4CEACB7D}"/>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4226429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81FF-A2C2-4286-A063-3BC68CA0D8E7}"/>
              </a:ext>
            </a:extLst>
          </p:cNvPr>
          <p:cNvSpPr>
            <a:spLocks noGrp="1"/>
          </p:cNvSpPr>
          <p:nvPr>
            <p:ph type="title"/>
          </p:nvPr>
        </p:nvSpPr>
        <p:spPr/>
        <p:txBody>
          <a:bodyPr/>
          <a:lstStyle/>
          <a:p>
            <a:pPr algn="ctr"/>
            <a:r>
              <a:rPr lang="en-US" dirty="0"/>
              <a:t>4. Groundwater Rights Priorities </a:t>
            </a:r>
            <a:br>
              <a:rPr lang="en-US" dirty="0"/>
            </a:br>
            <a:endParaRPr lang="en-US" dirty="0"/>
          </a:p>
        </p:txBody>
      </p:sp>
      <p:pic>
        <p:nvPicPr>
          <p:cNvPr id="3" name="Picture 2">
            <a:extLst>
              <a:ext uri="{FF2B5EF4-FFF2-40B4-BE49-F238E27FC236}">
                <a16:creationId xmlns:a16="http://schemas.microsoft.com/office/drawing/2014/main" id="{237DB44F-04DD-43AE-90FA-EC908057B1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7F1F0B7A-15BC-480A-A0E3-1FCAF6F01B41}"/>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993390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EC8E-4382-4A9E-98A6-6432E4EA6010}"/>
              </a:ext>
            </a:extLst>
          </p:cNvPr>
          <p:cNvSpPr>
            <a:spLocks noGrp="1"/>
          </p:cNvSpPr>
          <p:nvPr>
            <p:ph type="title" idx="4294967295"/>
          </p:nvPr>
        </p:nvSpPr>
        <p:spPr>
          <a:xfrm>
            <a:off x="2068514" y="511176"/>
            <a:ext cx="9241638" cy="962518"/>
          </a:xfrm>
        </p:spPr>
        <p:txBody>
          <a:bodyPr>
            <a:normAutofit fontScale="90000"/>
          </a:bodyPr>
          <a:lstStyle/>
          <a:p>
            <a:pPr lvl="0" algn="ctr" eaLnBrk="0" fontAlgn="base" hangingPunct="0">
              <a:lnSpc>
                <a:spcPct val="100000"/>
              </a:lnSpc>
              <a:spcAft>
                <a:spcPct val="0"/>
              </a:spcAft>
            </a:pP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GROUNDWATER RIGHTS PRIORITIES</a:t>
            </a: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within an Overdrafted Subbasin/Basin</a:t>
            </a: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altLang="en-US" sz="27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altLang="en-US" sz="5400" dirty="0">
                <a:solidFill>
                  <a:schemeClr val="tx1"/>
                </a:solidFill>
              </a:rPr>
            </a:br>
            <a:endParaRPr lang="en-US" dirty="0"/>
          </a:p>
        </p:txBody>
      </p:sp>
      <p:sp>
        <p:nvSpPr>
          <p:cNvPr id="5" name="Rectangle 1">
            <a:extLst>
              <a:ext uri="{FF2B5EF4-FFF2-40B4-BE49-F238E27FC236}">
                <a16:creationId xmlns:a16="http://schemas.microsoft.com/office/drawing/2014/main" id="{F1AAE918-4CAB-49F2-8448-99FB3FAD25DB}"/>
              </a:ext>
            </a:extLst>
          </p:cNvPr>
          <p:cNvSpPr>
            <a:spLocks noGrp="1" noChangeArrowheads="1"/>
          </p:cNvSpPr>
          <p:nvPr>
            <p:ph type="body" idx="4294967295"/>
          </p:nvPr>
        </p:nvSpPr>
        <p:spPr bwMode="auto">
          <a:xfrm>
            <a:off x="1393794" y="646118"/>
            <a:ext cx="10798206"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cap="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table does not address Pueblo rights or Federal reserved groundwater rights.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pumper’s actual legal priority as to each right will depend upon LOCATION and DOCUMENTATION/PROOF.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tabLst>
                <a:tab pos="2971800" algn="ctr"/>
                <a:tab pos="5943600" algn="r"/>
              </a:tabLst>
            </a:pPr>
            <a:r>
              <a:rPr lang="en-US" sz="1100" dirty="0">
                <a:latin typeface="Century Schoolbook" panose="02040604050505020304" pitchFamily="18" charset="0"/>
                <a:ea typeface="Calibri" panose="020F0502020204030204" pitchFamily="34" charset="0"/>
                <a:cs typeface="Arial" panose="020B0604020202020204" pitchFamily="34" charset="0"/>
              </a:rPr>
              <a:t>©</a:t>
            </a:r>
            <a:r>
              <a:rPr lang="en-US" sz="1100" dirty="0">
                <a:latin typeface="Century Schoolbook" panose="02040604050505020304" pitchFamily="18" charset="0"/>
                <a:ea typeface="Calibri" panose="020F0502020204030204" pitchFamily="34" charset="0"/>
                <a:cs typeface="Times New Roman" panose="02020603050405020304" pitchFamily="18" charset="0"/>
              </a:rPr>
              <a:t> Griffith &amp; Masuda – </a:t>
            </a:r>
            <a:r>
              <a:rPr lang="en-US" sz="1100" b="1" i="1" dirty="0">
                <a:latin typeface="Century Schoolbook" panose="02040604050505020304" pitchFamily="18" charset="0"/>
                <a:ea typeface="Calibri" panose="020F0502020204030204" pitchFamily="34" charset="0"/>
                <a:cs typeface="Times New Roman" panose="02020603050405020304" pitchFamily="18" charset="0"/>
              </a:rPr>
              <a:t>Provided for informational purposes only, not as legal advice</a:t>
            </a:r>
            <a:r>
              <a:rPr lang="en-US" sz="1100" dirty="0">
                <a:latin typeface="Century Schoolbook" panose="02040604050505020304" pitchFamily="18" charset="0"/>
                <a:ea typeface="Calibri" panose="020F0502020204030204" pitchFamily="34" charset="0"/>
                <a:cs typeface="Times New Roman" panose="02020603050405020304" pitchFamily="18" charset="0"/>
              </a:rPr>
              <a:t>.  (Revised 6/9/2017)</a:t>
            </a:r>
            <a:r>
              <a:rPr kumimoji="0" lang="en-US" altLang="en-US" sz="1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9002B085-C6B0-4507-AD59-E66A84CD1EC7}"/>
              </a:ext>
            </a:extLst>
          </p:cNvPr>
          <p:cNvGraphicFramePr>
            <a:graphicFrameLocks noGrp="1"/>
          </p:cNvGraphicFramePr>
          <p:nvPr>
            <p:extLst>
              <p:ext uri="{D42A27DB-BD31-4B8C-83A1-F6EECF244321}">
                <p14:modId xmlns:p14="http://schemas.microsoft.com/office/powerpoint/2010/main" val="3745382370"/>
              </p:ext>
            </p:extLst>
          </p:nvPr>
        </p:nvGraphicFramePr>
        <p:xfrm>
          <a:off x="3933101" y="1473694"/>
          <a:ext cx="5335186" cy="3920844"/>
        </p:xfrm>
        <a:graphic>
          <a:graphicData uri="http://schemas.openxmlformats.org/drawingml/2006/table">
            <a:tbl>
              <a:tblPr firstRow="1" firstCol="1" bandRow="1">
                <a:tableStyleId>{073A0DAA-6AF3-43AB-8588-CEC1D06C72B9}</a:tableStyleId>
              </a:tblPr>
              <a:tblGrid>
                <a:gridCol w="620054">
                  <a:extLst>
                    <a:ext uri="{9D8B030D-6E8A-4147-A177-3AD203B41FA5}">
                      <a16:colId xmlns:a16="http://schemas.microsoft.com/office/drawing/2014/main" val="1180038578"/>
                    </a:ext>
                  </a:extLst>
                </a:gridCol>
                <a:gridCol w="4715132">
                  <a:extLst>
                    <a:ext uri="{9D8B030D-6E8A-4147-A177-3AD203B41FA5}">
                      <a16:colId xmlns:a16="http://schemas.microsoft.com/office/drawing/2014/main" val="1504695384"/>
                    </a:ext>
                  </a:extLst>
                </a:gridCol>
              </a:tblGrid>
              <a:tr h="573124">
                <a:tc>
                  <a:txBody>
                    <a:bodyPr/>
                    <a:lstStyle/>
                    <a:p>
                      <a:pPr marL="0" marR="0" algn="ctr">
                        <a:lnSpc>
                          <a:spcPct val="107000"/>
                        </a:lnSpc>
                        <a:spcBef>
                          <a:spcPts val="0"/>
                        </a:spcBef>
                        <a:spcAft>
                          <a:spcPts val="0"/>
                        </a:spcAft>
                      </a:pPr>
                      <a:r>
                        <a:rPr lang="en-US" sz="1100">
                          <a:effectLst/>
                        </a:rPr>
                        <a:t>Most Junior Right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914400" rtl="0" eaLnBrk="1" latinLnBrk="0" hangingPunct="1">
                        <a:lnSpc>
                          <a:spcPct val="107000"/>
                        </a:lnSpc>
                        <a:spcBef>
                          <a:spcPts val="0"/>
                        </a:spcBef>
                        <a:spcAft>
                          <a:spcPts val="0"/>
                        </a:spcAft>
                      </a:pP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p>
                    <a:p>
                      <a:pPr marL="0" marR="0" algn="ctr" defTabSz="914400" rtl="0" eaLnBrk="1" latinLnBrk="0" hangingPunct="1">
                        <a:lnSpc>
                          <a:spcPct val="107000"/>
                        </a:lnSpc>
                        <a:spcBef>
                          <a:spcPts val="0"/>
                        </a:spcBef>
                        <a:spcAft>
                          <a:spcPts val="0"/>
                        </a:spcAft>
                      </a:pPr>
                      <a:r>
                        <a:rPr lang="en-US" sz="1400" kern="1200" dirty="0">
                          <a:solidFill>
                            <a:schemeClr val="dk1"/>
                          </a:solidFill>
                          <a:effectLst/>
                          <a:latin typeface="Times New Roman" panose="02020603050405020304" pitchFamily="18" charset="0"/>
                          <a:ea typeface="+mn-ea"/>
                          <a:cs typeface="Times New Roman" panose="02020603050405020304" pitchFamily="18" charset="0"/>
                        </a:rPr>
                        <a:t>Untapped/Dormant Appropriator</a:t>
                      </a:r>
                    </a:p>
                  </a:txBody>
                  <a:tcPr marL="68580" marR="68580" marT="0" marB="0">
                    <a:solidFill>
                      <a:schemeClr val="bg1">
                        <a:lumMod val="95000"/>
                      </a:schemeClr>
                    </a:solidFill>
                  </a:tcPr>
                </a:tc>
                <a:extLst>
                  <a:ext uri="{0D108BD9-81ED-4DB2-BD59-A6C34878D82A}">
                    <a16:rowId xmlns:a16="http://schemas.microsoft.com/office/drawing/2014/main" val="4220298294"/>
                  </a:ext>
                </a:extLst>
              </a:tr>
              <a:tr h="638201">
                <a:tc>
                  <a:txBody>
                    <a:bodyPr/>
                    <a:lstStyle/>
                    <a:p>
                      <a:pPr marL="0" marR="0" algn="ctr">
                        <a:lnSpc>
                          <a:spcPct val="107000"/>
                        </a:lnSpc>
                        <a:spcBef>
                          <a:spcPts val="0"/>
                        </a:spcBef>
                        <a:spcAft>
                          <a:spcPts val="0"/>
                        </a:spcAft>
                      </a:pPr>
                      <a:r>
                        <a:rPr lang="en-US" sz="1100">
                          <a:effectLst/>
                          <a:sym typeface="Wingdings 3" panose="050401020108070707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b="1" dirty="0">
                          <a:solidFill>
                            <a:schemeClr val="tx1"/>
                          </a:solidFill>
                          <a:effectLst/>
                          <a:latin typeface="Times New Roman" panose="02020603050405020304" pitchFamily="18" charset="0"/>
                          <a:cs typeface="Times New Roman" panose="02020603050405020304" pitchFamily="18" charset="0"/>
                        </a:rPr>
                        <a:t>Untapped/Dormant </a:t>
                      </a:r>
                      <a:r>
                        <a:rPr lang="en-US" sz="1400" b="1" dirty="0" err="1">
                          <a:solidFill>
                            <a:schemeClr val="tx1"/>
                          </a:solidFill>
                          <a:effectLst/>
                          <a:latin typeface="Times New Roman" panose="02020603050405020304" pitchFamily="18" charset="0"/>
                          <a:cs typeface="Times New Roman" panose="02020603050405020304" pitchFamily="18" charset="0"/>
                        </a:rPr>
                        <a:t>Overlyer</a:t>
                      </a:r>
                      <a:endParaRPr lang="en-US" sz="1400" b="1" dirty="0">
                        <a:solidFill>
                          <a:schemeClr val="tx1"/>
                        </a:solidFill>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7072031"/>
                  </a:ext>
                </a:extLst>
              </a:tr>
              <a:tr h="638201">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Junior Appropriator (2</a:t>
                      </a:r>
                      <a:r>
                        <a:rPr lang="en-US" sz="1400" b="1" baseline="30000" dirty="0">
                          <a:effectLst/>
                          <a:latin typeface="Times New Roman" panose="02020603050405020304" pitchFamily="18" charset="0"/>
                          <a:cs typeface="Times New Roman" panose="02020603050405020304" pitchFamily="18" charset="0"/>
                        </a:rPr>
                        <a:t>nd</a:t>
                      </a:r>
                      <a:r>
                        <a:rPr lang="en-US" sz="1400" b="1" dirty="0">
                          <a:effectLst/>
                          <a:latin typeface="Times New Roman" panose="02020603050405020304" pitchFamily="18" charset="0"/>
                          <a:cs typeface="Times New Roman" panose="02020603050405020304" pitchFamily="18" charset="0"/>
                        </a:rPr>
                        <a:t> in Time = 2</a:t>
                      </a:r>
                      <a:r>
                        <a:rPr lang="en-US" sz="1400" b="1" baseline="30000" dirty="0">
                          <a:effectLst/>
                          <a:latin typeface="Times New Roman" panose="02020603050405020304" pitchFamily="18" charset="0"/>
                          <a:cs typeface="Times New Roman" panose="02020603050405020304" pitchFamily="18" charset="0"/>
                        </a:rPr>
                        <a:t>nd</a:t>
                      </a:r>
                      <a:r>
                        <a:rPr lang="en-US" sz="1400" b="1" dirty="0">
                          <a:effectLst/>
                          <a:latin typeface="Times New Roman" panose="02020603050405020304" pitchFamily="18" charset="0"/>
                          <a:cs typeface="Times New Roman" panose="02020603050405020304" pitchFamily="18" charset="0"/>
                        </a:rPr>
                        <a:t> in Right)</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8486647"/>
                  </a:ext>
                </a:extLst>
              </a:tr>
              <a:tr h="638201">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Senior Appropriator (1</a:t>
                      </a:r>
                      <a:r>
                        <a:rPr lang="en-US" sz="1400" b="1" baseline="30000" dirty="0">
                          <a:effectLst/>
                          <a:latin typeface="Times New Roman" panose="02020603050405020304" pitchFamily="18" charset="0"/>
                          <a:cs typeface="Times New Roman" panose="02020603050405020304" pitchFamily="18" charset="0"/>
                        </a:rPr>
                        <a:t>st</a:t>
                      </a:r>
                      <a:r>
                        <a:rPr lang="en-US" sz="1400" b="1" dirty="0">
                          <a:effectLst/>
                          <a:latin typeface="Times New Roman" panose="02020603050405020304" pitchFamily="18" charset="0"/>
                          <a:cs typeface="Times New Roman" panose="02020603050405020304" pitchFamily="18" charset="0"/>
                        </a:rPr>
                        <a:t> in Time = 1</a:t>
                      </a:r>
                      <a:r>
                        <a:rPr lang="en-US" sz="1400" b="1" baseline="30000" dirty="0">
                          <a:effectLst/>
                          <a:latin typeface="Times New Roman" panose="02020603050405020304" pitchFamily="18" charset="0"/>
                          <a:cs typeface="Times New Roman" panose="02020603050405020304" pitchFamily="18" charset="0"/>
                        </a:rPr>
                        <a:t>st</a:t>
                      </a:r>
                      <a:r>
                        <a:rPr lang="en-US" sz="1400" b="1" dirty="0">
                          <a:effectLst/>
                          <a:latin typeface="Times New Roman" panose="02020603050405020304" pitchFamily="18" charset="0"/>
                          <a:cs typeface="Times New Roman" panose="02020603050405020304" pitchFamily="18" charset="0"/>
                        </a:rPr>
                        <a:t> in Right)</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7145998"/>
                  </a:ext>
                </a:extLst>
              </a:tr>
              <a:tr h="638201">
                <a:tc>
                  <a:txBody>
                    <a:bodyPr/>
                    <a:lstStyle/>
                    <a:p>
                      <a:pPr marL="0" marR="0" algn="ctr">
                        <a:lnSpc>
                          <a:spcPct val="107000"/>
                        </a:lnSpc>
                        <a:spcBef>
                          <a:spcPts val="0"/>
                        </a:spcBef>
                        <a:spcAft>
                          <a:spcPts val="0"/>
                        </a:spcAft>
                      </a:pPr>
                      <a:r>
                        <a:rPr lang="en-US" sz="1100">
                          <a:effectLst/>
                          <a:sym typeface="Wingdings 3" panose="050401020108070707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Overlyer</a:t>
                      </a:r>
                      <a:r>
                        <a:rPr lang="en-US" sz="1400" b="1" dirty="0">
                          <a:effectLst/>
                          <a:latin typeface="Times New Roman" panose="02020603050405020304" pitchFamily="18" charset="0"/>
                          <a:cs typeface="Times New Roman" panose="02020603050405020304" pitchFamily="18" charset="0"/>
                        </a:rPr>
                        <a:t> and </a:t>
                      </a:r>
                      <a:r>
                        <a:rPr lang="en-US" sz="1400" b="1" dirty="0" err="1">
                          <a:effectLst/>
                          <a:latin typeface="Times New Roman" panose="02020603050405020304" pitchFamily="18" charset="0"/>
                          <a:cs typeface="Times New Roman" panose="02020603050405020304" pitchFamily="18" charset="0"/>
                        </a:rPr>
                        <a:t>Prescripting</a:t>
                      </a:r>
                      <a:r>
                        <a:rPr lang="en-US" sz="1400" b="1" dirty="0">
                          <a:effectLst/>
                          <a:latin typeface="Times New Roman" panose="02020603050405020304" pitchFamily="18" charset="0"/>
                          <a:cs typeface="Times New Roman" panose="02020603050405020304" pitchFamily="18" charset="0"/>
                        </a:rPr>
                        <a:t> Appropriator</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905151"/>
                  </a:ext>
                </a:extLst>
              </a:tr>
              <a:tr h="638201">
                <a:tc>
                  <a:txBody>
                    <a:bodyPr/>
                    <a:lstStyle/>
                    <a:p>
                      <a:pPr marL="0" marR="0" algn="ctr">
                        <a:lnSpc>
                          <a:spcPct val="107000"/>
                        </a:lnSpc>
                        <a:spcBef>
                          <a:spcPts val="0"/>
                        </a:spcBef>
                        <a:spcAft>
                          <a:spcPts val="0"/>
                        </a:spcAft>
                      </a:pPr>
                      <a:r>
                        <a:rPr lang="en-US" sz="1100">
                          <a:effectLst/>
                        </a:rPr>
                        <a:t>Most Senior Right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Surface Water Importer</a:t>
                      </a:r>
                    </a:p>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2073805"/>
                  </a:ext>
                </a:extLst>
              </a:tr>
            </a:tbl>
          </a:graphicData>
        </a:graphic>
      </p:graphicFrame>
      <p:pic>
        <p:nvPicPr>
          <p:cNvPr id="6" name="Picture 5">
            <a:extLst>
              <a:ext uri="{FF2B5EF4-FFF2-40B4-BE49-F238E27FC236}">
                <a16:creationId xmlns:a16="http://schemas.microsoft.com/office/drawing/2014/main" id="{7D5484C8-F305-4FA0-8E93-BB2FAC3D6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7" name="TextBox 6">
            <a:extLst>
              <a:ext uri="{FF2B5EF4-FFF2-40B4-BE49-F238E27FC236}">
                <a16:creationId xmlns:a16="http://schemas.microsoft.com/office/drawing/2014/main" id="{E34400B7-F631-4A8C-A90D-623A3D702A6F}"/>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533613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22DB7C-E720-4FED-B8FE-1EB551EF134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55759" y="365125"/>
            <a:ext cx="8088812" cy="5820168"/>
          </a:xfrm>
          <a:prstGeom prst="rect">
            <a:avLst/>
          </a:prstGeom>
        </p:spPr>
      </p:pic>
      <p:pic>
        <p:nvPicPr>
          <p:cNvPr id="3" name="Picture 2">
            <a:extLst>
              <a:ext uri="{FF2B5EF4-FFF2-40B4-BE49-F238E27FC236}">
                <a16:creationId xmlns:a16="http://schemas.microsoft.com/office/drawing/2014/main" id="{0E79A686-4C0E-41E0-8F84-44B089210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2AEC1392-87FB-4D0B-83CE-F3A82BCB83F8}"/>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924344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69F8B9-8606-491B-AB67-DD86D07F830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55759" y="365125"/>
            <a:ext cx="8088812" cy="5820168"/>
          </a:xfrm>
          <a:prstGeom prst="rect">
            <a:avLst/>
          </a:prstGeom>
        </p:spPr>
      </p:pic>
      <p:pic>
        <p:nvPicPr>
          <p:cNvPr id="3" name="Picture 2">
            <a:extLst>
              <a:ext uri="{FF2B5EF4-FFF2-40B4-BE49-F238E27FC236}">
                <a16:creationId xmlns:a16="http://schemas.microsoft.com/office/drawing/2014/main" id="{73DB6536-3B82-44F6-8400-BFFFE5CF0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BBB62E65-BB11-403B-A813-186791ED28DC}"/>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295704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BD4E7-A380-411C-9813-19C7F0C23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2" name="Rectangle 1">
            <a:extLst>
              <a:ext uri="{FF2B5EF4-FFF2-40B4-BE49-F238E27FC236}">
                <a16:creationId xmlns:a16="http://schemas.microsoft.com/office/drawing/2014/main" id="{AA4EA524-92CB-49B3-B3AD-1B9BAC870CBC}"/>
              </a:ext>
            </a:extLst>
          </p:cNvPr>
          <p:cNvSpPr/>
          <p:nvPr/>
        </p:nvSpPr>
        <p:spPr>
          <a:xfrm>
            <a:off x="0" y="-1302744"/>
            <a:ext cx="12192000" cy="7784439"/>
          </a:xfrm>
          <a:prstGeom prst="rect">
            <a:avLst/>
          </a:prstGeom>
        </p:spPr>
        <p:txBody>
          <a:bodyPr wrap="square">
            <a:spAutoFit/>
          </a:bodyPr>
          <a:lstStyle/>
          <a:p>
            <a:pPr algn="ctr">
              <a:lnSpc>
                <a:spcPct val="107000"/>
              </a:lnSpc>
              <a:spcAft>
                <a:spcPts val="80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2800" b="1" dirty="0">
                <a:latin typeface="Arial" panose="020B0604020202020204" pitchFamily="34" charset="0"/>
                <a:ea typeface="Calibri" panose="020F0502020204030204" pitchFamily="34" charset="0"/>
                <a:cs typeface="Times New Roman" panose="02020603050405020304" pitchFamily="18" charset="0"/>
              </a:rPr>
              <a:t>HYPOTHETICAL SAN JOAQUIN VALLEY SUBBASIN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2800" b="1" dirty="0">
                <a:latin typeface="Arial" panose="020B0604020202020204" pitchFamily="34" charset="0"/>
                <a:ea typeface="Calibri" panose="020F0502020204030204" pitchFamily="34" charset="0"/>
                <a:cs typeface="Times New Roman" panose="02020603050405020304" pitchFamily="18" charset="0"/>
              </a:rPr>
              <a:t>Surface Water Importer and </a:t>
            </a:r>
            <a:r>
              <a:rPr lang="en-US" sz="2800" b="1" dirty="0" err="1">
                <a:latin typeface="Arial" panose="020B0604020202020204" pitchFamily="34" charset="0"/>
                <a:ea typeface="Calibri" panose="020F0502020204030204" pitchFamily="34" charset="0"/>
                <a:cs typeface="Times New Roman" panose="02020603050405020304" pitchFamily="18" charset="0"/>
              </a:rPr>
              <a:t>Overlyers</a:t>
            </a: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Arial" panose="020B0604020202020204" pitchFamily="34" charset="0"/>
                <a:ea typeface="Calibri" panose="020F0502020204030204" pitchFamily="34" charset="0"/>
                <a:cs typeface="Times New Roman" panose="02020603050405020304" pitchFamily="18" charset="0"/>
              </a:rPr>
              <a:t>Surface Water Importer</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Irrigation District brings surface water into area where it would normally not have reached the groundwater but for the irrigation district’s constructed irrigation system.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err="1">
                <a:latin typeface="Arial" panose="020B0604020202020204" pitchFamily="34" charset="0"/>
                <a:ea typeface="Calibri" panose="020F0502020204030204" pitchFamily="34" charset="0"/>
                <a:cs typeface="Times New Roman" panose="02020603050405020304" pitchFamily="18" charset="0"/>
              </a:rPr>
              <a:t>Overlyers</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Right is based on the ownership of land and the use of underlying groundwater on that land.  Possible question as to Pump #8, where well and overlying land is jointly owned by Farm A and Farm F.  Contrast with Farm D’s grapes located outside of </a:t>
            </a:r>
            <a:r>
              <a:rPr lang="en-US" dirty="0" err="1">
                <a:latin typeface="Arial" panose="020B0604020202020204" pitchFamily="34" charset="0"/>
                <a:ea typeface="Calibri" panose="020F0502020204030204" pitchFamily="34" charset="0"/>
                <a:cs typeface="Times New Roman" panose="02020603050405020304" pitchFamily="18" charset="0"/>
              </a:rPr>
              <a:t>subbasin</a:t>
            </a:r>
            <a:r>
              <a:rPr lang="en-US" dirty="0">
                <a:latin typeface="Arial" panose="020B0604020202020204" pitchFamily="34" charset="0"/>
                <a:ea typeface="Calibri" panose="020F0502020204030204" pitchFamily="34" charset="0"/>
                <a:cs typeface="Times New Roman" panose="02020603050405020304" pitchFamily="18" charset="0"/>
              </a:rPr>
              <a:t>.</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Rights are correlative, meaning in times of overdraft each overlying pumper is limited to its proportionate fair share of the water that is physically available.</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Right not based upon the date you started pumping.  Farm C (2017) has the same “priority” as Farm A (1935).</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Right not based upon your past pumping but your past pumping is an important factor in determining your proportionate fair share.</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Right is senior to Appropriators and Untapped/Dormant </a:t>
            </a:r>
            <a:r>
              <a:rPr lang="en-US" dirty="0" err="1">
                <a:latin typeface="Arial" panose="020B0604020202020204" pitchFamily="34" charset="0"/>
                <a:ea typeface="Calibri" panose="020F0502020204030204" pitchFamily="34" charset="0"/>
                <a:cs typeface="Times New Roman" panose="02020603050405020304" pitchFamily="18" charset="0"/>
              </a:rPr>
              <a:t>Overlyers</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817C93A-FDA0-41D0-8EAC-260140FC1812}"/>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065231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64531-2FA4-444D-9FE7-CF82C952478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55759" y="365125"/>
            <a:ext cx="8088812" cy="5820168"/>
          </a:xfrm>
          <a:prstGeom prst="rect">
            <a:avLst/>
          </a:prstGeom>
        </p:spPr>
      </p:pic>
      <p:pic>
        <p:nvPicPr>
          <p:cNvPr id="3" name="Picture 2">
            <a:extLst>
              <a:ext uri="{FF2B5EF4-FFF2-40B4-BE49-F238E27FC236}">
                <a16:creationId xmlns:a16="http://schemas.microsoft.com/office/drawing/2014/main" id="{6BC19D23-7A46-44E7-80F9-CDF7CFE33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EE85510D-E887-473C-9044-8C0621B59115}"/>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659792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F622F2-4C5E-4D81-9971-8100FEDA6668}"/>
              </a:ext>
            </a:extLst>
          </p:cNvPr>
          <p:cNvSpPr/>
          <p:nvPr/>
        </p:nvSpPr>
        <p:spPr>
          <a:xfrm>
            <a:off x="0" y="-329400"/>
            <a:ext cx="12192000" cy="5544851"/>
          </a:xfrm>
          <a:prstGeom prst="rect">
            <a:avLst/>
          </a:prstGeom>
        </p:spPr>
        <p:txBody>
          <a:bodyPr wrap="square">
            <a:spAutoFit/>
          </a:bodyPr>
          <a:lstStyle/>
          <a:p>
            <a:pPr algn="ctr">
              <a:lnSpc>
                <a:spcPct val="107000"/>
              </a:lnSpc>
              <a:spcAft>
                <a:spcPts val="80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Times New Roman" panose="02020603050405020304" pitchFamily="18" charset="0"/>
              </a:rPr>
              <a:t>HYPOTHETICAL SAN JOAQUIN VALLEY SUBBASIN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Times New Roman" panose="02020603050405020304" pitchFamily="18" charset="0"/>
              </a:rPr>
              <a:t>Appropriators and Prescription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Arial" panose="020B0604020202020204" pitchFamily="34" charset="0"/>
                <a:ea typeface="Calibri" panose="020F0502020204030204" pitchFamily="34" charset="0"/>
                <a:cs typeface="Times New Roman" panose="02020603050405020304" pitchFamily="18" charset="0"/>
              </a:rPr>
              <a:t>Appropriators</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Groundwater pumped by a water district or a city for non-overlying uses. Exception would be where city has a well on city park lands used to irrigate the park, thereby constituting an overlying use.</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Irrigation District Well Pump #9 (1935) – Even though one of the oldest right in the Example, it is junior to all </a:t>
            </a:r>
            <a:r>
              <a:rPr lang="en-US" dirty="0" err="1">
                <a:latin typeface="Arial" panose="020B0604020202020204" pitchFamily="34" charset="0"/>
                <a:ea typeface="Calibri" panose="020F0502020204030204" pitchFamily="34" charset="0"/>
                <a:cs typeface="Times New Roman" panose="02020603050405020304" pitchFamily="18" charset="0"/>
              </a:rPr>
              <a:t>Overlyers</a:t>
            </a:r>
            <a:r>
              <a:rPr lang="en-US" dirty="0">
                <a:latin typeface="Arial" panose="020B0604020202020204" pitchFamily="34" charset="0"/>
                <a:ea typeface="Calibri" panose="020F0502020204030204" pitchFamily="34" charset="0"/>
                <a:cs typeface="Times New Roman" panose="02020603050405020304" pitchFamily="18" charset="0"/>
              </a:rPr>
              <a:t> except to the extent its recovering Imported Surface Water or has </a:t>
            </a:r>
            <a:r>
              <a:rPr lang="en-US" dirty="0" err="1">
                <a:latin typeface="Arial" panose="020B0604020202020204" pitchFamily="34" charset="0"/>
                <a:ea typeface="Calibri" panose="020F0502020204030204" pitchFamily="34" charset="0"/>
                <a:cs typeface="Times New Roman" panose="02020603050405020304" pitchFamily="18" charset="0"/>
              </a:rPr>
              <a:t>prescripted</a:t>
            </a:r>
            <a:r>
              <a:rPr lang="en-US" dirty="0">
                <a:latin typeface="Arial" panose="020B0604020202020204" pitchFamily="34" charset="0"/>
                <a:ea typeface="Calibri" panose="020F0502020204030204" pitchFamily="34" charset="0"/>
                <a:cs typeface="Times New Roman" panose="02020603050405020304" pitchFamily="18" charset="0"/>
              </a:rPr>
              <a:t> against </a:t>
            </a:r>
            <a:r>
              <a:rPr lang="en-US" dirty="0" err="1">
                <a:latin typeface="Arial" panose="020B0604020202020204" pitchFamily="34" charset="0"/>
                <a:ea typeface="Calibri" panose="020F0502020204030204" pitchFamily="34" charset="0"/>
                <a:cs typeface="Times New Roman" panose="02020603050405020304" pitchFamily="18" charset="0"/>
              </a:rPr>
              <a:t>Overlyers</a:t>
            </a:r>
            <a:r>
              <a:rPr lang="en-US" dirty="0">
                <a:latin typeface="Arial" panose="020B0604020202020204" pitchFamily="34" charset="0"/>
                <a:ea typeface="Calibri" panose="020F0502020204030204" pitchFamily="34" charset="0"/>
                <a:cs typeface="Times New Roman" panose="02020603050405020304" pitchFamily="18" charset="0"/>
              </a:rPr>
              <a:t>.</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City X (1940), City Y (1950), and City Y (1960), but note that cities normally build up pumping rate over time as the city grows thereby potentially </a:t>
            </a:r>
            <a:r>
              <a:rPr lang="en-US" dirty="0" err="1">
                <a:latin typeface="Arial" panose="020B0604020202020204" pitchFamily="34" charset="0"/>
                <a:ea typeface="Calibri" panose="020F0502020204030204" pitchFamily="34" charset="0"/>
                <a:cs typeface="Times New Roman" panose="02020603050405020304" pitchFamily="18" charset="0"/>
              </a:rPr>
              <a:t>prescripting</a:t>
            </a:r>
            <a:r>
              <a:rPr lang="en-US" dirty="0">
                <a:latin typeface="Arial" panose="020B0604020202020204" pitchFamily="34" charset="0"/>
                <a:ea typeface="Calibri" panose="020F0502020204030204" pitchFamily="34" charset="0"/>
                <a:cs typeface="Times New Roman" panose="02020603050405020304" pitchFamily="18" charset="0"/>
              </a:rPr>
              <a:t> against </a:t>
            </a:r>
            <a:r>
              <a:rPr lang="en-US" dirty="0" err="1">
                <a:latin typeface="Arial" panose="020B0604020202020204" pitchFamily="34" charset="0"/>
                <a:ea typeface="Calibri" panose="020F0502020204030204" pitchFamily="34" charset="0"/>
                <a:cs typeface="Times New Roman" panose="02020603050405020304" pitchFamily="18" charset="0"/>
              </a:rPr>
              <a:t>Overlyers</a:t>
            </a:r>
            <a:r>
              <a:rPr lang="en-US" dirty="0">
                <a:latin typeface="Arial" panose="020B0604020202020204" pitchFamily="34" charset="0"/>
                <a:ea typeface="Calibri" panose="020F0502020204030204" pitchFamily="34" charset="0"/>
                <a:cs typeface="Times New Roman" panose="02020603050405020304" pitchFamily="18" charset="0"/>
              </a:rPr>
              <a:t>.</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Water delivered to Farm D’s grapes (1983) is an appropriated use because in-</a:t>
            </a:r>
            <a:r>
              <a:rPr lang="en-US" dirty="0" err="1">
                <a:latin typeface="Arial" panose="020B0604020202020204" pitchFamily="34" charset="0"/>
                <a:ea typeface="Calibri" panose="020F0502020204030204" pitchFamily="34" charset="0"/>
                <a:cs typeface="Times New Roman" panose="02020603050405020304" pitchFamily="18" charset="0"/>
              </a:rPr>
              <a:t>subbasin</a:t>
            </a:r>
            <a:r>
              <a:rPr lang="en-US" dirty="0">
                <a:latin typeface="Arial" panose="020B0604020202020204" pitchFamily="34" charset="0"/>
                <a:ea typeface="Calibri" panose="020F0502020204030204" pitchFamily="34" charset="0"/>
                <a:cs typeface="Times New Roman" panose="02020603050405020304" pitchFamily="18" charset="0"/>
              </a:rPr>
              <a:t> water is exported for use outside of the </a:t>
            </a:r>
            <a:r>
              <a:rPr lang="en-US" dirty="0" err="1">
                <a:latin typeface="Arial" panose="020B0604020202020204" pitchFamily="34" charset="0"/>
                <a:ea typeface="Calibri" panose="020F0502020204030204" pitchFamily="34" charset="0"/>
                <a:cs typeface="Times New Roman" panose="02020603050405020304" pitchFamily="18" charset="0"/>
              </a:rPr>
              <a:t>subbasin</a:t>
            </a:r>
            <a:r>
              <a:rPr lang="en-US" dirty="0">
                <a:latin typeface="Arial" panose="020B0604020202020204" pitchFamily="34" charset="0"/>
                <a:ea typeface="Calibri" panose="020F0502020204030204" pitchFamily="34" charset="0"/>
                <a:cs typeface="Times New Roman" panose="02020603050405020304" pitchFamily="18" charset="0"/>
              </a:rPr>
              <a:t> and is the most junior appropriator.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7D1E92E-935C-4870-BDF6-1517548F6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9B09DA87-3346-4D67-951A-74CDB3FF9CF0}"/>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4608693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C4DBD-CFF5-40F5-A13B-3C7D34F00C5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55759" y="365125"/>
            <a:ext cx="8088812" cy="5820168"/>
          </a:xfrm>
          <a:prstGeom prst="rect">
            <a:avLst/>
          </a:prstGeom>
        </p:spPr>
      </p:pic>
      <p:pic>
        <p:nvPicPr>
          <p:cNvPr id="3" name="Picture 2">
            <a:extLst>
              <a:ext uri="{FF2B5EF4-FFF2-40B4-BE49-F238E27FC236}">
                <a16:creationId xmlns:a16="http://schemas.microsoft.com/office/drawing/2014/main" id="{BE935AB0-0CEB-4915-B935-13C1B4973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C88BF3FF-E478-4DFB-818C-CE19256CB63A}"/>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169040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7CA1FC-71A8-4DA3-BB3C-6B0543B90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2" name="Rectangle 1">
            <a:extLst>
              <a:ext uri="{FF2B5EF4-FFF2-40B4-BE49-F238E27FC236}">
                <a16:creationId xmlns:a16="http://schemas.microsoft.com/office/drawing/2014/main" id="{ECE0CACB-7AA1-458D-A355-766D5DA7BEC2}"/>
              </a:ext>
            </a:extLst>
          </p:cNvPr>
          <p:cNvSpPr/>
          <p:nvPr/>
        </p:nvSpPr>
        <p:spPr>
          <a:xfrm>
            <a:off x="89647" y="-1049121"/>
            <a:ext cx="12192000" cy="7212103"/>
          </a:xfrm>
          <a:prstGeom prst="rect">
            <a:avLst/>
          </a:prstGeom>
        </p:spPr>
        <p:txBody>
          <a:bodyPr wrap="square">
            <a:spAutoFit/>
          </a:bodyPr>
          <a:lstStyle/>
          <a:p>
            <a:pPr algn="ctr">
              <a:lnSpc>
                <a:spcPct val="107000"/>
              </a:lnSpc>
              <a:spcAft>
                <a:spcPts val="80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8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Times New Roman" panose="02020603050405020304" pitchFamily="18" charset="0"/>
              </a:rPr>
              <a:t>HYPOTHETICAL SAN JOAQUIN VALLEY SUBBASIN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latin typeface="Arial" panose="020B0604020202020204" pitchFamily="34" charset="0"/>
                <a:ea typeface="Calibri" panose="020F0502020204030204" pitchFamily="34" charset="0"/>
                <a:cs typeface="Times New Roman" panose="02020603050405020304" pitchFamily="18" charset="0"/>
              </a:rPr>
              <a:t>Untapped/Dormant Rights, Groundwater Dependent Ecosystems, and Interconnected Surface Water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Arial" panose="020B0604020202020204" pitchFamily="34" charset="0"/>
                <a:ea typeface="Calibri" panose="020F0502020204030204" pitchFamily="34" charset="0"/>
                <a:cs typeface="Times New Roman" panose="02020603050405020304" pitchFamily="18" charset="0"/>
              </a:rPr>
              <a:t>Untapped/Dormant Rights</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Farm E dry farms and does not a pump or a surface water supply.</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Farm F has no well on the farm, but relies on surface water from the irrigation district and groundwater water from a jointly owned well and an irrigation district well.</a:t>
            </a:r>
            <a:br>
              <a:rPr lang="en-US" dirty="0">
                <a:latin typeface="Arial" panose="020B060402020202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If you don’t drill a well on a parcel, then your dormant overlying right could be substantially curtained in a groundwater adjudication or by your GSA.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latin typeface="Arial" panose="020B0604020202020204" pitchFamily="34" charset="0"/>
                <a:ea typeface="Calibri" panose="020F0502020204030204" pitchFamily="34" charset="0"/>
                <a:cs typeface="Times New Roman" panose="02020603050405020304" pitchFamily="18" charset="0"/>
              </a:rPr>
              <a:t>Groundwater Dependent Ecosystems (GDEs)</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en-US" dirty="0">
                <a:latin typeface="Arial" panose="020B0604020202020204" pitchFamily="34" charset="0"/>
                <a:ea typeface="Calibri" panose="020F0502020204030204" pitchFamily="34" charset="0"/>
                <a:cs typeface="Times New Roman" panose="02020603050405020304" pitchFamily="18" charset="0"/>
              </a:rPr>
              <a:t>GDEs are ecosystems that rely upon groundwater for their continued existence, e.g., vernal pools and wetlands.</a:t>
            </a: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dirty="0">
                <a:latin typeface="Arial" panose="020B0604020202020204" pitchFamily="34" charset="0"/>
                <a:ea typeface="Calibri" panose="020F0502020204030204" pitchFamily="34" charset="0"/>
                <a:cs typeface="Arial" panose="020B0604020202020204" pitchFamily="34" charset="0"/>
              </a:rPr>
              <a:t>Groundwater pumping lowers the water table level upon which the GDE depends.</a:t>
            </a:r>
          </a:p>
          <a:p>
            <a:pPr>
              <a:lnSpc>
                <a:spcPct val="107000"/>
              </a:lnSpc>
              <a:spcAft>
                <a:spcPts val="800"/>
              </a:spcAft>
            </a:pPr>
            <a:r>
              <a:rPr lang="en-US" u="sng" dirty="0">
                <a:latin typeface="Arial" panose="020B0604020202020204" pitchFamily="34" charset="0"/>
                <a:ea typeface="Calibri" panose="020F0502020204030204" pitchFamily="34" charset="0"/>
                <a:cs typeface="Times New Roman" panose="02020603050405020304" pitchFamily="18" charset="0"/>
              </a:rPr>
              <a:t>Interconnected Surface Water</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6</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Undesirable Result. SWRCB staff has indicated that this could be used by the SWRCB to regulate both stream flows and groundwater pumping within a </a:t>
            </a:r>
            <a:r>
              <a:rPr lang="en-US" dirty="0" err="1">
                <a:latin typeface="Arial" panose="020B0604020202020204" pitchFamily="34" charset="0"/>
                <a:ea typeface="Calibri" panose="020F0502020204030204" pitchFamily="34" charset="0"/>
                <a:cs typeface="Times New Roman" panose="02020603050405020304" pitchFamily="18" charset="0"/>
              </a:rPr>
              <a:t>subbasin</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3E0DFE0-A23D-4BDC-AC1E-ECBB156D523C}"/>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9291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05500-F77D-4384-96C0-411717665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408" y="79363"/>
            <a:ext cx="5222146" cy="6320589"/>
          </a:xfrm>
          <a:prstGeom prst="rect">
            <a:avLst/>
          </a:prstGeom>
        </p:spPr>
      </p:pic>
      <p:sp>
        <p:nvSpPr>
          <p:cNvPr id="2" name="TextBox 1">
            <a:extLst>
              <a:ext uri="{FF2B5EF4-FFF2-40B4-BE49-F238E27FC236}">
                <a16:creationId xmlns:a16="http://schemas.microsoft.com/office/drawing/2014/main" id="{2BD61AAF-6CA2-48BB-8D70-0B2209190ACE}"/>
              </a:ext>
            </a:extLst>
          </p:cNvPr>
          <p:cNvSpPr txBox="1"/>
          <p:nvPr/>
        </p:nvSpPr>
        <p:spPr>
          <a:xfrm>
            <a:off x="414802" y="207107"/>
            <a:ext cx="2368062" cy="646331"/>
          </a:xfrm>
          <a:prstGeom prst="rect">
            <a:avLst/>
          </a:prstGeom>
          <a:noFill/>
        </p:spPr>
        <p:txBody>
          <a:bodyPr wrap="square" rtlCol="0">
            <a:spAutoFit/>
          </a:bodyPr>
          <a:lstStyle/>
          <a:p>
            <a:pPr algn="ctr"/>
            <a:r>
              <a:rPr lang="en-US" dirty="0"/>
              <a:t> Everyone is Focusing on </a:t>
            </a:r>
            <a:r>
              <a:rPr lang="en-US" dirty="0" err="1"/>
              <a:t>SGMA</a:t>
            </a:r>
            <a:endParaRPr lang="en-US" dirty="0"/>
          </a:p>
        </p:txBody>
      </p:sp>
      <p:sp>
        <p:nvSpPr>
          <p:cNvPr id="4" name="TextBox 3">
            <a:extLst>
              <a:ext uri="{FF2B5EF4-FFF2-40B4-BE49-F238E27FC236}">
                <a16:creationId xmlns:a16="http://schemas.microsoft.com/office/drawing/2014/main" id="{DF62824D-4497-43C4-BAD6-66ECDC20595D}"/>
              </a:ext>
            </a:extLst>
          </p:cNvPr>
          <p:cNvSpPr txBox="1"/>
          <p:nvPr/>
        </p:nvSpPr>
        <p:spPr>
          <a:xfrm>
            <a:off x="9980246" y="2610338"/>
            <a:ext cx="2102339" cy="369332"/>
          </a:xfrm>
          <a:prstGeom prst="rect">
            <a:avLst/>
          </a:prstGeom>
          <a:noFill/>
        </p:spPr>
        <p:txBody>
          <a:bodyPr wrap="square" rtlCol="0">
            <a:spAutoFit/>
          </a:bodyPr>
          <a:lstStyle/>
          <a:p>
            <a:r>
              <a:rPr lang="en-US" dirty="0"/>
              <a:t> </a:t>
            </a:r>
          </a:p>
        </p:txBody>
      </p:sp>
      <p:sp>
        <p:nvSpPr>
          <p:cNvPr id="13" name="Arrow: Right 12">
            <a:extLst>
              <a:ext uri="{FF2B5EF4-FFF2-40B4-BE49-F238E27FC236}">
                <a16:creationId xmlns:a16="http://schemas.microsoft.com/office/drawing/2014/main" id="{02F3AA73-D7B9-4AE6-94E0-6406EF61F3AA}"/>
              </a:ext>
            </a:extLst>
          </p:cNvPr>
          <p:cNvSpPr/>
          <p:nvPr/>
        </p:nvSpPr>
        <p:spPr>
          <a:xfrm>
            <a:off x="265723" y="798729"/>
            <a:ext cx="3931139" cy="52363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23AEC70-A23B-4B83-9AC3-AF42D51B2F51}"/>
              </a:ext>
            </a:extLst>
          </p:cNvPr>
          <p:cNvSpPr/>
          <p:nvPr/>
        </p:nvSpPr>
        <p:spPr>
          <a:xfrm rot="10800000">
            <a:off x="6885355" y="2692580"/>
            <a:ext cx="4814277" cy="5470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C0D28C-CEB2-441A-8216-97CF8BAFF172}"/>
              </a:ext>
            </a:extLst>
          </p:cNvPr>
          <p:cNvSpPr txBox="1"/>
          <p:nvPr/>
        </p:nvSpPr>
        <p:spPr>
          <a:xfrm>
            <a:off x="8104554" y="2109426"/>
            <a:ext cx="3509108" cy="646331"/>
          </a:xfrm>
          <a:prstGeom prst="rect">
            <a:avLst/>
          </a:prstGeom>
          <a:noFill/>
        </p:spPr>
        <p:txBody>
          <a:bodyPr wrap="square" rtlCol="0">
            <a:spAutoFit/>
          </a:bodyPr>
          <a:lstStyle/>
          <a:p>
            <a:pPr algn="ctr"/>
            <a:r>
              <a:rPr lang="en-US" dirty="0"/>
              <a:t>And Not on </a:t>
            </a:r>
            <a:r>
              <a:rPr lang="en-US" dirty="0" err="1"/>
              <a:t>SGMA’s</a:t>
            </a:r>
            <a:r>
              <a:rPr lang="en-US" dirty="0"/>
              <a:t> Groundwater Rights Foundation </a:t>
            </a:r>
          </a:p>
        </p:txBody>
      </p:sp>
      <p:pic>
        <p:nvPicPr>
          <p:cNvPr id="8" name="Picture 7">
            <a:extLst>
              <a:ext uri="{FF2B5EF4-FFF2-40B4-BE49-F238E27FC236}">
                <a16:creationId xmlns:a16="http://schemas.microsoft.com/office/drawing/2014/main" id="{DDBDF591-AF6D-4548-83F7-659DB22EF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9" name="TextBox 8">
            <a:extLst>
              <a:ext uri="{FF2B5EF4-FFF2-40B4-BE49-F238E27FC236}">
                <a16:creationId xmlns:a16="http://schemas.microsoft.com/office/drawing/2014/main" id="{9A2F4147-FB2C-42BC-B436-0453978EA344}"/>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7266135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C3FDD-E135-4489-84EF-507F4B2C55C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55759" y="365125"/>
            <a:ext cx="8088812" cy="5820168"/>
          </a:xfrm>
          <a:prstGeom prst="rect">
            <a:avLst/>
          </a:prstGeom>
        </p:spPr>
      </p:pic>
      <p:pic>
        <p:nvPicPr>
          <p:cNvPr id="3" name="Picture 2">
            <a:extLst>
              <a:ext uri="{FF2B5EF4-FFF2-40B4-BE49-F238E27FC236}">
                <a16:creationId xmlns:a16="http://schemas.microsoft.com/office/drawing/2014/main" id="{1DEFBAC5-D17D-4DBE-989E-3D41BACA7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655CA78A-1173-452A-87EB-66B6564380E6}"/>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221496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34F3-DB5F-4835-8907-995313F6FCCF}"/>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5. SGMA and Your Groundwater Rights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FFA57F8-35DF-4DED-B970-626F0AA27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99363EF3-CB0D-45F5-A4EB-9ED87BDE4816}"/>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4216196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3161A6-1514-4C8F-B90F-378F80F661E9}"/>
              </a:ext>
            </a:extLst>
          </p:cNvPr>
          <p:cNvSpPr/>
          <p:nvPr/>
        </p:nvSpPr>
        <p:spPr>
          <a:xfrm>
            <a:off x="2958665" y="713506"/>
            <a:ext cx="6160168" cy="5431552"/>
          </a:xfrm>
          <a:prstGeom prst="rect">
            <a:avLst/>
          </a:prstGeom>
        </p:spPr>
        <p:txBody>
          <a:bodyPr wrap="square">
            <a:spAutoFit/>
          </a:bodyPr>
          <a:lstStyle/>
          <a:p>
            <a:pPr algn="ctr">
              <a:lnSpc>
                <a:spcPct val="107000"/>
              </a:lnSpc>
              <a:spcAft>
                <a:spcPts val="800"/>
              </a:spcAft>
            </a:pP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SGMA by and large does not significantly alter groundwater rights law,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but more importantly, SGMA subjects groundwater extractions and pumpers to much greater regulation.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6EA1DAC-9E5B-46A9-A1B4-3A0AEE390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5A663B9C-588E-4C4E-8005-4101A00F2CA5}"/>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6064923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2243-4F08-4777-AE2F-313622C7D9EC}"/>
              </a:ext>
            </a:extLst>
          </p:cNvPr>
          <p:cNvSpPr>
            <a:spLocks noGrp="1"/>
          </p:cNvSpPr>
          <p:nvPr>
            <p:ph type="title"/>
          </p:nvPr>
        </p:nvSpPr>
        <p:spPr/>
        <p:txBody>
          <a:bodyPr>
            <a:normAutofit/>
          </a:bodyPr>
          <a:lstStyle/>
          <a:p>
            <a:pPr algn="ctr"/>
            <a:r>
              <a:rPr lang="en-US" sz="3600" b="1" dirty="0"/>
              <a:t>SGMA &amp; YOUR GROUNDWATER RIGHTS</a:t>
            </a:r>
            <a:br>
              <a:rPr lang="en-US" sz="3600" dirty="0"/>
            </a:br>
            <a:endParaRPr lang="en-US" sz="3600" dirty="0"/>
          </a:p>
        </p:txBody>
      </p:sp>
      <p:sp>
        <p:nvSpPr>
          <p:cNvPr id="3" name="Content Placeholder 2">
            <a:extLst>
              <a:ext uri="{FF2B5EF4-FFF2-40B4-BE49-F238E27FC236}">
                <a16:creationId xmlns:a16="http://schemas.microsoft.com/office/drawing/2014/main" id="{DB4EEC01-3D14-442C-915B-734E49602804}"/>
              </a:ext>
            </a:extLst>
          </p:cNvPr>
          <p:cNvSpPr>
            <a:spLocks noGrp="1"/>
          </p:cNvSpPr>
          <p:nvPr>
            <p:ph idx="1"/>
          </p:nvPr>
        </p:nvSpPr>
        <p:spPr>
          <a:xfrm>
            <a:off x="56147" y="1828799"/>
            <a:ext cx="12071685" cy="4411579"/>
          </a:xfrm>
        </p:spPr>
        <p:txBody>
          <a:bodyPr>
            <a:normAutofit fontScale="70000" lnSpcReduction="20000"/>
          </a:bodyPr>
          <a:lstStyle/>
          <a:p>
            <a:pPr>
              <a:spcBef>
                <a:spcPts val="0"/>
              </a:spcBef>
              <a:spcAft>
                <a:spcPts val="600"/>
              </a:spcAft>
            </a:pPr>
            <a:r>
              <a:rPr lang="en-US" dirty="0">
                <a:latin typeface="Arial" panose="020B0604020202020204" pitchFamily="34" charset="0"/>
                <a:cs typeface="Arial" panose="020B0604020202020204" pitchFamily="34" charset="0"/>
              </a:rPr>
              <a:t>Summary of Water Code Section 10720.5:</a:t>
            </a:r>
          </a:p>
          <a:p>
            <a:pPr lvl="0">
              <a:spcBef>
                <a:spcPts val="0"/>
              </a:spcBef>
              <a:spcAft>
                <a:spcPts val="600"/>
              </a:spcAft>
            </a:pPr>
            <a:r>
              <a:rPr lang="en-US" dirty="0">
                <a:latin typeface="Arial" panose="020B0604020202020204" pitchFamily="34" charset="0"/>
                <a:cs typeface="Arial" panose="020B0604020202020204" pitchFamily="34" charset="0"/>
              </a:rPr>
              <a:t>(a) Groundwater management under SGMA requires that all groundwater must be used reasonably and beneficially. Nothing in SGMA is intended to modify rights or priorities to use or store groundwater for reasonable and beneficial purposes, </a:t>
            </a:r>
            <a:r>
              <a:rPr lang="en-US" b="1" dirty="0">
                <a:latin typeface="Arial" panose="020B0604020202020204" pitchFamily="34" charset="0"/>
                <a:cs typeface="Arial" panose="020B0604020202020204" pitchFamily="34" charset="0"/>
              </a:rPr>
              <a:t>“except that in basins designated medium- or high-priority basins by the department, no extraction of groundwater between January 1, 2015, and the date of adoption of a groundwater sustainability plan pursuant to this part . . ., whichever is sooner, may be used as evidence of, or to establish or defend against, any claim of prescription.”</a:t>
            </a:r>
          </a:p>
          <a:p>
            <a:pPr lvl="0">
              <a:spcBef>
                <a:spcPts val="0"/>
              </a:spcBef>
              <a:spcAft>
                <a:spcPts val="600"/>
              </a:spcAft>
            </a:pPr>
            <a:endParaRPr lang="en-US" dirty="0">
              <a:latin typeface="Arial" panose="020B0604020202020204" pitchFamily="34" charset="0"/>
              <a:cs typeface="Arial" panose="020B0604020202020204" pitchFamily="34" charset="0"/>
            </a:endParaRPr>
          </a:p>
          <a:p>
            <a:pPr>
              <a:spcBef>
                <a:spcPts val="0"/>
              </a:spcBef>
              <a:spcAft>
                <a:spcPts val="600"/>
              </a:spcAft>
            </a:pPr>
            <a:r>
              <a:rPr lang="en-US" dirty="0">
                <a:latin typeface="Arial" panose="020B0604020202020204" pitchFamily="34" charset="0"/>
                <a:cs typeface="Arial" panose="020B0604020202020204" pitchFamily="34" charset="0"/>
              </a:rPr>
              <a:t>(b) Nothing in this part, or in any groundwater management plan adopted pursuant to this part, determines or alters surface water rights or groundwater rights under common law or any provision of law that determines or grants surface water rights </a:t>
            </a:r>
            <a:r>
              <a:rPr lang="en-US" b="1" dirty="0">
                <a:latin typeface="Arial" panose="020B0604020202020204" pitchFamily="34" charset="0"/>
                <a:cs typeface="Arial" panose="020B0604020202020204" pitchFamily="34" charset="0"/>
              </a:rPr>
              <a:t>[EXCEPT prescriptive rights in (a) above and UNLESS groundwater pumping has “significant and unreasonable adverse impacts on beneficial uses of [interconnected] surface water,” e.g., salmon habitat or groundwater dependent ecosystems]</a:t>
            </a:r>
            <a:r>
              <a:rPr lang="en-US" dirty="0">
                <a:latin typeface="Arial" panose="020B0604020202020204" pitchFamily="34" charset="0"/>
                <a:cs typeface="Arial" panose="020B0604020202020204" pitchFamily="34" charset="0"/>
              </a:rPr>
              <a:t>.</a:t>
            </a:r>
          </a:p>
          <a:p>
            <a:pPr>
              <a:spcBef>
                <a:spcPts val="0"/>
              </a:spcBef>
              <a:spcAft>
                <a:spcPts val="600"/>
              </a:spcAft>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 Water rights may be determined in an adjudication action pursuant to Chapter 7 (commencing with Section 830) of Title 10 of Part 2 of the Code of Civil Procedure.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AD701F58-BDC8-4B8C-AA9B-C3F3AE5640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8E1F3EC7-15CB-4AB4-9880-C7BEE527F025}"/>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727501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4AADB3-C4C6-425F-8B82-1F57A0A460BF}"/>
              </a:ext>
            </a:extLst>
          </p:cNvPr>
          <p:cNvSpPr>
            <a:spLocks noGrp="1"/>
          </p:cNvSpPr>
          <p:nvPr>
            <p:ph type="title"/>
          </p:nvPr>
        </p:nvSpPr>
        <p:spPr/>
        <p:txBody>
          <a:bodyPr>
            <a:normAutofit/>
          </a:bodyPr>
          <a:lstStyle/>
          <a:p>
            <a:pPr algn="ctr"/>
            <a:r>
              <a:rPr lang="en-US" sz="3600" b="1" dirty="0"/>
              <a:t>SGMA &amp; YOUR GROUNDWATER RIGHTS</a:t>
            </a:r>
            <a:br>
              <a:rPr lang="en-US" sz="3600" dirty="0"/>
            </a:br>
            <a:endParaRPr lang="en-US" sz="3600" dirty="0"/>
          </a:p>
        </p:txBody>
      </p:sp>
      <p:sp>
        <p:nvSpPr>
          <p:cNvPr id="3" name="Content Placeholder 2">
            <a:extLst>
              <a:ext uri="{FF2B5EF4-FFF2-40B4-BE49-F238E27FC236}">
                <a16:creationId xmlns:a16="http://schemas.microsoft.com/office/drawing/2014/main" id="{43ED9D75-A09B-4F00-A142-0B87ED725790}"/>
              </a:ext>
            </a:extLst>
          </p:cNvPr>
          <p:cNvSpPr>
            <a:spLocks noGrp="1"/>
          </p:cNvSpPr>
          <p:nvPr>
            <p:ph idx="1"/>
          </p:nvPr>
        </p:nvSpPr>
        <p:spPr>
          <a:xfrm>
            <a:off x="117231" y="1845733"/>
            <a:ext cx="12074769" cy="4398759"/>
          </a:xfrm>
        </p:spPr>
        <p:txBody>
          <a:bodyPr>
            <a:normAutofit fontScale="62500" lnSpcReduction="20000"/>
          </a:bodyPr>
          <a:lstStyle/>
          <a:p>
            <a:pPr>
              <a:lnSpc>
                <a:spcPct val="120000"/>
              </a:lnSpc>
              <a:spcBef>
                <a:spcPts val="600"/>
              </a:spcBef>
              <a:spcAft>
                <a:spcPts val="600"/>
              </a:spcAft>
            </a:pPr>
            <a:r>
              <a:rPr lang="en-US" dirty="0">
                <a:latin typeface="Arial" panose="020B0604020202020204" pitchFamily="34" charset="0"/>
                <a:cs typeface="Arial" panose="020B0604020202020204" pitchFamily="34" charset="0"/>
              </a:rPr>
              <a:t>Water Code Section 10726.8(b) states in part, “Nothing in this part shall be construed as authorizing a local agency to make a binding determination of the water rights of any person or entity.” </a:t>
            </a:r>
            <a:r>
              <a:rPr lang="en-US" b="1" dirty="0">
                <a:latin typeface="Arial" panose="020B0604020202020204" pitchFamily="34" charset="0"/>
                <a:cs typeface="Arial" panose="020B0604020202020204" pitchFamily="34" charset="0"/>
              </a:rPr>
              <a:t>BUT</a:t>
            </a:r>
            <a:r>
              <a:rPr lang="en-US" dirty="0">
                <a:latin typeface="Arial" panose="020B0604020202020204" pitchFamily="34" charset="0"/>
                <a:cs typeface="Arial" panose="020B0604020202020204" pitchFamily="34" charset="0"/>
              </a:rPr>
              <a:t>, under SGMA, your GSA is granted many powers to regulate your groundwater extractions, including but not limited to the following: </a:t>
            </a:r>
          </a:p>
          <a:p>
            <a:pPr marL="0" indent="0">
              <a:lnSpc>
                <a:spcPct val="120000"/>
              </a:lnSpc>
              <a:spcBef>
                <a:spcPts val="600"/>
              </a:spcBef>
              <a:spcAft>
                <a:spcPts val="600"/>
              </a:spcAft>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sym typeface="Wingdings" panose="05000000000000000000" pitchFamily="2" charset="2"/>
              </a:rPr>
              <a:t>I</a:t>
            </a:r>
            <a:r>
              <a:rPr lang="en-US" b="1" dirty="0">
                <a:latin typeface="Arial" panose="020B0604020202020204" pitchFamily="34" charset="0"/>
                <a:cs typeface="Arial" panose="020B0604020202020204" pitchFamily="34" charset="0"/>
              </a:rPr>
              <a:t>nspect your land and your pumping facilities </a:t>
            </a:r>
            <a:r>
              <a:rPr lang="en-US" dirty="0">
                <a:latin typeface="Arial" panose="020B0604020202020204" pitchFamily="34" charset="0"/>
                <a:cs typeface="Arial" panose="020B0604020202020204" pitchFamily="34" charset="0"/>
              </a:rPr>
              <a:t>to monitor your compliance and for enforcement purposes.  If you refuse access, the GSA can obtain an inspection warrant.</a:t>
            </a:r>
          </a:p>
          <a:p>
            <a:pPr marL="0" indent="0">
              <a:lnSpc>
                <a:spcPct val="120000"/>
              </a:lnSpc>
              <a:spcBef>
                <a:spcPts val="600"/>
              </a:spcBef>
              <a:spcAft>
                <a:spcPts val="600"/>
              </a:spcAft>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Require you to register each of your wells </a:t>
            </a:r>
            <a:r>
              <a:rPr lang="en-US" dirty="0">
                <a:latin typeface="Arial" panose="020B0604020202020204" pitchFamily="34" charset="0"/>
                <a:cs typeface="Arial" panose="020B0604020202020204" pitchFamily="34" charset="0"/>
              </a:rPr>
              <a:t>with the GSA. </a:t>
            </a:r>
          </a:p>
          <a:p>
            <a:pPr marL="0" indent="0">
              <a:lnSpc>
                <a:spcPct val="120000"/>
              </a:lnSpc>
              <a:spcBef>
                <a:spcPts val="600"/>
              </a:spcBef>
              <a:spcAft>
                <a:spcPts val="600"/>
              </a:spcAft>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Require you to purchase and install at your expense a water meter </a:t>
            </a:r>
            <a:r>
              <a:rPr lang="en-US" dirty="0">
                <a:latin typeface="Arial" panose="020B0604020202020204" pitchFamily="34" charset="0"/>
                <a:cs typeface="Arial" panose="020B0604020202020204" pitchFamily="34" charset="0"/>
              </a:rPr>
              <a:t>satisfactory to your GSA for each well.</a:t>
            </a:r>
          </a:p>
          <a:p>
            <a:pPr marL="0" indent="0">
              <a:lnSpc>
                <a:spcPct val="120000"/>
              </a:lnSpc>
              <a:spcBef>
                <a:spcPts val="600"/>
              </a:spcBef>
              <a:spcAft>
                <a:spcPts val="600"/>
              </a:spcAft>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Require you at your expense to periodically calibrate each water meter</a:t>
            </a:r>
            <a:r>
              <a:rPr lang="en-US" dirty="0">
                <a:latin typeface="Arial" panose="020B0604020202020204" pitchFamily="34" charset="0"/>
                <a:cs typeface="Arial" panose="020B0604020202020204" pitchFamily="34" charset="0"/>
              </a:rPr>
              <a:t>.</a:t>
            </a:r>
          </a:p>
          <a:p>
            <a:pPr marL="0" indent="0">
              <a:lnSpc>
                <a:spcPct val="120000"/>
              </a:lnSpc>
              <a:spcBef>
                <a:spcPts val="600"/>
              </a:spcBef>
              <a:spcAft>
                <a:spcPts val="600"/>
              </a:spcAft>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Require you to file an annual statement </a:t>
            </a:r>
            <a:r>
              <a:rPr lang="en-US" dirty="0">
                <a:latin typeface="Arial" panose="020B0604020202020204" pitchFamily="34" charset="0"/>
                <a:cs typeface="Arial" panose="020B0604020202020204" pitchFamily="34" charset="0"/>
              </a:rPr>
              <a:t>with the GSA reporting the total extractions in acre-feet from each of your wells during the preceding water year (October 1 through September 30).</a:t>
            </a:r>
          </a:p>
          <a:p>
            <a:pPr marL="0" indent="0">
              <a:lnSpc>
                <a:spcPct val="120000"/>
              </a:lnSpc>
              <a:spcBef>
                <a:spcPts val="600"/>
              </a:spcBef>
              <a:buNone/>
            </a:pPr>
            <a:br>
              <a:rPr lang="en-US" dirty="0"/>
            </a:br>
            <a:endParaRPr lang="en-US" dirty="0"/>
          </a:p>
        </p:txBody>
      </p:sp>
      <p:pic>
        <p:nvPicPr>
          <p:cNvPr id="4" name="Picture 3">
            <a:extLst>
              <a:ext uri="{FF2B5EF4-FFF2-40B4-BE49-F238E27FC236}">
                <a16:creationId xmlns:a16="http://schemas.microsoft.com/office/drawing/2014/main" id="{313FD9E8-5FC5-4B63-81CF-0453EA536E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DA854061-2CED-4121-9430-35D29325C46A}"/>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707271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4205A-0759-4C13-808A-24D0A238797D}"/>
              </a:ext>
            </a:extLst>
          </p:cNvPr>
          <p:cNvSpPr>
            <a:spLocks noGrp="1"/>
          </p:cNvSpPr>
          <p:nvPr>
            <p:ph type="title"/>
          </p:nvPr>
        </p:nvSpPr>
        <p:spPr/>
        <p:txBody>
          <a:bodyPr>
            <a:normAutofit/>
          </a:bodyPr>
          <a:lstStyle/>
          <a:p>
            <a:pPr algn="ctr"/>
            <a:r>
              <a:rPr lang="en-US" sz="3600" b="1" dirty="0"/>
              <a:t>SGMA &amp; YOUR GROUNDWATER RIGHTS</a:t>
            </a:r>
            <a:br>
              <a:rPr lang="en-US" sz="3600" dirty="0"/>
            </a:br>
            <a:endParaRPr lang="en-US" sz="3600" dirty="0"/>
          </a:p>
        </p:txBody>
      </p:sp>
      <p:sp>
        <p:nvSpPr>
          <p:cNvPr id="3" name="Content Placeholder 2">
            <a:extLst>
              <a:ext uri="{FF2B5EF4-FFF2-40B4-BE49-F238E27FC236}">
                <a16:creationId xmlns:a16="http://schemas.microsoft.com/office/drawing/2014/main" id="{8ADDC7C9-C548-4C61-AF76-34C1F2AA3254}"/>
              </a:ext>
            </a:extLst>
          </p:cNvPr>
          <p:cNvSpPr>
            <a:spLocks noGrp="1"/>
          </p:cNvSpPr>
          <p:nvPr>
            <p:ph idx="1"/>
          </p:nvPr>
        </p:nvSpPr>
        <p:spPr>
          <a:xfrm>
            <a:off x="64168" y="1825625"/>
            <a:ext cx="12127832" cy="4615280"/>
          </a:xfrm>
        </p:spPr>
        <p:txBody>
          <a:bodyPr>
            <a:normAutofit fontScale="77500" lnSpcReduction="20000"/>
          </a:bodyPr>
          <a:lstStyle/>
          <a:p>
            <a:pPr lvl="0">
              <a:lnSpc>
                <a:spcPct val="120000"/>
              </a:lnSpc>
              <a:spcBef>
                <a:spcPts val="0"/>
              </a:spcBef>
              <a:buFont typeface="Wingdings" panose="05000000000000000000" pitchFamily="2" charset="2"/>
              <a:buChar char="v"/>
            </a:pPr>
            <a:r>
              <a:rPr lang="en-US" b="1" dirty="0">
                <a:latin typeface="Arial" panose="020B0604020202020204" pitchFamily="34" charset="0"/>
                <a:cs typeface="Arial" panose="020B0604020202020204" pitchFamily="34" charset="0"/>
              </a:rPr>
              <a:t>Regulate, limit or suspend extractions from your individual wells</a:t>
            </a:r>
            <a:r>
              <a:rPr lang="en-US" dirty="0">
                <a:latin typeface="Arial" panose="020B0604020202020204" pitchFamily="34" charset="0"/>
                <a:cs typeface="Arial" panose="020B0604020202020204" pitchFamily="34" charset="0"/>
              </a:rPr>
              <a:t>.  BUT </a:t>
            </a:r>
            <a:r>
              <a:rPr lang="en-US" i="1" dirty="0">
                <a:latin typeface="Arial" panose="020B0604020202020204" pitchFamily="34" charset="0"/>
                <a:cs typeface="Arial" panose="020B0604020202020204" pitchFamily="34" charset="0"/>
              </a:rPr>
              <a:t>“A limitation on extractions by a groundwater sustainability agency shall not be construed to be a final determination of rights to extract groundwater from the basin or any portion of the basin.”</a:t>
            </a:r>
            <a:endParaRPr lang="en-US" dirty="0">
              <a:latin typeface="Arial" panose="020B0604020202020204" pitchFamily="34" charset="0"/>
              <a:cs typeface="Arial" panose="020B0604020202020204" pitchFamily="34" charset="0"/>
            </a:endParaRPr>
          </a:p>
          <a:p>
            <a:pPr marL="0" lvl="0" indent="0">
              <a:lnSpc>
                <a:spcPct val="120000"/>
              </a:lnSpc>
              <a:spcBef>
                <a:spcPts val="0"/>
              </a:spcBef>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Impose a civil penalty </a:t>
            </a:r>
            <a:r>
              <a:rPr lang="en-US" dirty="0">
                <a:latin typeface="Arial" panose="020B0604020202020204" pitchFamily="34" charset="0"/>
                <a:cs typeface="Arial" panose="020B0604020202020204" pitchFamily="34" charset="0"/>
              </a:rPr>
              <a:t>for pumping more than you are authorized by the GSA and for violating any GSA rule, regulation, ordinance or resolution.</a:t>
            </a:r>
          </a:p>
          <a:p>
            <a:pPr marL="0" lvl="0" indent="0">
              <a:lnSpc>
                <a:spcPct val="120000"/>
              </a:lnSpc>
              <a:spcBef>
                <a:spcPts val="0"/>
              </a:spcBef>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Impose regulatory fees</a:t>
            </a:r>
            <a:r>
              <a:rPr lang="en-US" dirty="0">
                <a:latin typeface="Arial" panose="020B0604020202020204" pitchFamily="34" charset="0"/>
                <a:cs typeface="Arial" panose="020B0604020202020204" pitchFamily="34" charset="0"/>
              </a:rPr>
              <a:t> to fund a groundwater sustainability program, including paying for the cost to prepare, adopt, and amend a groundwater sustainability plan, and the cost of investigations, inspections, compliance assistance, enforcement, and program administration, including a prudent reserve, without the need to comply with Proposition 218.  </a:t>
            </a:r>
          </a:p>
          <a:p>
            <a:pPr marL="0" lvl="0" indent="0">
              <a:lnSpc>
                <a:spcPct val="120000"/>
              </a:lnSpc>
              <a:spcBef>
                <a:spcPts val="0"/>
              </a:spcBef>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b="1" dirty="0">
                <a:latin typeface="Arial" panose="020B0604020202020204" pitchFamily="34" charset="0"/>
                <a:cs typeface="Arial" panose="020B0604020202020204" pitchFamily="34" charset="0"/>
              </a:rPr>
              <a:t>Impose fees to pay for projects</a:t>
            </a:r>
            <a:r>
              <a:rPr lang="en-US" dirty="0">
                <a:latin typeface="Arial" panose="020B0604020202020204" pitchFamily="34" charset="0"/>
                <a:cs typeface="Arial" panose="020B0604020202020204" pitchFamily="34" charset="0"/>
              </a:rPr>
              <a:t>, such as groundwater recharge projects, which fees are subject to Prop 218.</a:t>
            </a:r>
            <a:br>
              <a:rPr lang="en-US" b="1" i="1"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3ED399ED-18DF-4C0D-A2BE-BE92B03B6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BF6FDAD8-3F3F-43D0-9D3E-B9081A56BFDB}"/>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511101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1D7A-CED1-4942-805D-9D08D696C783}"/>
              </a:ext>
            </a:extLst>
          </p:cNvPr>
          <p:cNvSpPr>
            <a:spLocks noGrp="1"/>
          </p:cNvSpPr>
          <p:nvPr>
            <p:ph type="title"/>
          </p:nvPr>
        </p:nvSpPr>
        <p:spPr>
          <a:xfrm>
            <a:off x="831850" y="781236"/>
            <a:ext cx="10515600" cy="3781240"/>
          </a:xfrm>
        </p:spPr>
        <p:txBody>
          <a:bodyPr>
            <a:normAutofit fontScale="90000"/>
          </a:bodyPr>
          <a:lstStyle/>
          <a:p>
            <a:pPr algn="ctr"/>
            <a:r>
              <a:rPr lang="en-US" dirty="0">
                <a:latin typeface="Arial" panose="020B0604020202020204" pitchFamily="34" charset="0"/>
                <a:cs typeface="Arial" panose="020B0604020202020204" pitchFamily="34" charset="0"/>
              </a:rPr>
              <a:t>6. How Groundwater Rights are Determined </a:t>
            </a:r>
            <a:br>
              <a:rPr lang="en-US" dirty="0">
                <a:latin typeface="Arial" panose="020B0604020202020204" pitchFamily="34" charset="0"/>
                <a:cs typeface="Arial" panose="020B0604020202020204" pitchFamily="34" charset="0"/>
              </a:rPr>
            </a:br>
            <a:r>
              <a:rPr lang="en-US" sz="5300" i="1" dirty="0">
                <a:latin typeface="Times New Roman" panose="02020603050405020304" pitchFamily="18" charset="0"/>
                <a:cs typeface="Times New Roman" panose="02020603050405020304" pitchFamily="18" charset="0"/>
              </a:rPr>
              <a:t>[or Unfortunately Numbers are </a:t>
            </a:r>
            <a:br>
              <a:rPr lang="en-US" sz="5300" i="1"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Very Important]</a:t>
            </a:r>
            <a:br>
              <a:rPr lang="en-US" sz="5300" i="1" dirty="0">
                <a:latin typeface="Times New Roman" panose="02020603050405020304" pitchFamily="18" charset="0"/>
                <a:cs typeface="Times New Roman" panose="02020603050405020304" pitchFamily="18" charset="0"/>
              </a:rPr>
            </a:br>
            <a:endParaRPr lang="en-US" sz="53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651AD39-C2E3-4CE7-94D5-DB794333C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914F261F-E118-4C1E-BA4C-25670CE857F6}"/>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931975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A3BAB-F4F6-4BEB-BA1D-7E599B125FE4}"/>
              </a:ext>
            </a:extLst>
          </p:cNvPr>
          <p:cNvSpPr>
            <a:spLocks noGrp="1"/>
          </p:cNvSpPr>
          <p:nvPr>
            <p:ph type="title"/>
          </p:nvPr>
        </p:nvSpPr>
        <p:spPr/>
        <p:txBody>
          <a:bodyPr>
            <a:normAutofit fontScale="90000"/>
          </a:bodyPr>
          <a:lstStyle/>
          <a:p>
            <a:pPr algn="ctr"/>
            <a:r>
              <a:rPr lang="en-US" sz="4400" b="1" dirty="0">
                <a:latin typeface="Arial" panose="020B0604020202020204" pitchFamily="34" charset="0"/>
                <a:cs typeface="Arial" panose="020B0604020202020204" pitchFamily="34" charset="0"/>
              </a:rPr>
              <a:t>By an Out-of-County Judge in a Groundwater Adjudication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or </a:t>
            </a:r>
            <a:br>
              <a:rPr lang="en-US" sz="4400"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By Your GSA </a:t>
            </a:r>
            <a:r>
              <a:rPr lang="en-US" sz="4400" dirty="0">
                <a:latin typeface="Arial" panose="020B0604020202020204" pitchFamily="34" charset="0"/>
                <a:cs typeface="Arial" panose="020B0604020202020204" pitchFamily="34" charset="0"/>
              </a:rPr>
              <a:t>for all practical purposes</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using its SGMA Powers and its Groundwater Sustainability Plan</a:t>
            </a:r>
          </a:p>
        </p:txBody>
      </p:sp>
      <p:pic>
        <p:nvPicPr>
          <p:cNvPr id="3" name="Picture 2">
            <a:extLst>
              <a:ext uri="{FF2B5EF4-FFF2-40B4-BE49-F238E27FC236}">
                <a16:creationId xmlns:a16="http://schemas.microsoft.com/office/drawing/2014/main" id="{0B2AD6D5-3DC2-4640-9288-8CC86448C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E688C129-792F-4D85-88AA-17CF49081FF0}"/>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961084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449D-9D64-42A5-969C-DD363DD8E434}"/>
              </a:ext>
            </a:extLst>
          </p:cNvPr>
          <p:cNvSpPr>
            <a:spLocks noGrp="1"/>
          </p:cNvSpPr>
          <p:nvPr>
            <p:ph type="title"/>
          </p:nvPr>
        </p:nvSpPr>
        <p:spPr>
          <a:xfrm>
            <a:off x="1097280" y="286604"/>
            <a:ext cx="10058400" cy="1253438"/>
          </a:xfrm>
        </p:spPr>
        <p:txBody>
          <a:bodyPr>
            <a:normAutofit/>
          </a:bodyPr>
          <a:lstStyle/>
          <a:p>
            <a:pPr algn="ctr"/>
            <a:r>
              <a:rPr lang="en-US" sz="3600" b="1" dirty="0">
                <a:latin typeface="Arial" panose="020B0604020202020204" pitchFamily="34" charset="0"/>
                <a:cs typeface="Arial" panose="020B0604020202020204" pitchFamily="34" charset="0"/>
              </a:rPr>
              <a:t>DOCUMENTING AND PROVING </a:t>
            </a:r>
            <a:br>
              <a:rPr lang="en-US" sz="3600"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YOUR GROUNDWATER RIGHTS</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16F807-68CC-4011-8145-C4ED5177FC51}"/>
              </a:ext>
            </a:extLst>
          </p:cNvPr>
          <p:cNvSpPr>
            <a:spLocks noGrp="1"/>
          </p:cNvSpPr>
          <p:nvPr>
            <p:ph idx="1"/>
          </p:nvPr>
        </p:nvSpPr>
        <p:spPr>
          <a:xfrm>
            <a:off x="117910" y="1772652"/>
            <a:ext cx="12074090" cy="4363453"/>
          </a:xfrm>
        </p:spPr>
        <p:txBody>
          <a:bodyPr>
            <a:normAutofit fontScale="40000" lnSpcReduction="20000"/>
          </a:bodyPr>
          <a:lstStyle/>
          <a:p>
            <a:pPr marL="0" indent="0">
              <a:buNone/>
            </a:pPr>
            <a:r>
              <a:rPr lang="en-US" sz="5000" dirty="0"/>
              <a:t>Using Code of Civil Procedure §842 for Groundwater Adjudications as a checklist:</a:t>
            </a:r>
          </a:p>
          <a:p>
            <a:pPr marL="0" indent="0">
              <a:buNone/>
            </a:pPr>
            <a:r>
              <a:rPr lang="en-US" sz="5000" dirty="0"/>
              <a:t>(a) Except as otherwise stipulated by the parties or ordered by the court, </a:t>
            </a:r>
            <a:r>
              <a:rPr lang="en-US" sz="5000" b="1" i="1" dirty="0"/>
              <a:t>within six months of appearing in a comprehensive adjudication</a:t>
            </a:r>
            <a:r>
              <a:rPr lang="en-US" sz="5000" dirty="0"/>
              <a:t>, a party shall serve on the other parties and the special master, if one is appointed, an initial disclosure that includes all of the following information:</a:t>
            </a:r>
          </a:p>
          <a:p>
            <a:pPr marL="0" indent="0">
              <a:buNone/>
            </a:pPr>
            <a:r>
              <a:rPr lang="en-US" sz="5000" dirty="0">
                <a:sym typeface="Wingdings" panose="05000000000000000000" pitchFamily="2" charset="2"/>
              </a:rPr>
              <a:t></a:t>
            </a:r>
            <a:r>
              <a:rPr lang="en-US" sz="5000" dirty="0"/>
              <a:t> (1) The name, address, telephone number, and email address of the party and, if applicable, the party’s attorney.</a:t>
            </a:r>
          </a:p>
          <a:p>
            <a:pPr marL="0" indent="0">
              <a:buNone/>
            </a:pPr>
            <a:r>
              <a:rPr lang="en-US" sz="5000" dirty="0">
                <a:sym typeface="Wingdings" panose="05000000000000000000" pitchFamily="2" charset="2"/>
              </a:rPr>
              <a:t></a:t>
            </a:r>
            <a:r>
              <a:rPr lang="en-US" sz="5000" dirty="0"/>
              <a:t> (2) </a:t>
            </a:r>
            <a:r>
              <a:rPr lang="en-US" sz="5000" b="1" i="1" dirty="0"/>
              <a:t>The quantity of any groundwater extracted from the [sub]basin</a:t>
            </a:r>
            <a:r>
              <a:rPr lang="en-US" sz="5000" dirty="0"/>
              <a:t> by the party </a:t>
            </a:r>
            <a:r>
              <a:rPr lang="en-US" sz="5000" b="1" i="1" dirty="0"/>
              <a:t>and the method of measurement used</a:t>
            </a:r>
            <a:r>
              <a:rPr lang="en-US" sz="5000" dirty="0"/>
              <a:t> by the party or the party’s predecessor in interest </a:t>
            </a:r>
            <a:r>
              <a:rPr lang="en-US" sz="5000" b="1" i="1" dirty="0"/>
              <a:t>for each of the previous 10 years preceding the filing of the complaint</a:t>
            </a:r>
            <a:r>
              <a:rPr lang="en-US" sz="5000" dirty="0"/>
              <a:t>.</a:t>
            </a:r>
          </a:p>
          <a:p>
            <a:pPr marL="0" indent="0">
              <a:buNone/>
            </a:pPr>
            <a:r>
              <a:rPr lang="en-US" sz="5000" dirty="0">
                <a:sym typeface="Wingdings" panose="05000000000000000000" pitchFamily="2" charset="2"/>
              </a:rPr>
              <a:t></a:t>
            </a:r>
            <a:r>
              <a:rPr lang="en-US" sz="5000" dirty="0"/>
              <a:t> (3) The </a:t>
            </a:r>
            <a:r>
              <a:rPr lang="en-US" sz="5000" b="1" i="1" dirty="0"/>
              <a:t>type of water right or rights claimed by the party for the extraction of groundwater</a:t>
            </a:r>
            <a:r>
              <a:rPr lang="en-US" sz="5000" dirty="0"/>
              <a:t>.</a:t>
            </a:r>
          </a:p>
          <a:p>
            <a:pPr marL="0" indent="0">
              <a:buNone/>
            </a:pPr>
            <a:r>
              <a:rPr lang="en-US" sz="5000" dirty="0">
                <a:sym typeface="Wingdings" panose="05000000000000000000" pitchFamily="2" charset="2"/>
              </a:rPr>
              <a:t></a:t>
            </a:r>
            <a:r>
              <a:rPr lang="en-US" sz="5000" dirty="0"/>
              <a:t> (4) A </a:t>
            </a:r>
            <a:r>
              <a:rPr lang="en-US" sz="5000" b="1" i="1" dirty="0"/>
              <a:t>general description of the purpose to which the groundwater has been put</a:t>
            </a:r>
            <a:r>
              <a:rPr lang="en-US" sz="5000" dirty="0"/>
              <a:t>.</a:t>
            </a:r>
          </a:p>
          <a:p>
            <a:pPr marL="0" indent="0">
              <a:buNone/>
            </a:pPr>
            <a:r>
              <a:rPr lang="en-US" sz="5000" dirty="0">
                <a:sym typeface="Wingdings" panose="05000000000000000000" pitchFamily="2" charset="2"/>
              </a:rPr>
              <a:t></a:t>
            </a:r>
            <a:r>
              <a:rPr lang="en-US" sz="5000" dirty="0"/>
              <a:t> (5) The </a:t>
            </a:r>
            <a:r>
              <a:rPr lang="en-US" sz="5000" b="1" i="1" dirty="0"/>
              <a:t>location of each well</a:t>
            </a:r>
            <a:r>
              <a:rPr lang="en-US" sz="5000" dirty="0"/>
              <a:t> or other source through which groundwater has been extracted.</a:t>
            </a:r>
          </a:p>
          <a:p>
            <a:pPr marL="0" indent="0">
              <a:buNone/>
            </a:pPr>
            <a:r>
              <a:rPr lang="en-US" sz="5000" dirty="0">
                <a:sym typeface="Wingdings" panose="05000000000000000000" pitchFamily="2" charset="2"/>
              </a:rPr>
              <a:t></a:t>
            </a:r>
            <a:r>
              <a:rPr lang="en-US" sz="5000" dirty="0"/>
              <a:t> (6) The </a:t>
            </a:r>
            <a:r>
              <a:rPr lang="en-US" sz="5000" b="1" i="1" dirty="0"/>
              <a:t>area in which the groundwater has been used</a:t>
            </a:r>
            <a:r>
              <a:rPr lang="en-US" sz="5000" dirty="0"/>
              <a:t>.</a:t>
            </a:r>
          </a:p>
          <a:p>
            <a:pPr marL="0" indent="0">
              <a:buNone/>
            </a:pPr>
            <a:br>
              <a:rPr lang="en-US" b="1" dirty="0"/>
            </a:br>
            <a:endParaRPr lang="en-US" dirty="0"/>
          </a:p>
          <a:p>
            <a:endParaRPr lang="en-US" dirty="0"/>
          </a:p>
        </p:txBody>
      </p:sp>
      <p:pic>
        <p:nvPicPr>
          <p:cNvPr id="4" name="Picture 3">
            <a:extLst>
              <a:ext uri="{FF2B5EF4-FFF2-40B4-BE49-F238E27FC236}">
                <a16:creationId xmlns:a16="http://schemas.microsoft.com/office/drawing/2014/main" id="{7D55918F-8273-4CF7-A2CC-A39FC4F127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6DE64EF6-BC88-4CEC-8D90-8CDB1B53A507}"/>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127957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21E0-09F8-4610-8F4A-C815626C2FFE}"/>
              </a:ext>
            </a:extLst>
          </p:cNvPr>
          <p:cNvSpPr>
            <a:spLocks noGrp="1"/>
          </p:cNvSpPr>
          <p:nvPr>
            <p:ph type="title"/>
          </p:nvPr>
        </p:nvSpPr>
        <p:spPr/>
        <p:txBody>
          <a:bodyPr>
            <a:normAutofit/>
          </a:bodyPr>
          <a:lstStyle/>
          <a:p>
            <a:pPr algn="ctr"/>
            <a:r>
              <a:rPr lang="en-US" sz="3600" b="1" dirty="0"/>
              <a:t>DOCUMENTING AND PROVING </a:t>
            </a:r>
            <a:br>
              <a:rPr lang="en-US" sz="3600" dirty="0"/>
            </a:br>
            <a:r>
              <a:rPr lang="en-US" sz="3600" b="1" dirty="0"/>
              <a:t>YOUR GROUNDWATER RIGHTS</a:t>
            </a:r>
            <a:endParaRPr lang="en-US" sz="3600" dirty="0"/>
          </a:p>
        </p:txBody>
      </p:sp>
      <p:pic>
        <p:nvPicPr>
          <p:cNvPr id="4" name="Picture 3">
            <a:extLst>
              <a:ext uri="{FF2B5EF4-FFF2-40B4-BE49-F238E27FC236}">
                <a16:creationId xmlns:a16="http://schemas.microsoft.com/office/drawing/2014/main" id="{6A798BC6-16F2-4324-B7BE-D2817A31C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3" name="Content Placeholder 2">
            <a:extLst>
              <a:ext uri="{FF2B5EF4-FFF2-40B4-BE49-F238E27FC236}">
                <a16:creationId xmlns:a16="http://schemas.microsoft.com/office/drawing/2014/main" id="{973CFB20-3366-4D7B-92BE-2CCA19C89FF4}"/>
              </a:ext>
            </a:extLst>
          </p:cNvPr>
          <p:cNvSpPr>
            <a:spLocks noGrp="1"/>
          </p:cNvSpPr>
          <p:nvPr>
            <p:ph idx="1"/>
          </p:nvPr>
        </p:nvSpPr>
        <p:spPr>
          <a:xfrm>
            <a:off x="104273" y="1845734"/>
            <a:ext cx="12007515" cy="4394646"/>
          </a:xfrm>
        </p:spPr>
        <p:txBody>
          <a:bodyPr>
            <a:normAutofit fontScale="77500" lnSpcReduction="20000"/>
          </a:bodyPr>
          <a:lstStyle/>
          <a:p>
            <a:pPr marL="0" indent="0">
              <a:buNone/>
            </a:pPr>
            <a:r>
              <a:rPr lang="en-US" dirty="0">
                <a:sym typeface="Wingdings" panose="05000000000000000000" pitchFamily="2" charset="2"/>
              </a:rPr>
              <a:t></a:t>
            </a:r>
            <a:r>
              <a:rPr lang="en-US" dirty="0"/>
              <a:t> (7) </a:t>
            </a:r>
            <a:r>
              <a:rPr lang="en-US" b="1" i="1" dirty="0"/>
              <a:t>Any claims for increased or future use of groundwater</a:t>
            </a:r>
            <a:r>
              <a:rPr lang="en-US" dirty="0"/>
              <a:t>.</a:t>
            </a:r>
          </a:p>
          <a:p>
            <a:pPr marL="0" indent="0">
              <a:buNone/>
            </a:pPr>
            <a:r>
              <a:rPr lang="en-US" dirty="0">
                <a:sym typeface="Wingdings" panose="05000000000000000000" pitchFamily="2" charset="2"/>
              </a:rPr>
              <a:t></a:t>
            </a:r>
            <a:r>
              <a:rPr lang="en-US" dirty="0"/>
              <a:t> (8) The </a:t>
            </a:r>
            <a:r>
              <a:rPr lang="en-US" b="1" i="1" dirty="0"/>
              <a:t>quantity of any beneficial use of any alternative water use</a:t>
            </a:r>
            <a:r>
              <a:rPr lang="en-US" dirty="0"/>
              <a:t> that the party claims as its use of groundwater </a:t>
            </a:r>
            <a:r>
              <a:rPr lang="en-US" b="1" i="1" dirty="0"/>
              <a:t>under </a:t>
            </a:r>
            <a:r>
              <a:rPr lang="en-US" dirty="0"/>
              <a:t>any applicable law, including, but not limited to, Section 1005.1, 1005.2, or </a:t>
            </a:r>
            <a:r>
              <a:rPr lang="en-US" b="1" i="1" dirty="0"/>
              <a:t>1005.4</a:t>
            </a:r>
            <a:r>
              <a:rPr lang="en-US" dirty="0"/>
              <a:t> </a:t>
            </a:r>
            <a:r>
              <a:rPr lang="en-US" b="1" i="1" dirty="0"/>
              <a:t>of the Water Code</a:t>
            </a:r>
            <a:r>
              <a:rPr lang="en-US" dirty="0"/>
              <a:t>.</a:t>
            </a:r>
          </a:p>
          <a:p>
            <a:pPr marL="0" indent="0">
              <a:buNone/>
            </a:pPr>
            <a:r>
              <a:rPr lang="en-US" dirty="0">
                <a:sym typeface="Wingdings" panose="05000000000000000000" pitchFamily="2" charset="2"/>
              </a:rPr>
              <a:t></a:t>
            </a:r>
            <a:r>
              <a:rPr lang="en-US" dirty="0"/>
              <a:t> (9) </a:t>
            </a:r>
            <a:r>
              <a:rPr lang="en-US" b="1" i="1" dirty="0"/>
              <a:t>Identification of all surface water rights and contracts that the party claims</a:t>
            </a:r>
            <a:r>
              <a:rPr lang="en-US" dirty="0"/>
              <a:t> provides the basis for its water right claims in the comprehensive adjudication.</a:t>
            </a:r>
          </a:p>
          <a:p>
            <a:pPr marL="0" indent="0">
              <a:buNone/>
            </a:pPr>
            <a:r>
              <a:rPr lang="en-US" dirty="0">
                <a:sym typeface="Wingdings" panose="05000000000000000000" pitchFamily="2" charset="2"/>
              </a:rPr>
              <a:t></a:t>
            </a:r>
            <a:r>
              <a:rPr lang="en-US" dirty="0"/>
              <a:t> (10) </a:t>
            </a:r>
            <a:r>
              <a:rPr lang="en-US" b="1" i="1" dirty="0"/>
              <a:t>The quantity of any replenishment of water to the basin that augmented the basin’s native water supply, resulting from the intentional storage of imported or non-native water in the basin, managed recharge of surface water, or return flows resulting from the use of imported water or non-native water on lands overlying the basin</a:t>
            </a:r>
            <a:r>
              <a:rPr lang="en-US" dirty="0"/>
              <a:t> by the party, or the party’s representative or agent, </a:t>
            </a:r>
            <a:r>
              <a:rPr lang="en-US" b="1" i="1" dirty="0"/>
              <a:t>during each of the 10 calendar years immediately preceding the filing of the complaint</a:t>
            </a:r>
            <a:r>
              <a:rPr lang="en-US" dirty="0"/>
              <a:t>.</a:t>
            </a:r>
          </a:p>
          <a:p>
            <a:pPr marL="0" indent="0">
              <a:buNone/>
            </a:pPr>
            <a:r>
              <a:rPr lang="en-US" dirty="0">
                <a:sym typeface="Wingdings" panose="05000000000000000000" pitchFamily="2" charset="2"/>
              </a:rPr>
              <a:t></a:t>
            </a:r>
            <a:r>
              <a:rPr lang="en-US" dirty="0"/>
              <a:t> (11) The names, addresses, telephone numbers, and email addresses of all persons possessing information that supports the party’s disclosures.</a:t>
            </a:r>
          </a:p>
          <a:p>
            <a:pPr marL="0" indent="0">
              <a:buNone/>
            </a:pPr>
            <a:r>
              <a:rPr lang="en-US" dirty="0">
                <a:sym typeface="Wingdings" panose="05000000000000000000" pitchFamily="2" charset="2"/>
              </a:rPr>
              <a:t></a:t>
            </a:r>
            <a:r>
              <a:rPr lang="en-US" dirty="0"/>
              <a:t> (12) Any other facts that tend to prove the party’s claimed water right.</a:t>
            </a:r>
          </a:p>
          <a:p>
            <a:pPr marL="0" indent="0">
              <a:buNone/>
            </a:pPr>
            <a:r>
              <a:rPr lang="en-US" dirty="0"/>
              <a:t>(Emphasis added.)</a:t>
            </a:r>
          </a:p>
        </p:txBody>
      </p:sp>
      <p:sp>
        <p:nvSpPr>
          <p:cNvPr id="5" name="TextBox 4">
            <a:extLst>
              <a:ext uri="{FF2B5EF4-FFF2-40B4-BE49-F238E27FC236}">
                <a16:creationId xmlns:a16="http://schemas.microsoft.com/office/drawing/2014/main" id="{4DE80745-E79F-4B16-BF24-22A91E65559C}"/>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7228211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FC9CE-9F30-4F14-B1D0-8611CDF40E57}"/>
              </a:ext>
            </a:extLst>
          </p:cNvPr>
          <p:cNvSpPr/>
          <p:nvPr/>
        </p:nvSpPr>
        <p:spPr>
          <a:xfrm>
            <a:off x="1097280" y="2006108"/>
            <a:ext cx="8521429" cy="3751668"/>
          </a:xfrm>
          <a:prstGeom prst="rect">
            <a:avLst/>
          </a:prstGeom>
        </p:spPr>
        <p:txBody>
          <a:bodyPr wrap="square">
            <a:spAutoFit/>
          </a:bodyPr>
          <a:lstStyle/>
          <a:p>
            <a:pPr marL="571500" indent="-571500">
              <a:lnSpc>
                <a:spcPct val="107000"/>
              </a:lnSpc>
              <a:spcAft>
                <a:spcPts val="800"/>
              </a:spcAft>
              <a:buFont typeface="Arial" panose="020B0604020202020204" pitchFamily="34" charset="0"/>
              <a:buChar char="•"/>
            </a:pPr>
            <a:r>
              <a:rPr lang="en-US" sz="3600" dirty="0">
                <a:latin typeface="Arial" panose="020B0604020202020204" pitchFamily="34" charset="0"/>
                <a:ea typeface="Calibri" panose="020F0502020204030204" pitchFamily="34" charset="0"/>
                <a:cs typeface="Arial" panose="020B0604020202020204" pitchFamily="34" charset="0"/>
              </a:rPr>
              <a:t>Think about your existing worldview of SGMA and your groundwater rights.</a:t>
            </a:r>
          </a:p>
          <a:p>
            <a:pPr marL="571500" indent="-571500">
              <a:lnSpc>
                <a:spcPct val="107000"/>
              </a:lnSpc>
              <a:spcAft>
                <a:spcPts val="800"/>
              </a:spcAft>
              <a:buFont typeface="Arial" panose="020B0604020202020204" pitchFamily="34" charset="0"/>
              <a:buChar char="•"/>
            </a:pPr>
            <a:r>
              <a:rPr lang="en-US" sz="3600" dirty="0">
                <a:latin typeface="Arial" panose="020B0604020202020204" pitchFamily="34" charset="0"/>
                <a:ea typeface="Calibri" panose="020F0502020204030204" pitchFamily="34" charset="0"/>
                <a:cs typeface="Arial" panose="020B0604020202020204" pitchFamily="34" charset="0"/>
              </a:rPr>
              <a:t>As you are listening to this presentation, be aware that you normally filter new information to fit your worldview.</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BBD3B783-9AAC-46F3-91EC-2F693FCB12A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Perceptions</a:t>
            </a:r>
          </a:p>
        </p:txBody>
      </p:sp>
      <p:pic>
        <p:nvPicPr>
          <p:cNvPr id="4" name="Picture 3">
            <a:extLst>
              <a:ext uri="{FF2B5EF4-FFF2-40B4-BE49-F238E27FC236}">
                <a16:creationId xmlns:a16="http://schemas.microsoft.com/office/drawing/2014/main" id="{D0408794-0EC1-4477-A6F2-3DDB27F253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4B9B7F9A-9CEF-4432-AEFB-8A1D4C8EAD06}"/>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6997902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51C47-F5C6-47E8-AD1A-8242D312745D}"/>
              </a:ext>
            </a:extLst>
          </p:cNvPr>
          <p:cNvPicPr>
            <a:picLocks noChangeAspect="1"/>
          </p:cNvPicPr>
          <p:nvPr/>
        </p:nvPicPr>
        <p:blipFill>
          <a:blip r:embed="rId2"/>
          <a:stretch>
            <a:fillRect/>
          </a:stretch>
        </p:blipFill>
        <p:spPr>
          <a:xfrm>
            <a:off x="1195753" y="70338"/>
            <a:ext cx="9416782" cy="6088185"/>
          </a:xfrm>
          <a:prstGeom prst="rect">
            <a:avLst/>
          </a:prstGeom>
        </p:spPr>
      </p:pic>
      <p:sp>
        <p:nvSpPr>
          <p:cNvPr id="3" name="TextBox 2">
            <a:extLst>
              <a:ext uri="{FF2B5EF4-FFF2-40B4-BE49-F238E27FC236}">
                <a16:creationId xmlns:a16="http://schemas.microsoft.com/office/drawing/2014/main" id="{6539D8F0-F25F-4202-9382-4D70FBB2E4B3}"/>
              </a:ext>
            </a:extLst>
          </p:cNvPr>
          <p:cNvSpPr txBox="1"/>
          <p:nvPr/>
        </p:nvSpPr>
        <p:spPr>
          <a:xfrm>
            <a:off x="6428791" y="6541441"/>
            <a:ext cx="5617029" cy="246221"/>
          </a:xfrm>
          <a:prstGeom prst="rect">
            <a:avLst/>
          </a:prstGeom>
          <a:noFill/>
        </p:spPr>
        <p:txBody>
          <a:bodyPr wrap="square" rtlCol="0">
            <a:spAutoFit/>
          </a:bodyPr>
          <a:lstStyle/>
          <a:p>
            <a:r>
              <a:rPr lang="en-US" sz="1000" u="sng" dirty="0"/>
              <a:t>Reference:  https://www.waterboards.ca.gov/water_issues/programs/gmp/docs/reporting/guide17.pdf</a:t>
            </a:r>
            <a:endParaRPr lang="en-US" sz="1000" dirty="0"/>
          </a:p>
        </p:txBody>
      </p:sp>
      <p:pic>
        <p:nvPicPr>
          <p:cNvPr id="4" name="Picture 3">
            <a:extLst>
              <a:ext uri="{FF2B5EF4-FFF2-40B4-BE49-F238E27FC236}">
                <a16:creationId xmlns:a16="http://schemas.microsoft.com/office/drawing/2014/main" id="{BA5DEF34-D78C-492F-BFFC-74179C597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4D47A547-07E9-4890-ACC6-AF18AA507D6D}"/>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1810591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C0E5-A073-4403-9943-2B0393C6E16A}"/>
              </a:ext>
            </a:extLst>
          </p:cNvPr>
          <p:cNvSpPr>
            <a:spLocks noGrp="1"/>
          </p:cNvSpPr>
          <p:nvPr>
            <p:ph type="title"/>
          </p:nvPr>
        </p:nvSpPr>
        <p:spPr>
          <a:xfrm>
            <a:off x="831850" y="426128"/>
            <a:ext cx="10515600" cy="4136347"/>
          </a:xfrm>
        </p:spPr>
        <p:txBody>
          <a:bodyPr>
            <a:normAutofit/>
          </a:bodyPr>
          <a:lstStyle/>
          <a:p>
            <a:pPr algn="ctr"/>
            <a:r>
              <a:rPr lang="en-US" sz="5400" dirty="0">
                <a:latin typeface="Arial" panose="020B0604020202020204" pitchFamily="34" charset="0"/>
                <a:cs typeface="Arial" panose="020B0604020202020204" pitchFamily="34" charset="0"/>
              </a:rPr>
              <a:t>7. Groundwater Credits for Using Surface Water In-Lieu of Pumping Groundwater</a:t>
            </a:r>
          </a:p>
        </p:txBody>
      </p:sp>
      <p:pic>
        <p:nvPicPr>
          <p:cNvPr id="3" name="Picture 2">
            <a:extLst>
              <a:ext uri="{FF2B5EF4-FFF2-40B4-BE49-F238E27FC236}">
                <a16:creationId xmlns:a16="http://schemas.microsoft.com/office/drawing/2014/main" id="{01F44BEE-39EC-4732-A5D0-DE2ED548A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7F193CA9-C87B-498E-B4EB-7211F38418BF}"/>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771702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6AE4-627E-4FF0-A274-33E529217485}"/>
              </a:ext>
            </a:extLst>
          </p:cNvPr>
          <p:cNvSpPr>
            <a:spLocks noGrp="1"/>
          </p:cNvSpPr>
          <p:nvPr>
            <p:ph type="title"/>
          </p:nvPr>
        </p:nvSpPr>
        <p:spPr>
          <a:xfrm>
            <a:off x="343877" y="286603"/>
            <a:ext cx="10811803" cy="1284289"/>
          </a:xfrm>
        </p:spPr>
        <p:txBody>
          <a:bodyPr>
            <a:normAutofit fontScale="90000"/>
          </a:bodyPr>
          <a:lstStyle/>
          <a:p>
            <a:pPr algn="ctr"/>
            <a:br>
              <a:rPr lang="en-US" dirty="0"/>
            </a:br>
            <a:endParaRPr lang="en-US" dirty="0"/>
          </a:p>
        </p:txBody>
      </p:sp>
      <p:sp>
        <p:nvSpPr>
          <p:cNvPr id="5" name="Rectangle 4">
            <a:extLst>
              <a:ext uri="{FF2B5EF4-FFF2-40B4-BE49-F238E27FC236}">
                <a16:creationId xmlns:a16="http://schemas.microsoft.com/office/drawing/2014/main" id="{39C86DC7-703C-437D-8EEC-63F2DC602AAB}"/>
              </a:ext>
            </a:extLst>
          </p:cNvPr>
          <p:cNvSpPr/>
          <p:nvPr/>
        </p:nvSpPr>
        <p:spPr>
          <a:xfrm>
            <a:off x="609600" y="286603"/>
            <a:ext cx="10066215" cy="1138773"/>
          </a:xfrm>
          <a:prstGeom prst="rect">
            <a:avLst/>
          </a:prstGeom>
        </p:spPr>
        <p:txBody>
          <a:bodyPr wrap="square">
            <a:spAutoFit/>
          </a:bodyPr>
          <a:lstStyle/>
          <a:p>
            <a:pPr algn="ctr" defTabSz="914400">
              <a:lnSpc>
                <a:spcPct val="85000"/>
              </a:lnSpc>
              <a:spcBef>
                <a:spcPct val="0"/>
              </a:spcBef>
            </a:pPr>
            <a:r>
              <a:rPr lang="en-US" sz="3200" b="1" spc="-50" dirty="0">
                <a:solidFill>
                  <a:schemeClr val="tx1">
                    <a:lumMod val="75000"/>
                    <a:lumOff val="25000"/>
                  </a:schemeClr>
                </a:solidFill>
                <a:latin typeface="Arial" panose="020B0604020202020204" pitchFamily="34" charset="0"/>
                <a:ea typeface="+mj-ea"/>
                <a:cs typeface="Arial" panose="020B0604020202020204" pitchFamily="34" charset="0"/>
              </a:rPr>
              <a:t>GROUNDWATER CREDITS FOR USING SURFACE WATER IN LIEU OF PUMPING GROUNDWATER</a:t>
            </a:r>
          </a:p>
          <a:p>
            <a:pPr algn="ctr" defTabSz="914400">
              <a:lnSpc>
                <a:spcPct val="85000"/>
              </a:lnSpc>
              <a:spcBef>
                <a:spcPct val="0"/>
              </a:spcBef>
            </a:pPr>
            <a:r>
              <a:rPr lang="en-US" sz="1600" b="1" spc="-50" dirty="0">
                <a:solidFill>
                  <a:schemeClr val="tx1">
                    <a:lumMod val="75000"/>
                    <a:lumOff val="25000"/>
                  </a:schemeClr>
                </a:solidFill>
                <a:latin typeface="Arial" panose="020B0604020202020204" pitchFamily="34" charset="0"/>
                <a:ea typeface="+mj-ea"/>
                <a:cs typeface="Arial" panose="020B0604020202020204" pitchFamily="34" charset="0"/>
              </a:rPr>
              <a:t>[Statute Assumes Groundwater is your Primary Water Source]</a:t>
            </a:r>
          </a:p>
        </p:txBody>
      </p:sp>
      <p:pic>
        <p:nvPicPr>
          <p:cNvPr id="6" name="Picture 5">
            <a:extLst>
              <a:ext uri="{FF2B5EF4-FFF2-40B4-BE49-F238E27FC236}">
                <a16:creationId xmlns:a16="http://schemas.microsoft.com/office/drawing/2014/main" id="{D6E3CDAB-1A85-4223-A75C-EF5C56582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3" name="Content Placeholder 2">
            <a:extLst>
              <a:ext uri="{FF2B5EF4-FFF2-40B4-BE49-F238E27FC236}">
                <a16:creationId xmlns:a16="http://schemas.microsoft.com/office/drawing/2014/main" id="{FC170221-24A7-485F-97D7-64E27FA8B9B4}"/>
              </a:ext>
            </a:extLst>
          </p:cNvPr>
          <p:cNvSpPr>
            <a:spLocks noGrp="1"/>
          </p:cNvSpPr>
          <p:nvPr>
            <p:ph idx="1"/>
          </p:nvPr>
        </p:nvSpPr>
        <p:spPr>
          <a:xfrm>
            <a:off x="93785" y="1845734"/>
            <a:ext cx="12043507" cy="4367497"/>
          </a:xfrm>
        </p:spPr>
        <p:txBody>
          <a:bodyPr>
            <a:normAutofit fontScale="62500" lnSpcReduction="20000"/>
          </a:bodyPr>
          <a:lstStyle/>
          <a:p>
            <a:r>
              <a:rPr lang="en-US" dirty="0">
                <a:latin typeface="Arial" panose="020B0604020202020204" pitchFamily="34" charset="0"/>
                <a:cs typeface="Arial" panose="020B0604020202020204" pitchFamily="34" charset="0"/>
              </a:rPr>
              <a:t>Water Code Section 1005.4 summarized:</a:t>
            </a:r>
          </a:p>
          <a:p>
            <a:pPr fontAlgn="base"/>
            <a:r>
              <a:rPr lang="en-US" dirty="0">
                <a:latin typeface="Arial" panose="020B0604020202020204" pitchFamily="34" charset="0"/>
                <a:cs typeface="Arial" panose="020B0604020202020204" pitchFamily="34" charset="0"/>
              </a:rPr>
              <a:t>(a) If you cease or reduce your pumping by instead using surface water or groundwater from a </a:t>
            </a:r>
            <a:r>
              <a:rPr lang="en-US" b="1" dirty="0" err="1">
                <a:latin typeface="Arial" panose="020B0604020202020204" pitchFamily="34" charset="0"/>
                <a:cs typeface="Arial" panose="020B0604020202020204" pitchFamily="34" charset="0"/>
              </a:rPr>
              <a:t>nontributary</a:t>
            </a:r>
            <a:r>
              <a:rPr lang="en-US" b="1" dirty="0">
                <a:latin typeface="Arial" panose="020B0604020202020204" pitchFamily="34" charset="0"/>
                <a:cs typeface="Arial" panose="020B0604020202020204" pitchFamily="34" charset="0"/>
              </a:rPr>
              <a:t> source</a:t>
            </a:r>
            <a:r>
              <a:rPr lang="en-US" dirty="0">
                <a:latin typeface="Arial" panose="020B0604020202020204" pitchFamily="34" charset="0"/>
                <a:cs typeface="Arial" panose="020B0604020202020204" pitchFamily="34" charset="0"/>
              </a:rPr>
              <a:t>, the amount of groundwater not pumped is a reasonable beneficial use of your groundwater.  No lapse, reduction or loss of your right to pump groundwater shall occur under such conditions.  The is generally referred to as “in lieu groundwater recharge.”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(b) If you want to claim a groundwater credit for not pumping because you used from an alternative source, you should report to the SWRCB on or before December 31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of each calendar year, on the required form, the amount of your reduced pumping as a result of instead using water from the alternative source during the next preceding water year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to September 30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 The section states that “failure to file such a statement shall in no way affect the right of a user to claim the benefit of this section” but it is prudent to do so when applicable.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(c) </a:t>
            </a:r>
            <a:r>
              <a:rPr lang="en-US" b="1" dirty="0">
                <a:latin typeface="Arial" panose="020B0604020202020204" pitchFamily="34" charset="0"/>
                <a:cs typeface="Arial" panose="020B0604020202020204" pitchFamily="34" charset="0"/>
              </a:rPr>
              <a:t>This section applies to every county, </a:t>
            </a:r>
            <a:r>
              <a:rPr lang="en-US" b="1" i="1" dirty="0">
                <a:latin typeface="Arial" panose="020B0604020202020204" pitchFamily="34" charset="0"/>
                <a:cs typeface="Arial" panose="020B0604020202020204" pitchFamily="34" charset="0"/>
              </a:rPr>
              <a:t>except</a:t>
            </a:r>
            <a:r>
              <a:rPr lang="en-US" dirty="0">
                <a:latin typeface="Arial" panose="020B0604020202020204" pitchFamily="34" charset="0"/>
                <a:cs typeface="Arial" panose="020B0604020202020204" pitchFamily="34" charset="0"/>
              </a:rPr>
              <a:t> the Counties of San Luis Obispo, Santa Barbara, Ventura, Los Angeles, Orange, San Diego, Imperial, Riverside, and San Bernardino.</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(d) “</a:t>
            </a:r>
            <a:r>
              <a:rPr lang="en-US" dirty="0" err="1">
                <a:latin typeface="Arial" panose="020B0604020202020204" pitchFamily="34" charset="0"/>
                <a:cs typeface="Arial" panose="020B0604020202020204" pitchFamily="34" charset="0"/>
              </a:rPr>
              <a:t>nontributary</a:t>
            </a:r>
            <a:r>
              <a:rPr lang="en-US" dirty="0">
                <a:latin typeface="Arial" panose="020B0604020202020204" pitchFamily="34" charset="0"/>
                <a:cs typeface="Arial" panose="020B0604020202020204" pitchFamily="34" charset="0"/>
              </a:rPr>
              <a:t> source” includes [1] water imported from another watershed or [2] water conserved and saved in the watershed by a water conservation plan or works without which such water of the same watershed [2a] would have wasted, or [2b] would not have reached the underground source of supply of the owner relying upon this section.</a:t>
            </a:r>
          </a:p>
          <a:p>
            <a:endParaRPr lang="en-US" dirty="0"/>
          </a:p>
        </p:txBody>
      </p:sp>
      <p:sp>
        <p:nvSpPr>
          <p:cNvPr id="7" name="TextBox 6">
            <a:extLst>
              <a:ext uri="{FF2B5EF4-FFF2-40B4-BE49-F238E27FC236}">
                <a16:creationId xmlns:a16="http://schemas.microsoft.com/office/drawing/2014/main" id="{0704F8A2-1EA4-49CC-AF29-E2F426D673D9}"/>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3742584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13B7E0-9192-4A47-A664-E619C8DB9096}"/>
              </a:ext>
            </a:extLst>
          </p:cNvPr>
          <p:cNvPicPr>
            <a:picLocks noChangeAspect="1"/>
          </p:cNvPicPr>
          <p:nvPr/>
        </p:nvPicPr>
        <p:blipFill rotWithShape="1">
          <a:blip r:embed="rId2"/>
          <a:srcRect t="3603" r="1" b="18878"/>
          <a:stretch/>
        </p:blipFill>
        <p:spPr>
          <a:xfrm>
            <a:off x="6176434" y="152400"/>
            <a:ext cx="5625368" cy="6111513"/>
          </a:xfrm>
          <a:prstGeom prst="rect">
            <a:avLst/>
          </a:prstGeom>
        </p:spPr>
      </p:pic>
      <p:pic>
        <p:nvPicPr>
          <p:cNvPr id="4" name="Picture 3">
            <a:extLst>
              <a:ext uri="{FF2B5EF4-FFF2-40B4-BE49-F238E27FC236}">
                <a16:creationId xmlns:a16="http://schemas.microsoft.com/office/drawing/2014/main" id="{3EFAE1DB-9286-41DD-831E-7E2EBC540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pic>
        <p:nvPicPr>
          <p:cNvPr id="2" name="Picture 1">
            <a:extLst>
              <a:ext uri="{FF2B5EF4-FFF2-40B4-BE49-F238E27FC236}">
                <a16:creationId xmlns:a16="http://schemas.microsoft.com/office/drawing/2014/main" id="{45FC23C4-A641-46C8-A182-89FACD894A1E}"/>
              </a:ext>
            </a:extLst>
          </p:cNvPr>
          <p:cNvPicPr>
            <a:picLocks noChangeAspect="1"/>
          </p:cNvPicPr>
          <p:nvPr/>
        </p:nvPicPr>
        <p:blipFill rotWithShape="1">
          <a:blip r:embed="rId4"/>
          <a:srcRect t="18334" r="-2" b="-2"/>
          <a:stretch/>
        </p:blipFill>
        <p:spPr>
          <a:xfrm>
            <a:off x="3062" y="152400"/>
            <a:ext cx="5659801" cy="6111513"/>
          </a:xfrm>
          <a:prstGeom prst="rect">
            <a:avLst/>
          </a:prstGeom>
        </p:spPr>
      </p:pic>
      <p:sp>
        <p:nvSpPr>
          <p:cNvPr id="5" name="TextBox 4">
            <a:extLst>
              <a:ext uri="{FF2B5EF4-FFF2-40B4-BE49-F238E27FC236}">
                <a16:creationId xmlns:a16="http://schemas.microsoft.com/office/drawing/2014/main" id="{D87FF984-7F98-448F-948C-2CB322FE8E08}"/>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3971459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1A23-2CB4-490B-A46E-D956FE1414C9}"/>
              </a:ext>
            </a:extLst>
          </p:cNvPr>
          <p:cNvSpPr>
            <a:spLocks noGrp="1"/>
          </p:cNvSpPr>
          <p:nvPr>
            <p:ph type="title" idx="4294967295"/>
          </p:nvPr>
        </p:nvSpPr>
        <p:spPr>
          <a:xfrm>
            <a:off x="2006352" y="341313"/>
            <a:ext cx="8052047" cy="3143250"/>
          </a:xfrm>
        </p:spPr>
        <p:txBody>
          <a:bodyPr vert="horz" lIns="91440" tIns="45720" rIns="91440" bIns="45720" rtlCol="0" anchor="b">
            <a:normAutofit/>
          </a:bodyPr>
          <a:lstStyle/>
          <a:p>
            <a:pPr algn="ctr"/>
            <a:r>
              <a:rPr lang="en-US" sz="4400" dirty="0">
                <a:solidFill>
                  <a:schemeClr val="accent1"/>
                </a:solidFill>
                <a:latin typeface="Arial" panose="020B0604020202020204" pitchFamily="34" charset="0"/>
                <a:cs typeface="Arial" panose="020B0604020202020204" pitchFamily="34" charset="0"/>
              </a:rPr>
              <a:t>QUESTIONS? </a:t>
            </a:r>
          </a:p>
        </p:txBody>
      </p:sp>
      <p:pic>
        <p:nvPicPr>
          <p:cNvPr id="3" name="Picture 2">
            <a:extLst>
              <a:ext uri="{FF2B5EF4-FFF2-40B4-BE49-F238E27FC236}">
                <a16:creationId xmlns:a16="http://schemas.microsoft.com/office/drawing/2014/main" id="{A07EE052-38B2-496B-8EA0-DE0C0F52D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BC0F76EF-3D20-4ED6-B57D-58346860EC70}"/>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201877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461000"/>
            <a:ext cx="1363133" cy="1747851"/>
          </a:xfrm>
          <a:prstGeom prst="rect">
            <a:avLst/>
          </a:prstGeom>
        </p:spPr>
      </p:pic>
      <p:sp>
        <p:nvSpPr>
          <p:cNvPr id="7" name="TextBox 6"/>
          <p:cNvSpPr txBox="1"/>
          <p:nvPr/>
        </p:nvSpPr>
        <p:spPr>
          <a:xfrm>
            <a:off x="1422400" y="6420794"/>
            <a:ext cx="7213600" cy="318100"/>
          </a:xfrm>
          <a:prstGeom prst="rect">
            <a:avLst/>
          </a:prstGeom>
          <a:noFill/>
        </p:spPr>
        <p:txBody>
          <a:bodyPr wrap="square" rtlCol="0">
            <a:spAutoFit/>
          </a:bodyPr>
          <a:lstStyle/>
          <a:p>
            <a:r>
              <a:rPr lang="en-US" sz="1467" dirty="0">
                <a:latin typeface="Myriad Pro" pitchFamily="34" charset="0"/>
              </a:rPr>
              <a:t>Presented by the Water Association of Kern County</a:t>
            </a:r>
          </a:p>
        </p:txBody>
      </p:sp>
      <p:sp>
        <p:nvSpPr>
          <p:cNvPr id="5" name="Oval 4">
            <a:extLst>
              <a:ext uri="{FF2B5EF4-FFF2-40B4-BE49-F238E27FC236}">
                <a16:creationId xmlns:a16="http://schemas.microsoft.com/office/drawing/2014/main" id="{34F8DC29-28B3-499E-844F-203EB45E23AD}"/>
              </a:ext>
            </a:extLst>
          </p:cNvPr>
          <p:cNvSpPr/>
          <p:nvPr/>
        </p:nvSpPr>
        <p:spPr>
          <a:xfrm>
            <a:off x="1727200" y="1295400"/>
            <a:ext cx="4064000" cy="403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 name="TextBox 2">
            <a:extLst>
              <a:ext uri="{FF2B5EF4-FFF2-40B4-BE49-F238E27FC236}">
                <a16:creationId xmlns:a16="http://schemas.microsoft.com/office/drawing/2014/main" id="{82AB4BB5-9DF8-4BCD-8B22-FA906D3B17C2}"/>
              </a:ext>
            </a:extLst>
          </p:cNvPr>
          <p:cNvSpPr txBox="1"/>
          <p:nvPr/>
        </p:nvSpPr>
        <p:spPr>
          <a:xfrm>
            <a:off x="6400803" y="1397000"/>
            <a:ext cx="4876797"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The Whole Truth </a:t>
            </a:r>
          </a:p>
        </p:txBody>
      </p:sp>
    </p:spTree>
    <p:extLst>
      <p:ext uri="{BB962C8B-B14F-4D97-AF65-F5344CB8AC3E}">
        <p14:creationId xmlns:p14="http://schemas.microsoft.com/office/powerpoint/2010/main" val="3446156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92A4D-D17C-44A5-999B-1CB4180F22D0}"/>
              </a:ext>
            </a:extLst>
          </p:cNvPr>
          <p:cNvSpPr txBox="1"/>
          <p:nvPr/>
        </p:nvSpPr>
        <p:spPr>
          <a:xfrm>
            <a:off x="8065478" y="1203569"/>
            <a:ext cx="3649784" cy="3785652"/>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The “Legal </a:t>
            </a:r>
            <a:r>
              <a:rPr lang="en-US" sz="6000" dirty="0" err="1">
                <a:latin typeface="Arial" panose="020B0604020202020204" pitchFamily="34" charset="0"/>
                <a:cs typeface="Arial" panose="020B0604020202020204" pitchFamily="34" charset="0"/>
              </a:rPr>
              <a:t>Pheonix</a:t>
            </a:r>
            <a:r>
              <a:rPr lang="en-US" sz="6000" dirty="0">
                <a:latin typeface="Arial" panose="020B0604020202020204" pitchFamily="34" charset="0"/>
                <a:cs typeface="Arial" panose="020B0604020202020204" pitchFamily="34" charset="0"/>
              </a:rPr>
              <a:t>” Truth </a:t>
            </a:r>
          </a:p>
        </p:txBody>
      </p:sp>
      <p:pic>
        <p:nvPicPr>
          <p:cNvPr id="4" name="Picture 3">
            <a:extLst>
              <a:ext uri="{FF2B5EF4-FFF2-40B4-BE49-F238E27FC236}">
                <a16:creationId xmlns:a16="http://schemas.microsoft.com/office/drawing/2014/main" id="{5C7D454C-264A-4C34-A222-039099EE1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5" name="TextBox 4">
            <a:extLst>
              <a:ext uri="{FF2B5EF4-FFF2-40B4-BE49-F238E27FC236}">
                <a16:creationId xmlns:a16="http://schemas.microsoft.com/office/drawing/2014/main" id="{19622CF6-55C4-4157-AFBA-9A280AF15C06}"/>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pic>
        <p:nvPicPr>
          <p:cNvPr id="7" name="Picture 6" descr="A close up of a logo&#10;&#10;Description generated with high confidence">
            <a:extLst>
              <a:ext uri="{FF2B5EF4-FFF2-40B4-BE49-F238E27FC236}">
                <a16:creationId xmlns:a16="http://schemas.microsoft.com/office/drawing/2014/main" id="{1E36D3E8-183E-4D54-A272-F6DEB2C96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630" y="513347"/>
            <a:ext cx="5881072" cy="4812631"/>
          </a:xfrm>
          <a:prstGeom prst="rect">
            <a:avLst/>
          </a:prstGeom>
        </p:spPr>
      </p:pic>
    </p:spTree>
    <p:extLst>
      <p:ext uri="{BB962C8B-B14F-4D97-AF65-F5344CB8AC3E}">
        <p14:creationId xmlns:p14="http://schemas.microsoft.com/office/powerpoint/2010/main" val="2963485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110940-7B18-4A6F-B3F4-C68E18FA50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47" y="5756108"/>
            <a:ext cx="1022350" cy="1310888"/>
          </a:xfrm>
          <a:prstGeom prst="rect">
            <a:avLst/>
          </a:prstGeom>
        </p:spPr>
      </p:pic>
      <p:sp>
        <p:nvSpPr>
          <p:cNvPr id="4" name="TextBox 3">
            <a:extLst>
              <a:ext uri="{FF2B5EF4-FFF2-40B4-BE49-F238E27FC236}">
                <a16:creationId xmlns:a16="http://schemas.microsoft.com/office/drawing/2014/main" id="{AC6F22E7-C89A-426F-A335-811E24E430EE}"/>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
        <p:nvSpPr>
          <p:cNvPr id="5" name="Oval 4">
            <a:extLst>
              <a:ext uri="{FF2B5EF4-FFF2-40B4-BE49-F238E27FC236}">
                <a16:creationId xmlns:a16="http://schemas.microsoft.com/office/drawing/2014/main" id="{90A689E1-605E-4B0D-B384-706AFB285513}"/>
              </a:ext>
            </a:extLst>
          </p:cNvPr>
          <p:cNvSpPr/>
          <p:nvPr/>
        </p:nvSpPr>
        <p:spPr>
          <a:xfrm>
            <a:off x="1751263" y="1532020"/>
            <a:ext cx="3687011" cy="34731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pic>
        <p:nvPicPr>
          <p:cNvPr id="6" name="Picture 5" descr="A close up of a logo&#10;&#10;Description generated with high confidence">
            <a:extLst>
              <a:ext uri="{FF2B5EF4-FFF2-40B4-BE49-F238E27FC236}">
                <a16:creationId xmlns:a16="http://schemas.microsoft.com/office/drawing/2014/main" id="{A91D4B72-A790-45EA-A624-A2A5AADFD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04" y="834190"/>
            <a:ext cx="5268046" cy="4310976"/>
          </a:xfrm>
          <a:prstGeom prst="rect">
            <a:avLst/>
          </a:prstGeom>
        </p:spPr>
      </p:pic>
    </p:spTree>
    <p:extLst>
      <p:ext uri="{BB962C8B-B14F-4D97-AF65-F5344CB8AC3E}">
        <p14:creationId xmlns:p14="http://schemas.microsoft.com/office/powerpoint/2010/main" val="3058789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sin Invasion 3">
            <a:extLst>
              <a:ext uri="{FF2B5EF4-FFF2-40B4-BE49-F238E27FC236}">
                <a16:creationId xmlns:a16="http://schemas.microsoft.com/office/drawing/2014/main" id="{DBB35E24-63B7-463D-85E7-678A11079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5783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FE7C519-BB93-4653-A94B-5B18EC947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78" y="5783179"/>
            <a:ext cx="1022350" cy="1310888"/>
          </a:xfrm>
          <a:prstGeom prst="rect">
            <a:avLst/>
          </a:prstGeom>
        </p:spPr>
      </p:pic>
      <p:sp>
        <p:nvSpPr>
          <p:cNvPr id="6" name="TextBox 5">
            <a:extLst>
              <a:ext uri="{FF2B5EF4-FFF2-40B4-BE49-F238E27FC236}">
                <a16:creationId xmlns:a16="http://schemas.microsoft.com/office/drawing/2014/main" id="{51A85D2C-3A47-4190-88C8-9A00EC3DB069}"/>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
        <p:nvSpPr>
          <p:cNvPr id="7" name="TextBox 6">
            <a:extLst>
              <a:ext uri="{FF2B5EF4-FFF2-40B4-BE49-F238E27FC236}">
                <a16:creationId xmlns:a16="http://schemas.microsoft.com/office/drawing/2014/main" id="{B990B370-DAD2-45DC-A152-FB59D6E560BD}"/>
              </a:ext>
            </a:extLst>
          </p:cNvPr>
          <p:cNvSpPr txBox="1"/>
          <p:nvPr/>
        </p:nvSpPr>
        <p:spPr>
          <a:xfrm>
            <a:off x="7273320" y="6082389"/>
            <a:ext cx="3524738" cy="430887"/>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Reference: Official Monterey County Seawater Intrusion Map for 400 foot aquifer, October 2017</a:t>
            </a:r>
          </a:p>
        </p:txBody>
      </p:sp>
    </p:spTree>
    <p:extLst>
      <p:ext uri="{BB962C8B-B14F-4D97-AF65-F5344CB8AC3E}">
        <p14:creationId xmlns:p14="http://schemas.microsoft.com/office/powerpoint/2010/main" val="3488703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81967-ADA7-4FB1-A395-229116A9430D}"/>
              </a:ext>
            </a:extLst>
          </p:cNvPr>
          <p:cNvPicPr>
            <a:picLocks noChangeAspect="1"/>
          </p:cNvPicPr>
          <p:nvPr/>
        </p:nvPicPr>
        <p:blipFill>
          <a:blip r:embed="rId2"/>
          <a:stretch>
            <a:fillRect/>
          </a:stretch>
        </p:blipFill>
        <p:spPr>
          <a:xfrm>
            <a:off x="0" y="85886"/>
            <a:ext cx="10905066" cy="5238428"/>
          </a:xfrm>
          <a:prstGeom prst="rect">
            <a:avLst/>
          </a:prstGeom>
        </p:spPr>
      </p:pic>
      <p:sp>
        <p:nvSpPr>
          <p:cNvPr id="3" name="TextBox 2">
            <a:extLst>
              <a:ext uri="{FF2B5EF4-FFF2-40B4-BE49-F238E27FC236}">
                <a16:creationId xmlns:a16="http://schemas.microsoft.com/office/drawing/2014/main" id="{4CEB4DCF-33FC-4921-A6B5-23218F8738A6}"/>
              </a:ext>
            </a:extLst>
          </p:cNvPr>
          <p:cNvSpPr txBox="1"/>
          <p:nvPr/>
        </p:nvSpPr>
        <p:spPr>
          <a:xfrm>
            <a:off x="1778000" y="2048607"/>
            <a:ext cx="685800" cy="230832"/>
          </a:xfrm>
          <a:prstGeom prst="rect">
            <a:avLst/>
          </a:prstGeom>
          <a:noFill/>
        </p:spPr>
        <p:txBody>
          <a:bodyPr wrap="square" rtlCol="0">
            <a:spAutoFit/>
          </a:bodyPr>
          <a:lstStyle/>
          <a:p>
            <a:r>
              <a:rPr lang="en-US" sz="900" dirty="0">
                <a:solidFill>
                  <a:schemeClr val="bg1"/>
                </a:solidFill>
              </a:rPr>
              <a:t>Marina</a:t>
            </a:r>
          </a:p>
        </p:txBody>
      </p:sp>
      <p:sp>
        <p:nvSpPr>
          <p:cNvPr id="6" name="TextBox 5">
            <a:extLst>
              <a:ext uri="{FF2B5EF4-FFF2-40B4-BE49-F238E27FC236}">
                <a16:creationId xmlns:a16="http://schemas.microsoft.com/office/drawing/2014/main" id="{88C53B2A-DB5D-40D4-ADFC-FC42446A42F4}"/>
              </a:ext>
            </a:extLst>
          </p:cNvPr>
          <p:cNvSpPr txBox="1"/>
          <p:nvPr/>
        </p:nvSpPr>
        <p:spPr>
          <a:xfrm>
            <a:off x="90468" y="6226115"/>
            <a:ext cx="12172667" cy="230832"/>
          </a:xfrm>
          <a:prstGeom prst="rect">
            <a:avLst/>
          </a:prstGeom>
          <a:noFill/>
        </p:spPr>
        <p:txBody>
          <a:bodyPr wrap="square" rtlCol="0">
            <a:spAutoFit/>
          </a:bodyPr>
          <a:lstStyle/>
          <a:p>
            <a:r>
              <a:rPr lang="en-US" sz="900" dirty="0"/>
              <a:t>Source: Preliminary Interpretation of </a:t>
            </a:r>
            <a:r>
              <a:rPr lang="en-US" sz="900" dirty="0" err="1"/>
              <a:t>SkyTEM</a:t>
            </a:r>
            <a:r>
              <a:rPr lang="en-US" sz="900" dirty="0"/>
              <a:t> Data Acquired in the Marina Coast Water District by Ian Gottschalk and Rosemary Knight June 16, 2016 Page 15 figure 10 ;  see video explaining this Airborne Electromagnetic survey at www.mcwd.org.</a:t>
            </a:r>
          </a:p>
        </p:txBody>
      </p:sp>
      <p:pic>
        <p:nvPicPr>
          <p:cNvPr id="7" name="Picture 6">
            <a:extLst>
              <a:ext uri="{FF2B5EF4-FFF2-40B4-BE49-F238E27FC236}">
                <a16:creationId xmlns:a16="http://schemas.microsoft.com/office/drawing/2014/main" id="{B815E9E4-28B8-4951-9735-971A746DB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7" y="5801503"/>
            <a:ext cx="1022350" cy="1310888"/>
          </a:xfrm>
          <a:prstGeom prst="rect">
            <a:avLst/>
          </a:prstGeom>
        </p:spPr>
      </p:pic>
      <p:pic>
        <p:nvPicPr>
          <p:cNvPr id="4" name="Picture 3">
            <a:extLst>
              <a:ext uri="{FF2B5EF4-FFF2-40B4-BE49-F238E27FC236}">
                <a16:creationId xmlns:a16="http://schemas.microsoft.com/office/drawing/2014/main" id="{BF335E1F-E5E8-4F78-8789-33CD710076B4}"/>
              </a:ext>
            </a:extLst>
          </p:cNvPr>
          <p:cNvPicPr>
            <a:picLocks noChangeAspect="1"/>
          </p:cNvPicPr>
          <p:nvPr/>
        </p:nvPicPr>
        <p:blipFill>
          <a:blip r:embed="rId4"/>
          <a:stretch>
            <a:fillRect/>
          </a:stretch>
        </p:blipFill>
        <p:spPr>
          <a:xfrm>
            <a:off x="0" y="5494179"/>
            <a:ext cx="12192000" cy="962768"/>
          </a:xfrm>
          <a:prstGeom prst="rect">
            <a:avLst/>
          </a:prstGeom>
        </p:spPr>
      </p:pic>
      <p:sp>
        <p:nvSpPr>
          <p:cNvPr id="8" name="TextBox 7">
            <a:extLst>
              <a:ext uri="{FF2B5EF4-FFF2-40B4-BE49-F238E27FC236}">
                <a16:creationId xmlns:a16="http://schemas.microsoft.com/office/drawing/2014/main" id="{8E532365-5D97-4FF4-AB06-47973F2E6542}"/>
              </a:ext>
            </a:extLst>
          </p:cNvPr>
          <p:cNvSpPr txBox="1"/>
          <p:nvPr/>
        </p:nvSpPr>
        <p:spPr>
          <a:xfrm>
            <a:off x="1316881" y="6440592"/>
            <a:ext cx="5410200" cy="261610"/>
          </a:xfrm>
          <a:prstGeom prst="rect">
            <a:avLst/>
          </a:prstGeom>
          <a:noFill/>
        </p:spPr>
        <p:txBody>
          <a:bodyPr wrap="square" rtlCol="0">
            <a:spAutoFit/>
          </a:bodyPr>
          <a:lstStyle/>
          <a:p>
            <a:r>
              <a:rPr lang="en-US" sz="1100" dirty="0">
                <a:solidFill>
                  <a:prstClr val="black"/>
                </a:solidFill>
                <a:latin typeface="Myriad Pro" pitchFamily="34" charset="0"/>
              </a:rPr>
              <a:t>Presented by the Water Association of Kern County</a:t>
            </a:r>
          </a:p>
        </p:txBody>
      </p:sp>
    </p:spTree>
    <p:extLst>
      <p:ext uri="{BB962C8B-B14F-4D97-AF65-F5344CB8AC3E}">
        <p14:creationId xmlns:p14="http://schemas.microsoft.com/office/powerpoint/2010/main" val="6344710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1882</TotalTime>
  <Words>1853</Words>
  <Application>Microsoft Office PowerPoint</Application>
  <PresentationFormat>Widescreen</PresentationFormat>
  <Paragraphs>275</Paragraphs>
  <Slides>44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Century Schoolbook</vt:lpstr>
      <vt:lpstr>Myriad Pro</vt:lpstr>
      <vt:lpstr>Symbol</vt:lpstr>
      <vt:lpstr>Times New Roman</vt:lpstr>
      <vt:lpstr>Wingdings</vt:lpstr>
      <vt:lpstr>Wingdings 3</vt:lpstr>
      <vt:lpstr>Office Theme</vt:lpstr>
      <vt:lpstr>PowerPoint Presentation</vt:lpstr>
      <vt:lpstr>1. Introduction</vt:lpstr>
      <vt:lpstr>PowerPoint Presentation</vt:lpstr>
      <vt:lpstr>Perceptions</vt:lpstr>
      <vt:lpstr>PowerPoint Presentation</vt:lpstr>
      <vt:lpstr>PowerPoint Presentation</vt:lpstr>
      <vt:lpstr>PowerPoint Presentation</vt:lpstr>
      <vt:lpstr>PowerPoint Presentation</vt:lpstr>
      <vt:lpstr>PowerPoint Presentation</vt:lpstr>
      <vt:lpstr>PowerPoint Presentation</vt:lpstr>
      <vt:lpstr>     </vt:lpstr>
      <vt:lpstr>2. Your DWR Basin  or Subbasin </vt:lpstr>
      <vt:lpstr>PowerPoint Presentation</vt:lpstr>
      <vt:lpstr>PowerPoint Presentation</vt:lpstr>
      <vt:lpstr>PowerPoint Presentation</vt:lpstr>
      <vt:lpstr>PowerPoint Presentation</vt:lpstr>
      <vt:lpstr>3. Types of Groundwater Rights  </vt:lpstr>
      <vt:lpstr>TYPES OF GROUNDWATER RIGHTS </vt:lpstr>
      <vt:lpstr>TYPES OF GROUNDWATER RIGHTS </vt:lpstr>
      <vt:lpstr> TYPES OF GROUNDWATER RIGHTS </vt:lpstr>
      <vt:lpstr>4. Groundwater Rights Priorities  </vt:lpstr>
      <vt:lpstr>    GROUNDWATER RIGHTS PRIORITIES within an Overdrafted Subbasin/Basin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SGMA and Your Groundwater Rights </vt:lpstr>
      <vt:lpstr>PowerPoint Presentation</vt:lpstr>
      <vt:lpstr>SGMA &amp; YOUR GROUNDWATER RIGHTS </vt:lpstr>
      <vt:lpstr>SGMA &amp; YOUR GROUNDWATER RIGHTS </vt:lpstr>
      <vt:lpstr>SGMA &amp; YOUR GROUNDWATER RIGHTS </vt:lpstr>
      <vt:lpstr>6. How Groundwater Rights are Determined  [or Unfortunately Numbers are  Very Important] </vt:lpstr>
      <vt:lpstr>By an Out-of-County Judge in a Groundwater Adjudication  or  By Your GSA for all practical purposes using its SGMA Powers and its Groundwater Sustainability Plan</vt:lpstr>
      <vt:lpstr>DOCUMENTING AND PROVING  YOUR GROUNDWATER RIGHTS</vt:lpstr>
      <vt:lpstr>DOCUMENTING AND PROVING  YOUR GROUNDWATER RIGHTS</vt:lpstr>
      <vt:lpstr>PowerPoint Presentation</vt:lpstr>
      <vt:lpstr>7. Groundwater Credits for Using Surface Water In-Lieu of Pumping Groundwater</vt:lpstr>
      <vt:lpstr> </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Lima</dc:creator>
  <cp:lastModifiedBy>Roger Masuda</cp:lastModifiedBy>
  <cp:revision>94</cp:revision>
  <cp:lastPrinted>2018-03-02T03:34:54Z</cp:lastPrinted>
  <dcterms:created xsi:type="dcterms:W3CDTF">2017-10-24T20:16:19Z</dcterms:created>
  <dcterms:modified xsi:type="dcterms:W3CDTF">2018-03-02T03:42:30Z</dcterms:modified>
</cp:coreProperties>
</file>