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2.xml" ContentType="application/vnd.openxmlformats-officedocument.drawingml.chart+xml"/>
  <Override PartName="/ppt/charts/chart3.xml" ContentType="application/vnd.openxmlformats-officedocument.drawingml.chart+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24"/>
  </p:notesMasterIdLst>
  <p:handoutMasterIdLst>
    <p:handoutMasterId r:id="rId25"/>
  </p:handoutMasterIdLst>
  <p:sldIdLst>
    <p:sldId id="256" r:id="rId2"/>
    <p:sldId id="257" r:id="rId3"/>
    <p:sldId id="259" r:id="rId4"/>
    <p:sldId id="279" r:id="rId5"/>
    <p:sldId id="280" r:id="rId6"/>
    <p:sldId id="283" r:id="rId7"/>
    <p:sldId id="284" r:id="rId8"/>
    <p:sldId id="260" r:id="rId9"/>
    <p:sldId id="261" r:id="rId10"/>
    <p:sldId id="278" r:id="rId11"/>
    <p:sldId id="269" r:id="rId12"/>
    <p:sldId id="287" r:id="rId13"/>
    <p:sldId id="270" r:id="rId14"/>
    <p:sldId id="288" r:id="rId15"/>
    <p:sldId id="271" r:id="rId16"/>
    <p:sldId id="275" r:id="rId17"/>
    <p:sldId id="272" r:id="rId18"/>
    <p:sldId id="290" r:id="rId19"/>
    <p:sldId id="289" r:id="rId20"/>
    <p:sldId id="258" r:id="rId21"/>
    <p:sldId id="291" r:id="rId22"/>
    <p:sldId id="286" r:id="rId23"/>
  </p:sldIdLst>
  <p:sldSz cx="9144000" cy="6858000" type="screen4x3"/>
  <p:notesSz cx="9296400" cy="7010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15620"/>
    <p:restoredTop sz="79771" autoAdjust="0"/>
  </p:normalViewPr>
  <p:slideViewPr>
    <p:cSldViewPr>
      <p:cViewPr>
        <p:scale>
          <a:sx n="68" d="100"/>
          <a:sy n="68" d="100"/>
        </p:scale>
        <p:origin x="-2106" y="-21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1" Type="http://schemas.openxmlformats.org/officeDocument/2006/relationships/oleObject" Target="Book1"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Book1"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a:latin typeface="Times New Roman" pitchFamily="18" charset="0"/>
                <a:cs typeface="Times New Roman" pitchFamily="18" charset="0"/>
              </a:rPr>
              <a:t>Combined CVP and SWP Exports</a:t>
            </a:r>
          </a:p>
        </c:rich>
      </c:tx>
      <c:layout/>
      <c:overlay val="0"/>
    </c:title>
    <c:autoTitleDeleted val="0"/>
    <c:plotArea>
      <c:layout/>
      <c:barChart>
        <c:barDir val="col"/>
        <c:grouping val="clustered"/>
        <c:varyColors val="0"/>
        <c:ser>
          <c:idx val="0"/>
          <c:order val="0"/>
          <c:tx>
            <c:strRef>
              <c:f>Sheet1!$B$1</c:f>
              <c:strCache>
                <c:ptCount val="1"/>
                <c:pt idx="0">
                  <c:v>Combined CVP &amp; SWP Exports</c:v>
                </c:pt>
              </c:strCache>
            </c:strRef>
          </c:tx>
          <c:spPr>
            <a:ln>
              <a:solidFill>
                <a:schemeClr val="tx1"/>
              </a:solidFill>
            </a:ln>
          </c:spPr>
          <c:invertIfNegative val="0"/>
          <c:dPt>
            <c:idx val="8"/>
            <c:invertIfNegative val="0"/>
            <c:bubble3D val="0"/>
            <c:spPr>
              <a:solidFill>
                <a:schemeClr val="tx2">
                  <a:lumMod val="40000"/>
                  <a:lumOff val="60000"/>
                </a:schemeClr>
              </a:solidFill>
              <a:ln>
                <a:solidFill>
                  <a:schemeClr val="tx1"/>
                </a:solidFill>
              </a:ln>
            </c:spPr>
          </c:dPt>
          <c:cat>
            <c:strRef>
              <c:f>Sheet1!$A$2:$A$10</c:f>
              <c:strCache>
                <c:ptCount val="9"/>
                <c:pt idx="0">
                  <c:v>1968-72</c:v>
                </c:pt>
                <c:pt idx="1">
                  <c:v>1973-77</c:v>
                </c:pt>
                <c:pt idx="2">
                  <c:v>1978-82</c:v>
                </c:pt>
                <c:pt idx="3">
                  <c:v>1983-87</c:v>
                </c:pt>
                <c:pt idx="4">
                  <c:v>1988-92</c:v>
                </c:pt>
                <c:pt idx="5">
                  <c:v>1993-97</c:v>
                </c:pt>
                <c:pt idx="6">
                  <c:v>1998-2002</c:v>
                </c:pt>
                <c:pt idx="7">
                  <c:v>2003-2007</c:v>
                </c:pt>
                <c:pt idx="8">
                  <c:v>Average Under New Biological Opinions</c:v>
                </c:pt>
              </c:strCache>
            </c:strRef>
          </c:cat>
          <c:val>
            <c:numRef>
              <c:f>Sheet1!$B$2:$B$10</c:f>
              <c:numCache>
                <c:formatCode>General</c:formatCode>
                <c:ptCount val="9"/>
                <c:pt idx="0">
                  <c:v>2.8749999999999991</c:v>
                </c:pt>
                <c:pt idx="1">
                  <c:v>3.8</c:v>
                </c:pt>
                <c:pt idx="2">
                  <c:v>4.6499999999999977</c:v>
                </c:pt>
                <c:pt idx="3">
                  <c:v>4.9000000000000004</c:v>
                </c:pt>
                <c:pt idx="4">
                  <c:v>4.75</c:v>
                </c:pt>
                <c:pt idx="5">
                  <c:v>4.8499999999999996</c:v>
                </c:pt>
                <c:pt idx="6">
                  <c:v>5.3</c:v>
                </c:pt>
                <c:pt idx="7">
                  <c:v>6.1499999999999986</c:v>
                </c:pt>
                <c:pt idx="8">
                  <c:v>4.9000000000000004</c:v>
                </c:pt>
              </c:numCache>
            </c:numRef>
          </c:val>
        </c:ser>
        <c:dLbls>
          <c:showLegendKey val="0"/>
          <c:showVal val="0"/>
          <c:showCatName val="0"/>
          <c:showSerName val="0"/>
          <c:showPercent val="0"/>
          <c:showBubbleSize val="0"/>
        </c:dLbls>
        <c:gapWidth val="150"/>
        <c:axId val="124552704"/>
        <c:axId val="124554240"/>
      </c:barChart>
      <c:catAx>
        <c:axId val="124552704"/>
        <c:scaling>
          <c:orientation val="minMax"/>
        </c:scaling>
        <c:delete val="0"/>
        <c:axPos val="b"/>
        <c:majorTickMark val="none"/>
        <c:minorTickMark val="none"/>
        <c:tickLblPos val="nextTo"/>
        <c:txPr>
          <a:bodyPr/>
          <a:lstStyle/>
          <a:p>
            <a:pPr>
              <a:defRPr sz="800" b="1" baseline="0"/>
            </a:pPr>
            <a:endParaRPr lang="en-US"/>
          </a:p>
        </c:txPr>
        <c:crossAx val="124554240"/>
        <c:crosses val="autoZero"/>
        <c:auto val="1"/>
        <c:lblAlgn val="ctr"/>
        <c:lblOffset val="100"/>
        <c:noMultiLvlLbl val="0"/>
      </c:catAx>
      <c:valAx>
        <c:axId val="124554240"/>
        <c:scaling>
          <c:orientation val="minMax"/>
        </c:scaling>
        <c:delete val="0"/>
        <c:axPos val="l"/>
        <c:majorGridlines/>
        <c:title>
          <c:tx>
            <c:rich>
              <a:bodyPr/>
              <a:lstStyle/>
              <a:p>
                <a:pPr>
                  <a:defRPr/>
                </a:pPr>
                <a:r>
                  <a:rPr lang="en-US" sz="1400" baseline="0">
                    <a:latin typeface="Times New Roman" pitchFamily="18" charset="0"/>
                    <a:cs typeface="Times New Roman" pitchFamily="18" charset="0"/>
                  </a:rPr>
                  <a:t>Millions of acre-feet</a:t>
                </a:r>
                <a:endParaRPr lang="en-US" sz="1400">
                  <a:latin typeface="Times New Roman" pitchFamily="18" charset="0"/>
                  <a:cs typeface="Times New Roman" pitchFamily="18" charset="0"/>
                </a:endParaRPr>
              </a:p>
            </c:rich>
          </c:tx>
          <c:layout/>
          <c:overlay val="0"/>
        </c:title>
        <c:numFmt formatCode="#,##0.0" sourceLinked="0"/>
        <c:majorTickMark val="none"/>
        <c:minorTickMark val="none"/>
        <c:tickLblPos val="nextTo"/>
        <c:crossAx val="124552704"/>
        <c:crosses val="autoZero"/>
        <c:crossBetween val="between"/>
      </c:valAx>
    </c:plotArea>
    <c:plotVisOnly val="1"/>
    <c:dispBlanksAs val="gap"/>
    <c:showDLblsOverMax val="0"/>
  </c:chart>
  <c:spPr>
    <a:ln w="19050" cap="sq" cmpd="sng">
      <a:solidFill>
        <a:sysClr val="windowText" lastClr="000000"/>
      </a:solidFill>
    </a:ln>
  </c:sp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6"/>
    </mc:Choice>
    <mc:Fallback>
      <c:style val="6"/>
    </mc:Fallback>
  </mc:AlternateContent>
  <c:chart>
    <c:title>
      <c:tx>
        <c:rich>
          <a:bodyPr/>
          <a:lstStyle/>
          <a:p>
            <a:pPr>
              <a:defRPr/>
            </a:pPr>
            <a:r>
              <a:rPr lang="en-US"/>
              <a:t>Normal Year</a:t>
            </a:r>
          </a:p>
        </c:rich>
      </c:tx>
      <c:layout/>
      <c:overlay val="0"/>
    </c:title>
    <c:autoTitleDeleted val="0"/>
    <c:plotArea>
      <c:layout/>
      <c:pieChart>
        <c:varyColors val="1"/>
        <c:ser>
          <c:idx val="0"/>
          <c:order val="0"/>
          <c:dLbls>
            <c:dLbl>
              <c:idx val="0"/>
              <c:layout>
                <c:manualLayout>
                  <c:x val="-0.25139298993875803"/>
                  <c:y val="-1.2500000000000001E-2"/>
                </c:manualLayout>
              </c:layout>
              <c:tx>
                <c:rich>
                  <a:bodyPr/>
                  <a:lstStyle/>
                  <a:p>
                    <a:r>
                      <a:rPr lang="en-US" sz="1400" dirty="0">
                        <a:solidFill>
                          <a:schemeClr val="tx2">
                            <a:lumMod val="50000"/>
                          </a:schemeClr>
                        </a:solidFill>
                      </a:rPr>
                      <a:t>North Delta
50%</a:t>
                    </a:r>
                    <a:endParaRPr lang="en-US" dirty="0">
                      <a:solidFill>
                        <a:schemeClr val="tx2">
                          <a:lumMod val="50000"/>
                        </a:schemeClr>
                      </a:solidFill>
                    </a:endParaRPr>
                  </a:p>
                </c:rich>
              </c:tx>
              <c:showLegendKey val="0"/>
              <c:showVal val="0"/>
              <c:showCatName val="1"/>
              <c:showSerName val="0"/>
              <c:showPercent val="1"/>
              <c:showBubbleSize val="0"/>
            </c:dLbl>
            <c:dLbl>
              <c:idx val="1"/>
              <c:layout>
                <c:manualLayout>
                  <c:x val="0.19818460192475901"/>
                  <c:y val="-1.2500000000000001E-2"/>
                </c:manualLayout>
              </c:layout>
              <c:tx>
                <c:rich>
                  <a:bodyPr/>
                  <a:lstStyle/>
                  <a:p>
                    <a:r>
                      <a:rPr lang="en-US" sz="1400" dirty="0">
                        <a:solidFill>
                          <a:schemeClr val="tx2">
                            <a:lumMod val="50000"/>
                          </a:schemeClr>
                        </a:solidFill>
                      </a:rPr>
                      <a:t>South Delta
50%</a:t>
                    </a:r>
                    <a:endParaRPr lang="en-US" dirty="0">
                      <a:solidFill>
                        <a:schemeClr val="tx2">
                          <a:lumMod val="50000"/>
                        </a:schemeClr>
                      </a:solidFill>
                    </a:endParaRPr>
                  </a:p>
                </c:rich>
              </c:tx>
              <c:showLegendKey val="0"/>
              <c:showVal val="0"/>
              <c:showCatName val="1"/>
              <c:showSerName val="0"/>
              <c:showPercent val="1"/>
              <c:showBubbleSize val="0"/>
            </c:dLbl>
            <c:txPr>
              <a:bodyPr/>
              <a:lstStyle/>
              <a:p>
                <a:pPr>
                  <a:defRPr sz="1400"/>
                </a:pPr>
                <a:endParaRPr lang="en-US"/>
              </a:p>
            </c:txPr>
            <c:showLegendKey val="0"/>
            <c:showVal val="0"/>
            <c:showCatName val="1"/>
            <c:showSerName val="0"/>
            <c:showPercent val="1"/>
            <c:showBubbleSize val="0"/>
            <c:showLeaderLines val="1"/>
          </c:dLbls>
          <c:cat>
            <c:strRef>
              <c:f>Sheet1!$A$4:$B$4</c:f>
              <c:strCache>
                <c:ptCount val="2"/>
                <c:pt idx="0">
                  <c:v>North Delta</c:v>
                </c:pt>
                <c:pt idx="1">
                  <c:v>South Delta</c:v>
                </c:pt>
              </c:strCache>
            </c:strRef>
          </c:cat>
          <c:val>
            <c:numRef>
              <c:f>Sheet1!$A$5:$B$5</c:f>
              <c:numCache>
                <c:formatCode>0.00%</c:formatCode>
                <c:ptCount val="2"/>
                <c:pt idx="0">
                  <c:v>0.5</c:v>
                </c:pt>
                <c:pt idx="1">
                  <c:v>0.5</c:v>
                </c:pt>
              </c:numCache>
            </c:numRef>
          </c:val>
        </c:ser>
        <c:dLbls>
          <c:showLegendKey val="0"/>
          <c:showVal val="0"/>
          <c:showCatName val="1"/>
          <c:showSerName val="0"/>
          <c:showPercent val="1"/>
          <c:showBubbleSize val="0"/>
          <c:showLeaderLines val="1"/>
        </c:dLbls>
        <c:firstSliceAng val="0"/>
      </c:pieChart>
    </c:plotArea>
    <c:plotVisOnly val="1"/>
    <c:dispBlanksAs val="zero"/>
    <c:showDLblsOverMax val="0"/>
  </c:chart>
  <c:txPr>
    <a:bodyPr/>
    <a:lstStyle/>
    <a:p>
      <a:pPr>
        <a:defRPr sz="1800"/>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6"/>
    </mc:Choice>
    <mc:Fallback>
      <c:style val="6"/>
    </mc:Fallback>
  </mc:AlternateContent>
  <c:chart>
    <c:title>
      <c:tx>
        <c:rich>
          <a:bodyPr/>
          <a:lstStyle/>
          <a:p>
            <a:pPr>
              <a:defRPr/>
            </a:pPr>
            <a:r>
              <a:rPr lang="en-US"/>
              <a:t>Dry Year</a:t>
            </a:r>
          </a:p>
        </c:rich>
      </c:tx>
      <c:layout/>
      <c:overlay val="0"/>
    </c:title>
    <c:autoTitleDeleted val="0"/>
    <c:plotArea>
      <c:layout/>
      <c:pieChart>
        <c:varyColors val="1"/>
        <c:ser>
          <c:idx val="0"/>
          <c:order val="0"/>
          <c:dLbls>
            <c:dLbl>
              <c:idx val="0"/>
              <c:layout>
                <c:manualLayout>
                  <c:x val="-0.189670959098863"/>
                  <c:y val="-0.20835888934935801"/>
                </c:manualLayout>
              </c:layout>
              <c:showLegendKey val="0"/>
              <c:showVal val="0"/>
              <c:showCatName val="1"/>
              <c:showSerName val="0"/>
              <c:showPercent val="1"/>
              <c:showBubbleSize val="0"/>
            </c:dLbl>
            <c:dLbl>
              <c:idx val="1"/>
              <c:layout>
                <c:manualLayout>
                  <c:x val="0.191705763342082"/>
                  <c:y val="0.172438182069347"/>
                </c:manualLayout>
              </c:layout>
              <c:showLegendKey val="0"/>
              <c:showVal val="0"/>
              <c:showCatName val="1"/>
              <c:showSerName val="0"/>
              <c:showPercent val="1"/>
              <c:showBubbleSize val="0"/>
            </c:dLbl>
            <c:txPr>
              <a:bodyPr/>
              <a:lstStyle/>
              <a:p>
                <a:pPr>
                  <a:defRPr sz="1400"/>
                </a:pPr>
                <a:endParaRPr lang="en-US"/>
              </a:p>
            </c:txPr>
            <c:showLegendKey val="0"/>
            <c:showVal val="0"/>
            <c:showCatName val="1"/>
            <c:showSerName val="0"/>
            <c:showPercent val="1"/>
            <c:showBubbleSize val="0"/>
            <c:showLeaderLines val="1"/>
          </c:dLbls>
          <c:cat>
            <c:strRef>
              <c:f>Sheet2!$A$2:$A$3</c:f>
              <c:strCache>
                <c:ptCount val="2"/>
                <c:pt idx="0">
                  <c:v>South Delta</c:v>
                </c:pt>
                <c:pt idx="1">
                  <c:v>North Delta</c:v>
                </c:pt>
              </c:strCache>
            </c:strRef>
          </c:cat>
          <c:val>
            <c:numRef>
              <c:f>Sheet2!$B$2:$B$3</c:f>
              <c:numCache>
                <c:formatCode>0%</c:formatCode>
                <c:ptCount val="2"/>
                <c:pt idx="0">
                  <c:v>0.66666666666666696</c:v>
                </c:pt>
                <c:pt idx="1">
                  <c:v>0.33</c:v>
                </c:pt>
              </c:numCache>
            </c:numRef>
          </c:val>
        </c:ser>
        <c:dLbls>
          <c:showLegendKey val="0"/>
          <c:showVal val="0"/>
          <c:showCatName val="1"/>
          <c:showSerName val="0"/>
          <c:showPercent val="1"/>
          <c:showBubbleSize val="0"/>
          <c:showLeaderLines val="1"/>
        </c:dLbls>
        <c:firstSliceAng val="0"/>
      </c:pieChart>
    </c:plotArea>
    <c:plotVisOnly val="1"/>
    <c:dispBlanksAs val="zero"/>
    <c:showDLblsOverMax val="0"/>
  </c:chart>
  <c:txPr>
    <a:bodyPr/>
    <a:lstStyle/>
    <a:p>
      <a:pPr>
        <a:defRPr sz="1800"/>
      </a:pPr>
      <a:endParaRPr lang="en-US"/>
    </a:p>
  </c:txPr>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28440" cy="3505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5265809" y="0"/>
            <a:ext cx="4028440" cy="350520"/>
          </a:xfrm>
          <a:prstGeom prst="rect">
            <a:avLst/>
          </a:prstGeom>
        </p:spPr>
        <p:txBody>
          <a:bodyPr vert="horz" lIns="93177" tIns="46589" rIns="93177" bIns="46589" rtlCol="0"/>
          <a:lstStyle>
            <a:lvl1pPr algn="r">
              <a:defRPr sz="1200"/>
            </a:lvl1pPr>
          </a:lstStyle>
          <a:p>
            <a:fld id="{6FFDE4B9-6A35-4F16-BF23-190271D75311}" type="datetimeFigureOut">
              <a:rPr lang="en-US" smtClean="0"/>
              <a:t>3/6/2018</a:t>
            </a:fld>
            <a:endParaRPr lang="en-US"/>
          </a:p>
        </p:txBody>
      </p:sp>
      <p:sp>
        <p:nvSpPr>
          <p:cNvPr id="4" name="Footer Placeholder 3"/>
          <p:cNvSpPr>
            <a:spLocks noGrp="1"/>
          </p:cNvSpPr>
          <p:nvPr>
            <p:ph type="ftr" sz="quarter" idx="2"/>
          </p:nvPr>
        </p:nvSpPr>
        <p:spPr>
          <a:xfrm>
            <a:off x="0" y="6658664"/>
            <a:ext cx="4028440" cy="350520"/>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5265809" y="6658664"/>
            <a:ext cx="4028440" cy="350520"/>
          </a:xfrm>
          <a:prstGeom prst="rect">
            <a:avLst/>
          </a:prstGeom>
        </p:spPr>
        <p:txBody>
          <a:bodyPr vert="horz" lIns="93177" tIns="46589" rIns="93177" bIns="46589" rtlCol="0" anchor="b"/>
          <a:lstStyle>
            <a:lvl1pPr algn="r">
              <a:defRPr sz="1200"/>
            </a:lvl1pPr>
          </a:lstStyle>
          <a:p>
            <a:fld id="{953B834C-8EE4-4E40-878E-2AB2CF5177C7}" type="slidenum">
              <a:rPr lang="en-US" smtClean="0"/>
              <a:t>‹#›</a:t>
            </a:fld>
            <a:endParaRPr lang="en-US"/>
          </a:p>
        </p:txBody>
      </p:sp>
    </p:spTree>
    <p:extLst>
      <p:ext uri="{BB962C8B-B14F-4D97-AF65-F5344CB8AC3E}">
        <p14:creationId xmlns:p14="http://schemas.microsoft.com/office/powerpoint/2010/main" val="40115385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28440" cy="3505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5265809" y="0"/>
            <a:ext cx="4028440" cy="350520"/>
          </a:xfrm>
          <a:prstGeom prst="rect">
            <a:avLst/>
          </a:prstGeom>
        </p:spPr>
        <p:txBody>
          <a:bodyPr vert="horz" lIns="93177" tIns="46589" rIns="93177" bIns="46589" rtlCol="0"/>
          <a:lstStyle>
            <a:lvl1pPr algn="r">
              <a:defRPr sz="1200"/>
            </a:lvl1pPr>
          </a:lstStyle>
          <a:p>
            <a:fld id="{F8DBF99D-3B9C-4A9F-8EE0-1FA4CF8AC191}" type="datetimeFigureOut">
              <a:rPr lang="en-US" smtClean="0"/>
              <a:t>3/6/2018</a:t>
            </a:fld>
            <a:endParaRPr lang="en-US"/>
          </a:p>
        </p:txBody>
      </p:sp>
      <p:sp>
        <p:nvSpPr>
          <p:cNvPr id="4" name="Slide Image Placeholder 3"/>
          <p:cNvSpPr>
            <a:spLocks noGrp="1" noRot="1" noChangeAspect="1"/>
          </p:cNvSpPr>
          <p:nvPr>
            <p:ph type="sldImg" idx="2"/>
          </p:nvPr>
        </p:nvSpPr>
        <p:spPr>
          <a:xfrm>
            <a:off x="2895600" y="525463"/>
            <a:ext cx="3505200" cy="2628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929640" y="3329940"/>
            <a:ext cx="7437120" cy="3154680"/>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6658664"/>
            <a:ext cx="4028440" cy="3505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5265809" y="6658664"/>
            <a:ext cx="4028440" cy="350520"/>
          </a:xfrm>
          <a:prstGeom prst="rect">
            <a:avLst/>
          </a:prstGeom>
        </p:spPr>
        <p:txBody>
          <a:bodyPr vert="horz" lIns="93177" tIns="46589" rIns="93177" bIns="46589" rtlCol="0" anchor="b"/>
          <a:lstStyle>
            <a:lvl1pPr algn="r">
              <a:defRPr sz="1200"/>
            </a:lvl1pPr>
          </a:lstStyle>
          <a:p>
            <a:fld id="{DF5379E0-10C9-4626-B43C-79BD29A4EF69}" type="slidenum">
              <a:rPr lang="en-US" smtClean="0"/>
              <a:t>‹#›</a:t>
            </a:fld>
            <a:endParaRPr lang="en-US"/>
          </a:p>
        </p:txBody>
      </p:sp>
    </p:spTree>
    <p:extLst>
      <p:ext uri="{BB962C8B-B14F-4D97-AF65-F5344CB8AC3E}">
        <p14:creationId xmlns:p14="http://schemas.microsoft.com/office/powerpoint/2010/main" val="22356238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3679D1E-4A60-4C7A-94CE-8CB858B5C757}" type="slidenum">
              <a:rPr lang="en-US" smtClean="0"/>
              <a:t>2</a:t>
            </a:fld>
            <a:endParaRPr lang="en-US"/>
          </a:p>
        </p:txBody>
      </p:sp>
    </p:spTree>
    <p:extLst>
      <p:ext uri="{BB962C8B-B14F-4D97-AF65-F5344CB8AC3E}">
        <p14:creationId xmlns:p14="http://schemas.microsoft.com/office/powerpoint/2010/main" val="38178507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Last 30 years, only significant levee failure</a:t>
            </a:r>
            <a:r>
              <a:rPr lang="en-US" baseline="0" dirty="0" smtClean="0"/>
              <a:t> was Jones Tract caused by a beaver. Levees can be upgraded for $3-4 billion.</a:t>
            </a:r>
            <a:endParaRPr lang="en-US" dirty="0"/>
          </a:p>
        </p:txBody>
      </p:sp>
      <p:sp>
        <p:nvSpPr>
          <p:cNvPr id="4" name="Slide Number Placeholder 3"/>
          <p:cNvSpPr>
            <a:spLocks noGrp="1"/>
          </p:cNvSpPr>
          <p:nvPr>
            <p:ph type="sldNum" sz="quarter" idx="10"/>
          </p:nvPr>
        </p:nvSpPr>
        <p:spPr/>
        <p:txBody>
          <a:bodyPr/>
          <a:lstStyle/>
          <a:p>
            <a:fld id="{13679D1E-4A60-4C7A-94CE-8CB858B5C757}" type="slidenum">
              <a:rPr lang="en-US" smtClean="0"/>
              <a:t>16</a:t>
            </a:fld>
            <a:endParaRPr lang="en-US"/>
          </a:p>
        </p:txBody>
      </p:sp>
    </p:spTree>
    <p:extLst>
      <p:ext uri="{BB962C8B-B14F-4D97-AF65-F5344CB8AC3E}">
        <p14:creationId xmlns:p14="http://schemas.microsoft.com/office/powerpoint/2010/main" val="840678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3679D1E-4A60-4C7A-94CE-8CB858B5C757}" type="slidenum">
              <a:rPr lang="en-US" smtClean="0"/>
              <a:t>17</a:t>
            </a:fld>
            <a:endParaRPr lang="en-US"/>
          </a:p>
        </p:txBody>
      </p:sp>
    </p:spTree>
    <p:extLst>
      <p:ext uri="{BB962C8B-B14F-4D97-AF65-F5344CB8AC3E}">
        <p14:creationId xmlns:p14="http://schemas.microsoft.com/office/powerpoint/2010/main" val="840678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3679D1E-4A60-4C7A-94CE-8CB858B5C757}" type="slidenum">
              <a:rPr lang="en-US" smtClean="0"/>
              <a:t>20</a:t>
            </a:fld>
            <a:endParaRPr lang="en-US"/>
          </a:p>
        </p:txBody>
      </p:sp>
    </p:spTree>
    <p:extLst>
      <p:ext uri="{BB962C8B-B14F-4D97-AF65-F5344CB8AC3E}">
        <p14:creationId xmlns:p14="http://schemas.microsoft.com/office/powerpoint/2010/main" val="38178507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Over the</a:t>
            </a:r>
            <a:r>
              <a:rPr lang="en-US" baseline="0" dirty="0" smtClean="0"/>
              <a:t> past 40 years, agriculture doubled “Revenue per drop” and significantly improved “Crop per drop” by improving water use efficiency, cropping changes, inflation, etc. </a:t>
            </a:r>
          </a:p>
          <a:p>
            <a:r>
              <a:rPr lang="en-US" baseline="0" dirty="0" smtClean="0"/>
              <a:t>Yet still, more than 50% of all irrigated lands in CA use gravity or flood irrigation systems, rather than efficient irrigation systems. </a:t>
            </a:r>
            <a:endParaRPr lang="en-US" dirty="0"/>
          </a:p>
        </p:txBody>
      </p:sp>
      <p:sp>
        <p:nvSpPr>
          <p:cNvPr id="4" name="Slide Number Placeholder 3"/>
          <p:cNvSpPr>
            <a:spLocks noGrp="1"/>
          </p:cNvSpPr>
          <p:nvPr>
            <p:ph type="sldNum" sz="quarter" idx="10"/>
          </p:nvPr>
        </p:nvSpPr>
        <p:spPr/>
        <p:txBody>
          <a:bodyPr/>
          <a:lstStyle/>
          <a:p>
            <a:pPr>
              <a:defRPr/>
            </a:pPr>
            <a:fld id="{8A6999C8-2278-4942-8EC9-26A58FC2C874}" type="slidenum">
              <a:rPr lang="en-US" smtClean="0"/>
              <a:pPr>
                <a:defRPr/>
              </a:pPr>
              <a:t>21</a:t>
            </a:fld>
            <a:endParaRPr lang="en-US"/>
          </a:p>
        </p:txBody>
      </p:sp>
    </p:spTree>
    <p:extLst>
      <p:ext uri="{BB962C8B-B14F-4D97-AF65-F5344CB8AC3E}">
        <p14:creationId xmlns:p14="http://schemas.microsoft.com/office/powerpoint/2010/main" val="3879262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2030 Goal = 2</a:t>
            </a:r>
            <a:r>
              <a:rPr lang="en-US" baseline="0" dirty="0" smtClean="0"/>
              <a:t> million acre feet of recycled water being beneficially used (are we on track)?</a:t>
            </a:r>
          </a:p>
          <a:p>
            <a:endParaRPr lang="en-US" baseline="0" dirty="0" smtClean="0"/>
          </a:p>
          <a:p>
            <a:r>
              <a:rPr lang="en-US" baseline="0" dirty="0" err="1" smtClean="0"/>
              <a:t>Stormwater</a:t>
            </a:r>
            <a:r>
              <a:rPr lang="en-US" baseline="0" dirty="0" smtClean="0"/>
              <a:t> capture presents similar opportunities and challenges  </a:t>
            </a:r>
            <a:endParaRPr lang="en-US" dirty="0"/>
          </a:p>
        </p:txBody>
      </p:sp>
      <p:sp>
        <p:nvSpPr>
          <p:cNvPr id="4" name="Slide Number Placeholder 3"/>
          <p:cNvSpPr>
            <a:spLocks noGrp="1"/>
          </p:cNvSpPr>
          <p:nvPr>
            <p:ph type="sldNum" sz="quarter" idx="10"/>
          </p:nvPr>
        </p:nvSpPr>
        <p:spPr/>
        <p:txBody>
          <a:bodyPr/>
          <a:lstStyle/>
          <a:p>
            <a:pPr>
              <a:defRPr/>
            </a:pPr>
            <a:fld id="{8A6999C8-2278-4942-8EC9-26A58FC2C874}" type="slidenum">
              <a:rPr lang="en-US" smtClean="0"/>
              <a:pPr>
                <a:defRPr/>
              </a:pPr>
              <a:t>22</a:t>
            </a:fld>
            <a:endParaRPr lang="en-US"/>
          </a:p>
        </p:txBody>
      </p:sp>
    </p:spTree>
    <p:extLst>
      <p:ext uri="{BB962C8B-B14F-4D97-AF65-F5344CB8AC3E}">
        <p14:creationId xmlns:p14="http://schemas.microsoft.com/office/powerpoint/2010/main" val="24042729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a:t>
            </a:r>
            <a:r>
              <a:rPr lang="en-US" baseline="0" dirty="0" smtClean="0"/>
              <a:t> of today, California </a:t>
            </a:r>
            <a:r>
              <a:rPr lang="en-US" baseline="0" dirty="0" err="1" smtClean="0"/>
              <a:t>WaterFix</a:t>
            </a:r>
            <a:r>
              <a:rPr lang="en-US" baseline="0" dirty="0" smtClean="0"/>
              <a:t> has only modeled water availability with climate change through 2025. USGS said 40% reduction in Delta watershed runoff. </a:t>
            </a:r>
            <a:endParaRPr lang="en-US" dirty="0"/>
          </a:p>
        </p:txBody>
      </p:sp>
      <p:sp>
        <p:nvSpPr>
          <p:cNvPr id="4" name="Slide Number Placeholder 3"/>
          <p:cNvSpPr>
            <a:spLocks noGrp="1"/>
          </p:cNvSpPr>
          <p:nvPr>
            <p:ph type="sldNum" sz="quarter" idx="10"/>
          </p:nvPr>
        </p:nvSpPr>
        <p:spPr/>
        <p:txBody>
          <a:bodyPr/>
          <a:lstStyle/>
          <a:p>
            <a:fld id="{13679D1E-4A60-4C7A-94CE-8CB858B5C757}" type="slidenum">
              <a:rPr lang="en-US" smtClean="0"/>
              <a:t>3</a:t>
            </a:fld>
            <a:endParaRPr lang="en-US"/>
          </a:p>
        </p:txBody>
      </p:sp>
    </p:spTree>
    <p:extLst>
      <p:ext uri="{BB962C8B-B14F-4D97-AF65-F5344CB8AC3E}">
        <p14:creationId xmlns:p14="http://schemas.microsoft.com/office/powerpoint/2010/main" val="19170463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Ag accounted for 77% of human water use in CA in 2005 - DSC</a:t>
            </a:r>
            <a:endParaRPr lang="en-US" dirty="0"/>
          </a:p>
        </p:txBody>
      </p:sp>
      <p:sp>
        <p:nvSpPr>
          <p:cNvPr id="4" name="Slide Number Placeholder 3"/>
          <p:cNvSpPr>
            <a:spLocks noGrp="1"/>
          </p:cNvSpPr>
          <p:nvPr>
            <p:ph type="sldNum" sz="quarter" idx="10"/>
          </p:nvPr>
        </p:nvSpPr>
        <p:spPr/>
        <p:txBody>
          <a:bodyPr/>
          <a:lstStyle/>
          <a:p>
            <a:pPr>
              <a:defRPr/>
            </a:pPr>
            <a:fld id="{8A6999C8-2278-4942-8EC9-26A58FC2C874}" type="slidenum">
              <a:rPr lang="en-US" smtClean="0"/>
              <a:pPr>
                <a:defRPr/>
              </a:pPr>
              <a:t>7</a:t>
            </a:fld>
            <a:endParaRPr lang="en-US"/>
          </a:p>
        </p:txBody>
      </p:sp>
    </p:spTree>
    <p:extLst>
      <p:ext uri="{BB962C8B-B14F-4D97-AF65-F5344CB8AC3E}">
        <p14:creationId xmlns:p14="http://schemas.microsoft.com/office/powerpoint/2010/main" val="32068788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CA </a:t>
            </a:r>
            <a:r>
              <a:rPr lang="en-US" dirty="0" err="1" smtClean="0"/>
              <a:t>WaterFix</a:t>
            </a:r>
            <a:r>
              <a:rPr lang="en-US" dirty="0" smtClean="0"/>
              <a:t> adaptive management doesn’t take into account the impacts of toxic algal blooms on health</a:t>
            </a:r>
            <a:r>
              <a:rPr lang="en-US" baseline="0" dirty="0" smtClean="0"/>
              <a:t> and human safety for Delta residents. Water exporters aren’t just going to have to deal with fish regulations. </a:t>
            </a:r>
            <a:endParaRPr lang="en-US" dirty="0"/>
          </a:p>
        </p:txBody>
      </p:sp>
      <p:sp>
        <p:nvSpPr>
          <p:cNvPr id="4" name="Slide Number Placeholder 3"/>
          <p:cNvSpPr>
            <a:spLocks noGrp="1"/>
          </p:cNvSpPr>
          <p:nvPr>
            <p:ph type="sldNum" sz="quarter" idx="10"/>
          </p:nvPr>
        </p:nvSpPr>
        <p:spPr/>
        <p:txBody>
          <a:bodyPr/>
          <a:lstStyle/>
          <a:p>
            <a:fld id="{13679D1E-4A60-4C7A-94CE-8CB858B5C757}" type="slidenum">
              <a:rPr lang="en-US" smtClean="0"/>
              <a:t>8</a:t>
            </a:fld>
            <a:endParaRPr lang="en-US"/>
          </a:p>
        </p:txBody>
      </p:sp>
    </p:spTree>
    <p:extLst>
      <p:ext uri="{BB962C8B-B14F-4D97-AF65-F5344CB8AC3E}">
        <p14:creationId xmlns:p14="http://schemas.microsoft.com/office/powerpoint/2010/main" val="22970302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One</a:t>
            </a:r>
            <a:r>
              <a:rPr lang="en-US" baseline="0" dirty="0" smtClean="0"/>
              <a:t> of the major flaws with CA </a:t>
            </a:r>
            <a:r>
              <a:rPr lang="en-US" baseline="0" dirty="0" err="1" smtClean="0"/>
              <a:t>WaterFix</a:t>
            </a:r>
            <a:r>
              <a:rPr lang="en-US" baseline="0" dirty="0" smtClean="0"/>
              <a:t> is state’s cost-benefit analysis. This analysis has never taken into account the value of fresh water to Bay-Delta tourism, fishing, recreation, and other economic uses. </a:t>
            </a:r>
          </a:p>
          <a:p>
            <a:endParaRPr lang="en-US" baseline="0" dirty="0" smtClean="0"/>
          </a:p>
          <a:p>
            <a:r>
              <a:rPr lang="en-US" baseline="0" dirty="0" smtClean="0"/>
              <a:t>Water to the ocean is not wasted. It supports fishing economy to Monterey and Washington state. </a:t>
            </a:r>
          </a:p>
          <a:p>
            <a:endParaRPr lang="en-US" baseline="0" dirty="0" smtClean="0"/>
          </a:p>
          <a:p>
            <a:r>
              <a:rPr lang="en-US" baseline="0" dirty="0" smtClean="0"/>
              <a:t>Protestants will insure the cost-benefit analysis happens.</a:t>
            </a:r>
          </a:p>
          <a:p>
            <a:endParaRPr lang="en-US" baseline="0" dirty="0" smtClean="0"/>
          </a:p>
          <a:p>
            <a:r>
              <a:rPr lang="en-US" baseline="0" dirty="0" smtClean="0"/>
              <a:t>The value of this Bay-Delta region economy will very likely result in regulations favorable to the Delta because of its powerhouse economy. </a:t>
            </a:r>
            <a:endParaRPr lang="en-US" dirty="0"/>
          </a:p>
        </p:txBody>
      </p:sp>
      <p:sp>
        <p:nvSpPr>
          <p:cNvPr id="4" name="Slide Number Placeholder 3"/>
          <p:cNvSpPr>
            <a:spLocks noGrp="1"/>
          </p:cNvSpPr>
          <p:nvPr>
            <p:ph type="sldNum" sz="quarter" idx="10"/>
          </p:nvPr>
        </p:nvSpPr>
        <p:spPr/>
        <p:txBody>
          <a:bodyPr/>
          <a:lstStyle/>
          <a:p>
            <a:fld id="{13679D1E-4A60-4C7A-94CE-8CB858B5C757}" type="slidenum">
              <a:rPr lang="en-US" smtClean="0"/>
              <a:t>9</a:t>
            </a:fld>
            <a:endParaRPr lang="en-US"/>
          </a:p>
        </p:txBody>
      </p:sp>
    </p:spTree>
    <p:extLst>
      <p:ext uri="{BB962C8B-B14F-4D97-AF65-F5344CB8AC3E}">
        <p14:creationId xmlns:p14="http://schemas.microsoft.com/office/powerpoint/2010/main" val="42482174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Delta water use level for agriculture</a:t>
            </a:r>
            <a:r>
              <a:rPr lang="en-US" baseline="0" dirty="0" smtClean="0"/>
              <a:t> has remained flat or slightly reduced in last 100 years. </a:t>
            </a:r>
            <a:endParaRPr lang="en-US" dirty="0"/>
          </a:p>
        </p:txBody>
      </p:sp>
      <p:sp>
        <p:nvSpPr>
          <p:cNvPr id="4" name="Slide Number Placeholder 3"/>
          <p:cNvSpPr>
            <a:spLocks noGrp="1"/>
          </p:cNvSpPr>
          <p:nvPr>
            <p:ph type="sldNum" sz="quarter" idx="10"/>
          </p:nvPr>
        </p:nvSpPr>
        <p:spPr/>
        <p:txBody>
          <a:bodyPr/>
          <a:lstStyle/>
          <a:p>
            <a:fld id="{13679D1E-4A60-4C7A-94CE-8CB858B5C757}" type="slidenum">
              <a:rPr lang="en-US" smtClean="0"/>
              <a:t>10</a:t>
            </a:fld>
            <a:endParaRPr lang="en-US"/>
          </a:p>
        </p:txBody>
      </p:sp>
    </p:spTree>
    <p:extLst>
      <p:ext uri="{BB962C8B-B14F-4D97-AF65-F5344CB8AC3E}">
        <p14:creationId xmlns:p14="http://schemas.microsoft.com/office/powerpoint/2010/main" val="840678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a:t>
            </a:r>
            <a:r>
              <a:rPr lang="en-US" baseline="0" dirty="0" smtClean="0"/>
              <a:t> admit this is a dated map. Alignment for tunnels jets a bit more east. We just wanted to remind audience that tunnel construction and impacts will waste California’s largest strip of prime farmland. People have farmed in the river delta historically because of good soil, access to water, and moderate temperatures. Climate change impacts will not be experienced the same way in the Delta as they will in the San Joaquin Valley. </a:t>
            </a:r>
            <a:endParaRPr lang="en-US" dirty="0"/>
          </a:p>
        </p:txBody>
      </p:sp>
      <p:sp>
        <p:nvSpPr>
          <p:cNvPr id="4" name="Slide Number Placeholder 3"/>
          <p:cNvSpPr>
            <a:spLocks noGrp="1"/>
          </p:cNvSpPr>
          <p:nvPr>
            <p:ph type="sldNum" sz="quarter" idx="10"/>
          </p:nvPr>
        </p:nvSpPr>
        <p:spPr/>
        <p:txBody>
          <a:bodyPr/>
          <a:lstStyle/>
          <a:p>
            <a:fld id="{13679D1E-4A60-4C7A-94CE-8CB858B5C757}" type="slidenum">
              <a:rPr lang="en-US" smtClean="0"/>
              <a:t>11</a:t>
            </a:fld>
            <a:endParaRPr lang="en-US"/>
          </a:p>
        </p:txBody>
      </p:sp>
    </p:spTree>
    <p:extLst>
      <p:ext uri="{BB962C8B-B14F-4D97-AF65-F5344CB8AC3E}">
        <p14:creationId xmlns:p14="http://schemas.microsoft.com/office/powerpoint/2010/main" val="11477016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Delta water use level for agriculture</a:t>
            </a:r>
            <a:r>
              <a:rPr lang="en-US" baseline="0" dirty="0" smtClean="0"/>
              <a:t> has remained flat or slightly reduced in last 100 years. </a:t>
            </a:r>
            <a:endParaRPr lang="en-US" dirty="0"/>
          </a:p>
        </p:txBody>
      </p:sp>
      <p:sp>
        <p:nvSpPr>
          <p:cNvPr id="4" name="Slide Number Placeholder 3"/>
          <p:cNvSpPr>
            <a:spLocks noGrp="1"/>
          </p:cNvSpPr>
          <p:nvPr>
            <p:ph type="sldNum" sz="quarter" idx="10"/>
          </p:nvPr>
        </p:nvSpPr>
        <p:spPr/>
        <p:txBody>
          <a:bodyPr/>
          <a:lstStyle/>
          <a:p>
            <a:fld id="{13679D1E-4A60-4C7A-94CE-8CB858B5C757}" type="slidenum">
              <a:rPr lang="en-US" smtClean="0"/>
              <a:t>13</a:t>
            </a:fld>
            <a:endParaRPr lang="en-US"/>
          </a:p>
        </p:txBody>
      </p:sp>
    </p:spTree>
    <p:extLst>
      <p:ext uri="{BB962C8B-B14F-4D97-AF65-F5344CB8AC3E}">
        <p14:creationId xmlns:p14="http://schemas.microsoft.com/office/powerpoint/2010/main" val="840678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3679D1E-4A60-4C7A-94CE-8CB858B5C757}" type="slidenum">
              <a:rPr lang="en-US" smtClean="0"/>
              <a:t>15</a:t>
            </a:fld>
            <a:endParaRPr lang="en-US"/>
          </a:p>
        </p:txBody>
      </p:sp>
    </p:spTree>
    <p:extLst>
      <p:ext uri="{BB962C8B-B14F-4D97-AF65-F5344CB8AC3E}">
        <p14:creationId xmlns:p14="http://schemas.microsoft.com/office/powerpoint/2010/main" val="840678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D17B63E-F031-4F60-81A0-99906CD8269D}" type="datetimeFigureOut">
              <a:rPr lang="en-US" smtClean="0"/>
              <a:t>3/6/2018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E2111F-FD44-45A8-8FDB-83B6164A0D22}" type="slidenum">
              <a:rPr lang="en-US" smtClean="0"/>
              <a:t>‹#›</a:t>
            </a:fld>
            <a:endParaRPr lang="en-US"/>
          </a:p>
        </p:txBody>
      </p:sp>
    </p:spTree>
    <p:extLst>
      <p:ext uri="{BB962C8B-B14F-4D97-AF65-F5344CB8AC3E}">
        <p14:creationId xmlns:p14="http://schemas.microsoft.com/office/powerpoint/2010/main" val="11336473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D17B63E-F031-4F60-81A0-99906CD8269D}" type="datetimeFigureOut">
              <a:rPr lang="en-US" smtClean="0"/>
              <a:t>3/6/2018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E2111F-FD44-45A8-8FDB-83B6164A0D22}" type="slidenum">
              <a:rPr lang="en-US" smtClean="0"/>
              <a:t>‹#›</a:t>
            </a:fld>
            <a:endParaRPr lang="en-US"/>
          </a:p>
        </p:txBody>
      </p:sp>
    </p:spTree>
    <p:extLst>
      <p:ext uri="{BB962C8B-B14F-4D97-AF65-F5344CB8AC3E}">
        <p14:creationId xmlns:p14="http://schemas.microsoft.com/office/powerpoint/2010/main" val="39515580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D17B63E-F031-4F60-81A0-99906CD8269D}" type="datetimeFigureOut">
              <a:rPr lang="en-US" smtClean="0"/>
              <a:t>3/6/2018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E2111F-FD44-45A8-8FDB-83B6164A0D22}" type="slidenum">
              <a:rPr lang="en-US" smtClean="0"/>
              <a:t>‹#›</a:t>
            </a:fld>
            <a:endParaRPr lang="en-US"/>
          </a:p>
        </p:txBody>
      </p:sp>
    </p:spTree>
    <p:extLst>
      <p:ext uri="{BB962C8B-B14F-4D97-AF65-F5344CB8AC3E}">
        <p14:creationId xmlns:p14="http://schemas.microsoft.com/office/powerpoint/2010/main" val="40098654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D17B63E-F031-4F60-81A0-99906CD8269D}" type="datetimeFigureOut">
              <a:rPr lang="en-US" smtClean="0"/>
              <a:t>3/6/2018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E2111F-FD44-45A8-8FDB-83B6164A0D22}" type="slidenum">
              <a:rPr lang="en-US" smtClean="0"/>
              <a:t>‹#›</a:t>
            </a:fld>
            <a:endParaRPr lang="en-US"/>
          </a:p>
        </p:txBody>
      </p:sp>
    </p:spTree>
    <p:extLst>
      <p:ext uri="{BB962C8B-B14F-4D97-AF65-F5344CB8AC3E}">
        <p14:creationId xmlns:p14="http://schemas.microsoft.com/office/powerpoint/2010/main" val="15204552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D17B63E-F031-4F60-81A0-99906CD8269D}" type="datetimeFigureOut">
              <a:rPr lang="en-US" smtClean="0"/>
              <a:t>3/6/2018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E2111F-FD44-45A8-8FDB-83B6164A0D22}" type="slidenum">
              <a:rPr lang="en-US" smtClean="0"/>
              <a:t>‹#›</a:t>
            </a:fld>
            <a:endParaRPr lang="en-US"/>
          </a:p>
        </p:txBody>
      </p:sp>
    </p:spTree>
    <p:extLst>
      <p:ext uri="{BB962C8B-B14F-4D97-AF65-F5344CB8AC3E}">
        <p14:creationId xmlns:p14="http://schemas.microsoft.com/office/powerpoint/2010/main" val="18272899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D17B63E-F031-4F60-81A0-99906CD8269D}" type="datetimeFigureOut">
              <a:rPr lang="en-US" smtClean="0"/>
              <a:t>3/6/2018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9E2111F-FD44-45A8-8FDB-83B6164A0D22}" type="slidenum">
              <a:rPr lang="en-US" smtClean="0"/>
              <a:t>‹#›</a:t>
            </a:fld>
            <a:endParaRPr lang="en-US"/>
          </a:p>
        </p:txBody>
      </p:sp>
    </p:spTree>
    <p:extLst>
      <p:ext uri="{BB962C8B-B14F-4D97-AF65-F5344CB8AC3E}">
        <p14:creationId xmlns:p14="http://schemas.microsoft.com/office/powerpoint/2010/main" val="10582150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D17B63E-F031-4F60-81A0-99906CD8269D}" type="datetimeFigureOut">
              <a:rPr lang="en-US" smtClean="0"/>
              <a:t>3/6/2018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9E2111F-FD44-45A8-8FDB-83B6164A0D22}" type="slidenum">
              <a:rPr lang="en-US" smtClean="0"/>
              <a:t>‹#›</a:t>
            </a:fld>
            <a:endParaRPr lang="en-US"/>
          </a:p>
        </p:txBody>
      </p:sp>
    </p:spTree>
    <p:extLst>
      <p:ext uri="{BB962C8B-B14F-4D97-AF65-F5344CB8AC3E}">
        <p14:creationId xmlns:p14="http://schemas.microsoft.com/office/powerpoint/2010/main" val="36620032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D17B63E-F031-4F60-81A0-99906CD8269D}" type="datetimeFigureOut">
              <a:rPr lang="en-US" smtClean="0"/>
              <a:t>3/6/2018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9E2111F-FD44-45A8-8FDB-83B6164A0D22}" type="slidenum">
              <a:rPr lang="en-US" smtClean="0"/>
              <a:t>‹#›</a:t>
            </a:fld>
            <a:endParaRPr lang="en-US"/>
          </a:p>
        </p:txBody>
      </p:sp>
    </p:spTree>
    <p:extLst>
      <p:ext uri="{BB962C8B-B14F-4D97-AF65-F5344CB8AC3E}">
        <p14:creationId xmlns:p14="http://schemas.microsoft.com/office/powerpoint/2010/main" val="6276729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D17B63E-F031-4F60-81A0-99906CD8269D}" type="datetimeFigureOut">
              <a:rPr lang="en-US" smtClean="0"/>
              <a:t>3/6/2018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9E2111F-FD44-45A8-8FDB-83B6164A0D22}" type="slidenum">
              <a:rPr lang="en-US" smtClean="0"/>
              <a:t>‹#›</a:t>
            </a:fld>
            <a:endParaRPr lang="en-US"/>
          </a:p>
        </p:txBody>
      </p:sp>
    </p:spTree>
    <p:extLst>
      <p:ext uri="{BB962C8B-B14F-4D97-AF65-F5344CB8AC3E}">
        <p14:creationId xmlns:p14="http://schemas.microsoft.com/office/powerpoint/2010/main" val="15015867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D17B63E-F031-4F60-81A0-99906CD8269D}" type="datetimeFigureOut">
              <a:rPr lang="en-US" smtClean="0"/>
              <a:t>3/6/2018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9E2111F-FD44-45A8-8FDB-83B6164A0D22}" type="slidenum">
              <a:rPr lang="en-US" smtClean="0"/>
              <a:t>‹#›</a:t>
            </a:fld>
            <a:endParaRPr lang="en-US"/>
          </a:p>
        </p:txBody>
      </p:sp>
    </p:spTree>
    <p:extLst>
      <p:ext uri="{BB962C8B-B14F-4D97-AF65-F5344CB8AC3E}">
        <p14:creationId xmlns:p14="http://schemas.microsoft.com/office/powerpoint/2010/main" val="6932346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D17B63E-F031-4F60-81A0-99906CD8269D}" type="datetimeFigureOut">
              <a:rPr lang="en-US" smtClean="0"/>
              <a:t>3/6/2018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9E2111F-FD44-45A8-8FDB-83B6164A0D22}" type="slidenum">
              <a:rPr lang="en-US" smtClean="0"/>
              <a:t>‹#›</a:t>
            </a:fld>
            <a:endParaRPr lang="en-US"/>
          </a:p>
        </p:txBody>
      </p:sp>
    </p:spTree>
    <p:extLst>
      <p:ext uri="{BB962C8B-B14F-4D97-AF65-F5344CB8AC3E}">
        <p14:creationId xmlns:p14="http://schemas.microsoft.com/office/powerpoint/2010/main" val="3401885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D17B63E-F031-4F60-81A0-99906CD8269D}" type="datetimeFigureOut">
              <a:rPr lang="en-US" smtClean="0"/>
              <a:t>3/6/2018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9E2111F-FD44-45A8-8FDB-83B6164A0D22}" type="slidenum">
              <a:rPr lang="en-US" smtClean="0"/>
              <a:t>‹#›</a:t>
            </a:fld>
            <a:endParaRPr lang="en-US"/>
          </a:p>
        </p:txBody>
      </p:sp>
    </p:spTree>
    <p:extLst>
      <p:ext uri="{BB962C8B-B14F-4D97-AF65-F5344CB8AC3E}">
        <p14:creationId xmlns:p14="http://schemas.microsoft.com/office/powerpoint/2010/main" val="889130207"/>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1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4.pn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5.jpg"/><Relationship Id="rId4" Type="http://schemas.openxmlformats.org/officeDocument/2006/relationships/hyperlink" Target="mailto:Barbara@RestoretheDelta.org" TargetMode="External"/></Relationships>
</file>

<file path=ppt/slides/_rels/slide20.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4.png"/><Relationship Id="rId7"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hyperlink" Target="mailto:Barbara@RestoretheDelta.org"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685800" y="838200"/>
            <a:ext cx="7772400" cy="1470025"/>
          </a:xfrm>
        </p:spPr>
        <p:txBody>
          <a:bodyPr>
            <a:noAutofit/>
          </a:bodyPr>
          <a:lstStyle/>
          <a:p>
            <a:r>
              <a:rPr lang="en-US" sz="5400" b="1" dirty="0" smtClean="0">
                <a:latin typeface="Tahoma" panose="020B0604030504040204" pitchFamily="34" charset="0"/>
                <a:ea typeface="Tahoma" panose="020B0604030504040204" pitchFamily="34" charset="0"/>
                <a:cs typeface="Tahoma" panose="020B0604030504040204" pitchFamily="34" charset="0"/>
              </a:rPr>
              <a:t>2018 KERN COUNTY WATER SUMMIT</a:t>
            </a:r>
            <a:endParaRPr lang="en-US" sz="5400" b="1" dirty="0">
              <a:latin typeface="Tahoma" panose="020B0604030504040204" pitchFamily="34" charset="0"/>
              <a:ea typeface="Tahoma" panose="020B0604030504040204" pitchFamily="34" charset="0"/>
              <a:cs typeface="Tahoma" panose="020B0604030504040204" pitchFamily="34"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29200" y="2573214"/>
            <a:ext cx="1653046" cy="1645921"/>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33600" y="2613073"/>
            <a:ext cx="2637338" cy="1631853"/>
          </a:xfrm>
          <a:prstGeom prst="rect">
            <a:avLst/>
          </a:prstGeom>
        </p:spPr>
      </p:pic>
    </p:spTree>
    <p:extLst>
      <p:ext uri="{BB962C8B-B14F-4D97-AF65-F5344CB8AC3E}">
        <p14:creationId xmlns:p14="http://schemas.microsoft.com/office/powerpoint/2010/main" val="190943189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504" y="19929"/>
            <a:ext cx="9144000" cy="6858000"/>
          </a:xfrm>
          <a:prstGeom prst="rect">
            <a:avLst/>
          </a:prstGeom>
        </p:spPr>
      </p:pic>
      <p:sp>
        <p:nvSpPr>
          <p:cNvPr id="3" name="Content Placeholder 2"/>
          <p:cNvSpPr>
            <a:spLocks noGrp="1"/>
          </p:cNvSpPr>
          <p:nvPr>
            <p:ph idx="1"/>
          </p:nvPr>
        </p:nvSpPr>
        <p:spPr>
          <a:xfrm>
            <a:off x="304800" y="1752600"/>
            <a:ext cx="8229600" cy="4876801"/>
          </a:xfrm>
        </p:spPr>
        <p:txBody>
          <a:bodyPr>
            <a:normAutofit fontScale="92500" lnSpcReduction="10000"/>
          </a:bodyPr>
          <a:lstStyle/>
          <a:p>
            <a:pPr marL="0" indent="0">
              <a:buNone/>
            </a:pPr>
            <a:endParaRPr lang="en-US" sz="2400" dirty="0" smtClean="0">
              <a:latin typeface="Tahoma" panose="020B0604030504040204" pitchFamily="34" charset="0"/>
              <a:ea typeface="Tahoma" panose="020B0604030504040204" pitchFamily="34" charset="0"/>
              <a:cs typeface="Tahoma" panose="020B0604030504040204" pitchFamily="34" charset="0"/>
            </a:endParaRPr>
          </a:p>
          <a:p>
            <a:r>
              <a:rPr lang="en-US" sz="2400" dirty="0" smtClean="0">
                <a:latin typeface="Tahoma" panose="020B0604030504040204" pitchFamily="34" charset="0"/>
                <a:ea typeface="Tahoma" panose="020B0604030504040204" pitchFamily="34" charset="0"/>
                <a:cs typeface="Tahoma" panose="020B0604030504040204" pitchFamily="34" charset="0"/>
              </a:rPr>
              <a:t>The Delta smelt is the indicator species for the Delta, a “</a:t>
            </a:r>
            <a:r>
              <a:rPr lang="en-US" sz="2400" b="1" dirty="0" smtClean="0">
                <a:latin typeface="Tahoma" panose="020B0604030504040204" pitchFamily="34" charset="0"/>
                <a:ea typeface="Tahoma" panose="020B0604030504040204" pitchFamily="34" charset="0"/>
                <a:cs typeface="Tahoma" panose="020B0604030504040204" pitchFamily="34" charset="0"/>
              </a:rPr>
              <a:t>canary in the coalmine</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b="1" dirty="0">
                <a:latin typeface="Tahoma" panose="020B0604030504040204" pitchFamily="34" charset="0"/>
                <a:ea typeface="Tahoma" panose="020B0604030504040204" pitchFamily="34" charset="0"/>
                <a:cs typeface="Tahoma" panose="020B0604030504040204" pitchFamily="34" charset="0"/>
              </a:rPr>
              <a:t>Only two Delta smelt were identified in the state's last fish survey--the lowest count in 50 years.</a:t>
            </a:r>
            <a:endParaRPr lang="en-US" sz="2400" b="1" dirty="0" smtClean="0">
              <a:latin typeface="Tahoma" panose="020B0604030504040204" pitchFamily="34" charset="0"/>
              <a:ea typeface="Tahoma" panose="020B0604030504040204" pitchFamily="34" charset="0"/>
              <a:cs typeface="Tahoma" panose="020B0604030504040204" pitchFamily="34" charset="0"/>
            </a:endParaRPr>
          </a:p>
          <a:p>
            <a:endParaRPr lang="en-US" sz="2400" dirty="0" smtClean="0">
              <a:latin typeface="Tahoma" panose="020B0604030504040204" pitchFamily="34" charset="0"/>
              <a:ea typeface="Tahoma" panose="020B0604030504040204" pitchFamily="34" charset="0"/>
              <a:cs typeface="Tahoma" panose="020B0604030504040204" pitchFamily="34" charset="0"/>
            </a:endParaRPr>
          </a:p>
          <a:p>
            <a:r>
              <a:rPr lang="en-US" sz="2400" dirty="0" smtClean="0">
                <a:latin typeface="Tahoma" panose="020B0604030504040204" pitchFamily="34" charset="0"/>
                <a:ea typeface="Tahoma" panose="020B0604030504040204" pitchFamily="34" charset="0"/>
                <a:cs typeface="Tahoma" panose="020B0604030504040204" pitchFamily="34" charset="0"/>
              </a:rPr>
              <a:t>The Delta smelt is a native species. They’re endemic to the upper San Francisco Estuary, the upper Sacramento-San Joaquin Delta &amp; </a:t>
            </a:r>
            <a:r>
              <a:rPr lang="en-US" sz="2400" dirty="0" err="1" smtClean="0">
                <a:latin typeface="Tahoma" panose="020B0604030504040204" pitchFamily="34" charset="0"/>
                <a:ea typeface="Tahoma" panose="020B0604030504040204" pitchFamily="34" charset="0"/>
                <a:cs typeface="Tahoma" panose="020B0604030504040204" pitchFamily="34" charset="0"/>
              </a:rPr>
              <a:t>Mossdale</a:t>
            </a:r>
            <a:r>
              <a:rPr lang="en-US" sz="2400" dirty="0" smtClean="0">
                <a:latin typeface="Tahoma" panose="020B0604030504040204" pitchFamily="34" charset="0"/>
                <a:ea typeface="Tahoma" panose="020B0604030504040204" pitchFamily="34" charset="0"/>
                <a:cs typeface="Tahoma" panose="020B0604030504040204" pitchFamily="34" charset="0"/>
              </a:rPr>
              <a:t> in the San Joaquin River and Suisun Bay. </a:t>
            </a:r>
          </a:p>
          <a:p>
            <a:endParaRPr lang="en-US" sz="2400" dirty="0">
              <a:latin typeface="Tahoma" panose="020B0604030504040204" pitchFamily="34" charset="0"/>
              <a:ea typeface="Tahoma" panose="020B0604030504040204" pitchFamily="34" charset="0"/>
              <a:cs typeface="Tahoma" panose="020B0604030504040204" pitchFamily="34" charset="0"/>
            </a:endParaRPr>
          </a:p>
          <a:p>
            <a:r>
              <a:rPr lang="en-US" sz="2400" dirty="0">
                <a:latin typeface="Tahoma" panose="020B0604030504040204" pitchFamily="34" charset="0"/>
                <a:ea typeface="Tahoma" panose="020B0604030504040204" pitchFamily="34" charset="0"/>
                <a:cs typeface="Tahoma" panose="020B0604030504040204" pitchFamily="34" charset="0"/>
              </a:rPr>
              <a:t>While there are </a:t>
            </a:r>
            <a:r>
              <a:rPr lang="en-US" sz="2400" dirty="0" smtClean="0">
                <a:latin typeface="Tahoma" panose="020B0604030504040204" pitchFamily="34" charset="0"/>
                <a:ea typeface="Tahoma" panose="020B0604030504040204" pitchFamily="34" charset="0"/>
                <a:cs typeface="Tahoma" panose="020B0604030504040204" pitchFamily="34" charset="0"/>
              </a:rPr>
              <a:t>problems with water </a:t>
            </a:r>
            <a:r>
              <a:rPr lang="en-US" sz="2400" dirty="0">
                <a:latin typeface="Tahoma" panose="020B0604030504040204" pitchFamily="34" charset="0"/>
                <a:ea typeface="Tahoma" panose="020B0604030504040204" pitchFamily="34" charset="0"/>
                <a:cs typeface="Tahoma" panose="020B0604030504040204" pitchFamily="34" charset="0"/>
              </a:rPr>
              <a:t>quality, </a:t>
            </a:r>
            <a:r>
              <a:rPr lang="en-US" sz="2400" dirty="0" smtClean="0">
                <a:latin typeface="Tahoma" panose="020B0604030504040204" pitchFamily="34" charset="0"/>
                <a:ea typeface="Tahoma" panose="020B0604030504040204" pitchFamily="34" charset="0"/>
                <a:cs typeface="Tahoma" panose="020B0604030504040204" pitchFamily="34" charset="0"/>
              </a:rPr>
              <a:t>discharge, predation, and invasive species</a:t>
            </a:r>
            <a:r>
              <a:rPr lang="en-US" sz="2400" b="1" dirty="0" smtClean="0">
                <a:latin typeface="Tahoma" panose="020B0604030504040204" pitchFamily="34" charset="0"/>
                <a:ea typeface="Tahoma" panose="020B0604030504040204" pitchFamily="34" charset="0"/>
                <a:cs typeface="Tahoma" panose="020B0604030504040204" pitchFamily="34" charset="0"/>
              </a:rPr>
              <a:t>, all problems are exacerbated with unsustainable levels of exports.</a:t>
            </a:r>
          </a:p>
          <a:p>
            <a:endParaRPr lang="en-US" sz="2400" dirty="0">
              <a:latin typeface="Tahoma" panose="020B0604030504040204" pitchFamily="34" charset="0"/>
              <a:ea typeface="Tahoma" panose="020B0604030504040204" pitchFamily="34" charset="0"/>
              <a:cs typeface="Tahoma" panose="020B0604030504040204" pitchFamily="34" charset="0"/>
            </a:endParaRPr>
          </a:p>
        </p:txBody>
      </p:sp>
      <p:sp>
        <p:nvSpPr>
          <p:cNvPr id="7" name="Rectangle 6"/>
          <p:cNvSpPr/>
          <p:nvPr/>
        </p:nvSpPr>
        <p:spPr>
          <a:xfrm>
            <a:off x="-1600200" y="369359"/>
            <a:ext cx="11125200" cy="1509767"/>
          </a:xfrm>
          <a:prstGeom prst="rect">
            <a:avLst/>
          </a:prstGeom>
          <a:solidFill>
            <a:schemeClr val="bg1">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smtClean="0">
                <a:solidFill>
                  <a:srgbClr val="002060"/>
                </a:solidFill>
                <a:latin typeface="Tahoma" panose="020B0604030504040204" pitchFamily="34" charset="0"/>
                <a:ea typeface="Tahoma" panose="020B0604030504040204" pitchFamily="34" charset="0"/>
                <a:cs typeface="Tahoma" panose="020B0604030504040204" pitchFamily="34" charset="0"/>
              </a:rPr>
              <a:t>WHAT DELTA </a:t>
            </a:r>
          </a:p>
          <a:p>
            <a:pPr algn="ctr"/>
            <a:r>
              <a:rPr lang="en-US" sz="5400" b="1" dirty="0" smtClean="0">
                <a:solidFill>
                  <a:srgbClr val="002060"/>
                </a:solidFill>
                <a:latin typeface="Tahoma" panose="020B0604030504040204" pitchFamily="34" charset="0"/>
                <a:ea typeface="Tahoma" panose="020B0604030504040204" pitchFamily="34" charset="0"/>
                <a:cs typeface="Tahoma" panose="020B0604030504040204" pitchFamily="34" charset="0"/>
              </a:rPr>
              <a:t>SMELT</a:t>
            </a:r>
            <a:r>
              <a:rPr lang="en-US" sz="5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5400" b="1" dirty="0" smtClean="0">
                <a:solidFill>
                  <a:srgbClr val="002060"/>
                </a:solidFill>
                <a:latin typeface="Tahoma" panose="020B0604030504040204" pitchFamily="34" charset="0"/>
                <a:ea typeface="Tahoma" panose="020B0604030504040204" pitchFamily="34" charset="0"/>
                <a:cs typeface="Tahoma" panose="020B0604030504040204" pitchFamily="34" charset="0"/>
              </a:rPr>
              <a:t>TELLS US</a:t>
            </a:r>
            <a:endParaRPr lang="en-US" sz="5400" b="1" dirty="0">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pic>
        <p:nvPicPr>
          <p:cNvPr id="3076" name="Picture 4" descr="C:\Users\RTDJess\Desktop\Fundraising and events 2017\Delta Smelt March 2018\DELTA-SMELT-STRONG-PNG.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74150" y="57443"/>
            <a:ext cx="2624354" cy="2133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349186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830980" y="0"/>
            <a:ext cx="4865914" cy="6858000"/>
          </a:xfrm>
        </p:spPr>
      </p:pic>
    </p:spTree>
    <p:extLst>
      <p:ext uri="{BB962C8B-B14F-4D97-AF65-F5344CB8AC3E}">
        <p14:creationId xmlns:p14="http://schemas.microsoft.com/office/powerpoint/2010/main" val="145157344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457200" y="381000"/>
            <a:ext cx="7772400" cy="1470025"/>
          </a:xfrm>
        </p:spPr>
        <p:txBody>
          <a:bodyPr>
            <a:noAutofit/>
          </a:bodyPr>
          <a:lstStyle/>
          <a:p>
            <a:r>
              <a:rPr lang="en-US" sz="3200" b="1" dirty="0" smtClean="0">
                <a:latin typeface="Tahoma" panose="020B0604030504040204" pitchFamily="34" charset="0"/>
                <a:ea typeface="Tahoma" panose="020B0604030504040204" pitchFamily="34" charset="0"/>
                <a:cs typeface="Tahoma" panose="020B0604030504040204" pitchFamily="34" charset="0"/>
              </a:rPr>
              <a:t>Water Exports from California’s Bay-Delta Estuary – Then and Now</a:t>
            </a:r>
            <a:endParaRPr lang="en-US" sz="3200" b="1" dirty="0">
              <a:latin typeface="Tahoma" panose="020B0604030504040204" pitchFamily="34" charset="0"/>
              <a:ea typeface="Tahoma" panose="020B0604030504040204" pitchFamily="34" charset="0"/>
              <a:cs typeface="Tahoma" panose="020B0604030504040204" pitchFamily="34" charset="0"/>
            </a:endParaRPr>
          </a:p>
        </p:txBody>
      </p:sp>
      <p:graphicFrame>
        <p:nvGraphicFramePr>
          <p:cNvPr id="5" name="Chart 4"/>
          <p:cNvGraphicFramePr/>
          <p:nvPr/>
        </p:nvGraphicFramePr>
        <p:xfrm>
          <a:off x="609600" y="1943100"/>
          <a:ext cx="7696199" cy="43053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19956151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504" y="19929"/>
            <a:ext cx="9144000" cy="6858000"/>
          </a:xfrm>
          <a:prstGeom prst="rect">
            <a:avLst/>
          </a:prstGeom>
        </p:spPr>
      </p:pic>
      <p:sp>
        <p:nvSpPr>
          <p:cNvPr id="3" name="Content Placeholder 2"/>
          <p:cNvSpPr>
            <a:spLocks noGrp="1"/>
          </p:cNvSpPr>
          <p:nvPr>
            <p:ph idx="1"/>
          </p:nvPr>
        </p:nvSpPr>
        <p:spPr>
          <a:xfrm>
            <a:off x="304800" y="1600199"/>
            <a:ext cx="8229600" cy="4876801"/>
          </a:xfrm>
        </p:spPr>
        <p:txBody>
          <a:bodyPr>
            <a:normAutofit/>
          </a:bodyPr>
          <a:lstStyle/>
          <a:p>
            <a:r>
              <a:rPr lang="en-US" sz="2400" dirty="0" smtClean="0">
                <a:latin typeface="Tahoma" panose="020B0604030504040204" pitchFamily="34" charset="0"/>
                <a:ea typeface="Tahoma" panose="020B0604030504040204" pitchFamily="34" charset="0"/>
                <a:cs typeface="Tahoma" panose="020B0604030504040204" pitchFamily="34" charset="0"/>
              </a:rPr>
              <a:t>Cost: $17 </a:t>
            </a:r>
            <a:r>
              <a:rPr lang="en-US" sz="2400" dirty="0">
                <a:latin typeface="Tahoma" panose="020B0604030504040204" pitchFamily="34" charset="0"/>
                <a:ea typeface="Tahoma" panose="020B0604030504040204" pitchFamily="34" charset="0"/>
                <a:cs typeface="Tahoma" panose="020B0604030504040204" pitchFamily="34" charset="0"/>
              </a:rPr>
              <a:t>billion </a:t>
            </a:r>
            <a:r>
              <a:rPr lang="en-US" sz="2400" dirty="0" smtClean="0">
                <a:latin typeface="Tahoma" panose="020B0604030504040204" pitchFamily="34" charset="0"/>
                <a:ea typeface="Tahoma" panose="020B0604030504040204" pitchFamily="34" charset="0"/>
                <a:cs typeface="Tahoma" panose="020B0604030504040204" pitchFamily="34" charset="0"/>
              </a:rPr>
              <a:t>= 2 tunnels now/$11 billion = 1 big tunnel (phased in project)</a:t>
            </a:r>
            <a:endParaRPr lang="en-US" sz="2400" dirty="0" smtClean="0">
              <a:latin typeface="Tahoma" panose="020B0604030504040204" pitchFamily="34" charset="0"/>
              <a:ea typeface="Tahoma" panose="020B0604030504040204" pitchFamily="34" charset="0"/>
              <a:cs typeface="Tahoma" panose="020B0604030504040204" pitchFamily="34" charset="0"/>
            </a:endParaRPr>
          </a:p>
          <a:p>
            <a:r>
              <a:rPr lang="en-US" sz="2400" dirty="0" smtClean="0">
                <a:latin typeface="Tahoma" panose="020B0604030504040204" pitchFamily="34" charset="0"/>
                <a:ea typeface="Tahoma" panose="020B0604030504040204" pitchFamily="34" charset="0"/>
                <a:cs typeface="Tahoma" panose="020B0604030504040204" pitchFamily="34" charset="0"/>
              </a:rPr>
              <a:t>Real cost: </a:t>
            </a:r>
            <a:r>
              <a:rPr lang="en-US" sz="2400" dirty="0" smtClean="0">
                <a:latin typeface="Tahoma" panose="020B0604030504040204" pitchFamily="34" charset="0"/>
                <a:ea typeface="Tahoma" panose="020B0604030504040204" pitchFamily="34" charset="0"/>
                <a:cs typeface="Tahoma" panose="020B0604030504040204" pitchFamily="34" charset="0"/>
              </a:rPr>
              <a:t>At least triple the initial capital cost (operations, interest, cost over runs)</a:t>
            </a:r>
          </a:p>
          <a:p>
            <a:r>
              <a:rPr lang="en-US" sz="2400" dirty="0" smtClean="0">
                <a:latin typeface="Tahoma" panose="020B0604030504040204" pitchFamily="34" charset="0"/>
                <a:ea typeface="Tahoma" panose="020B0604030504040204" pitchFamily="34" charset="0"/>
                <a:cs typeface="Tahoma" panose="020B0604030504040204" pitchFamily="34" charset="0"/>
              </a:rPr>
              <a:t>Dr</a:t>
            </a:r>
            <a:r>
              <a:rPr lang="en-US" sz="2400" dirty="0">
                <a:latin typeface="Tahoma" panose="020B0604030504040204" pitchFamily="34" charset="0"/>
                <a:ea typeface="Tahoma" panose="020B0604030504040204" pitchFamily="34" charset="0"/>
                <a:cs typeface="Tahoma" panose="020B0604030504040204" pitchFamily="34" charset="0"/>
              </a:rPr>
              <a:t>. Jeff Michael </a:t>
            </a:r>
            <a:r>
              <a:rPr lang="en-US" sz="2400" dirty="0" smtClean="0">
                <a:latin typeface="Tahoma" panose="020B0604030504040204" pitchFamily="34" charset="0"/>
                <a:ea typeface="Tahoma" panose="020B0604030504040204" pitchFamily="34" charset="0"/>
                <a:cs typeface="Tahoma" panose="020B0604030504040204" pitchFamily="34" charset="0"/>
              </a:rPr>
              <a:t>of University of Pacific said </a:t>
            </a:r>
            <a:r>
              <a:rPr lang="en-US" sz="2400" dirty="0" smtClean="0">
                <a:latin typeface="Tahoma" panose="020B0604030504040204" pitchFamily="34" charset="0"/>
                <a:ea typeface="Tahoma" panose="020B0604030504040204" pitchFamily="34" charset="0"/>
                <a:cs typeface="Tahoma" panose="020B0604030504040204" pitchFamily="34" charset="0"/>
              </a:rPr>
              <a:t>in his recent Valley Economy blog</a:t>
            </a:r>
            <a:r>
              <a:rPr lang="en-US" sz="2400" dirty="0" smtClean="0">
                <a:latin typeface="Tahoma" panose="020B0604030504040204" pitchFamily="34" charset="0"/>
                <a:ea typeface="Tahoma" panose="020B0604030504040204" pitchFamily="34" charset="0"/>
                <a:cs typeface="Tahoma" panose="020B0604030504040204" pitchFamily="34" charset="0"/>
              </a:rPr>
              <a:t>, </a:t>
            </a:r>
            <a:r>
              <a:rPr lang="en-US" dirty="0" smtClean="0">
                <a:solidFill>
                  <a:schemeClr val="accent6">
                    <a:lumMod val="75000"/>
                  </a:schemeClr>
                </a:solidFill>
                <a:latin typeface="Tahoma" panose="020B0604030504040204" pitchFamily="34" charset="0"/>
                <a:ea typeface="Tahoma" panose="020B0604030504040204" pitchFamily="34" charset="0"/>
                <a:cs typeface="Tahoma" panose="020B0604030504040204" pitchFamily="34" charset="0"/>
              </a:rPr>
              <a:t>“90% of the project will have to be paid for by urban ratepayers.”</a:t>
            </a:r>
          </a:p>
          <a:p>
            <a:r>
              <a:rPr lang="en-US" sz="2400" dirty="0" smtClean="0">
                <a:latin typeface="Tahoma" panose="020B0604030504040204" pitchFamily="34" charset="0"/>
                <a:ea typeface="Tahoma" panose="020B0604030504040204" pitchFamily="34" charset="0"/>
                <a:cs typeface="Tahoma" panose="020B0604030504040204" pitchFamily="34" charset="0"/>
              </a:rPr>
              <a:t>Constitutional questions if water can be resold to farmers </a:t>
            </a:r>
            <a:endParaRPr lang="en-US" sz="2400" dirty="0">
              <a:latin typeface="Tahoma" panose="020B0604030504040204" pitchFamily="34" charset="0"/>
              <a:ea typeface="Tahoma" panose="020B0604030504040204" pitchFamily="34" charset="0"/>
              <a:cs typeface="Tahoma" panose="020B0604030504040204" pitchFamily="34" charset="0"/>
            </a:endParaRPr>
          </a:p>
        </p:txBody>
      </p:sp>
      <p:sp>
        <p:nvSpPr>
          <p:cNvPr id="7" name="Rectangle 6"/>
          <p:cNvSpPr/>
          <p:nvPr/>
        </p:nvSpPr>
        <p:spPr>
          <a:xfrm>
            <a:off x="-936096" y="381000"/>
            <a:ext cx="11125200" cy="1107996"/>
          </a:xfrm>
          <a:prstGeom prst="rect">
            <a:avLst/>
          </a:prstGeom>
          <a:solidFill>
            <a:schemeClr val="bg1">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smtClean="0">
                <a:solidFill>
                  <a:srgbClr val="002060"/>
                </a:solidFill>
                <a:latin typeface="Tahoma" panose="020B0604030504040204" pitchFamily="34" charset="0"/>
                <a:ea typeface="Tahoma" panose="020B0604030504040204" pitchFamily="34" charset="0"/>
                <a:cs typeface="Tahoma" panose="020B0604030504040204" pitchFamily="34" charset="0"/>
              </a:rPr>
              <a:t>DELTA TUNNELS COSTS:</a:t>
            </a:r>
            <a:endParaRPr lang="en-US" sz="5400" b="1" dirty="0">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45040574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latin typeface="Tahoma" panose="020B0604030504040204" pitchFamily="34" charset="0"/>
                <a:ea typeface="Tahoma" panose="020B0604030504040204" pitchFamily="34" charset="0"/>
                <a:cs typeface="Tahoma" panose="020B0604030504040204" pitchFamily="34" charset="0"/>
              </a:rPr>
              <a:t>State’s Estimated </a:t>
            </a:r>
            <a:r>
              <a:rPr lang="en-US" b="1" dirty="0" smtClean="0">
                <a:latin typeface="Tahoma" panose="020B0604030504040204" pitchFamily="34" charset="0"/>
                <a:ea typeface="Tahoma" panose="020B0604030504040204" pitchFamily="34" charset="0"/>
                <a:cs typeface="Tahoma" panose="020B0604030504040204" pitchFamily="34" charset="0"/>
              </a:rPr>
              <a:t>Funding Sources</a:t>
            </a:r>
            <a:endParaRPr lang="en-US" b="1" dirty="0">
              <a:latin typeface="Tahoma" panose="020B0604030504040204" pitchFamily="34" charset="0"/>
              <a:ea typeface="Tahoma" panose="020B0604030504040204" pitchFamily="34" charset="0"/>
              <a:cs typeface="Tahoma" panose="020B0604030504040204" pitchFamily="34" charset="0"/>
            </a:endParaRPr>
          </a:p>
        </p:txBody>
      </p:sp>
      <p:pic>
        <p:nvPicPr>
          <p:cNvPr id="3" name="Picture 2"/>
          <p:cNvPicPr>
            <a:picLocks noChangeAspect="1"/>
          </p:cNvPicPr>
          <p:nvPr/>
        </p:nvPicPr>
        <p:blipFill>
          <a:blip r:embed="rId2"/>
          <a:stretch>
            <a:fillRect/>
          </a:stretch>
        </p:blipFill>
        <p:spPr>
          <a:xfrm>
            <a:off x="2286000" y="1371600"/>
            <a:ext cx="4622800" cy="4418853"/>
          </a:xfrm>
          <a:prstGeom prst="rect">
            <a:avLst/>
          </a:prstGeom>
        </p:spPr>
      </p:pic>
    </p:spTree>
    <p:extLst>
      <p:ext uri="{BB962C8B-B14F-4D97-AF65-F5344CB8AC3E}">
        <p14:creationId xmlns:p14="http://schemas.microsoft.com/office/powerpoint/2010/main" val="146996396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504" y="19929"/>
            <a:ext cx="9144000" cy="6858000"/>
          </a:xfrm>
          <a:prstGeom prst="rect">
            <a:avLst/>
          </a:prstGeom>
        </p:spPr>
      </p:pic>
      <p:sp>
        <p:nvSpPr>
          <p:cNvPr id="3" name="Content Placeholder 2"/>
          <p:cNvSpPr>
            <a:spLocks noGrp="1"/>
          </p:cNvSpPr>
          <p:nvPr>
            <p:ph idx="1"/>
          </p:nvPr>
        </p:nvSpPr>
        <p:spPr>
          <a:xfrm>
            <a:off x="304800" y="1600199"/>
            <a:ext cx="8229600" cy="4895929"/>
          </a:xfrm>
        </p:spPr>
        <p:txBody>
          <a:bodyPr>
            <a:noAutofit/>
          </a:bodyPr>
          <a:lstStyle/>
          <a:p>
            <a:r>
              <a:rPr lang="en-US" sz="2400" dirty="0">
                <a:latin typeface="Tahoma" panose="020B0604030504040204" pitchFamily="34" charset="0"/>
                <a:ea typeface="Tahoma" panose="020B0604030504040204" pitchFamily="34" charset="0"/>
                <a:cs typeface="Tahoma" panose="020B0604030504040204" pitchFamily="34" charset="0"/>
              </a:rPr>
              <a:t>Rate increase of </a:t>
            </a:r>
            <a:r>
              <a:rPr lang="en-US" sz="2400" dirty="0" smtClean="0">
                <a:latin typeface="Tahoma" panose="020B0604030504040204" pitchFamily="34" charset="0"/>
                <a:ea typeface="Tahoma" panose="020B0604030504040204" pitchFamily="34" charset="0"/>
                <a:cs typeface="Tahoma" panose="020B0604030504040204" pitchFamily="34" charset="0"/>
              </a:rPr>
              <a:t>hundreds of dollars</a:t>
            </a:r>
            <a:r>
              <a:rPr lang="en-US" sz="2400" dirty="0" smtClean="0">
                <a:latin typeface="Tahoma" panose="020B0604030504040204" pitchFamily="34" charset="0"/>
                <a:ea typeface="Tahoma" panose="020B0604030504040204" pitchFamily="34" charset="0"/>
                <a:cs typeface="Tahoma" panose="020B0604030504040204" pitchFamily="34" charset="0"/>
              </a:rPr>
              <a:t> </a:t>
            </a:r>
            <a:r>
              <a:rPr lang="en-US" sz="2400" dirty="0">
                <a:latin typeface="Tahoma" panose="020B0604030504040204" pitchFamily="34" charset="0"/>
                <a:ea typeface="Tahoma" panose="020B0604030504040204" pitchFamily="34" charset="0"/>
                <a:cs typeface="Tahoma" panose="020B0604030504040204" pitchFamily="34" charset="0"/>
              </a:rPr>
              <a:t>per year over </a:t>
            </a:r>
            <a:r>
              <a:rPr lang="en-US" sz="2400" dirty="0" smtClean="0">
                <a:latin typeface="Tahoma" panose="020B0604030504040204" pitchFamily="34" charset="0"/>
                <a:ea typeface="Tahoma" panose="020B0604030504040204" pitchFamily="34" charset="0"/>
                <a:cs typeface="Tahoma" panose="020B0604030504040204" pitchFamily="34" charset="0"/>
              </a:rPr>
              <a:t>100 years </a:t>
            </a:r>
            <a:r>
              <a:rPr lang="en-US" sz="2400" dirty="0">
                <a:latin typeface="Tahoma" panose="020B0604030504040204" pitchFamily="34" charset="0"/>
                <a:ea typeface="Tahoma" panose="020B0604030504040204" pitchFamily="34" charset="0"/>
                <a:cs typeface="Tahoma" panose="020B0604030504040204" pitchFamily="34" charset="0"/>
              </a:rPr>
              <a:t>for urban water </a:t>
            </a:r>
            <a:r>
              <a:rPr lang="en-US" sz="2400" dirty="0" smtClean="0">
                <a:latin typeface="Tahoma" panose="020B0604030504040204" pitchFamily="34" charset="0"/>
                <a:ea typeface="Tahoma" panose="020B0604030504040204" pitchFamily="34" charset="0"/>
                <a:cs typeface="Tahoma" panose="020B0604030504040204" pitchFamily="34" charset="0"/>
              </a:rPr>
              <a:t>ratepayers</a:t>
            </a:r>
            <a:br>
              <a:rPr lang="en-US" sz="2400" dirty="0" smtClean="0">
                <a:latin typeface="Tahoma" panose="020B0604030504040204" pitchFamily="34" charset="0"/>
                <a:ea typeface="Tahoma" panose="020B0604030504040204" pitchFamily="34" charset="0"/>
                <a:cs typeface="Tahoma" panose="020B0604030504040204" pitchFamily="34" charset="0"/>
              </a:rPr>
            </a:br>
            <a:endParaRPr lang="en-US" sz="2400" dirty="0">
              <a:latin typeface="Tahoma" panose="020B0604030504040204" pitchFamily="34" charset="0"/>
              <a:ea typeface="Tahoma" panose="020B0604030504040204" pitchFamily="34" charset="0"/>
              <a:cs typeface="Tahoma" panose="020B0604030504040204" pitchFamily="34" charset="0"/>
            </a:endParaRPr>
          </a:p>
          <a:p>
            <a:r>
              <a:rPr lang="en-US" sz="2400" dirty="0">
                <a:latin typeface="Tahoma" panose="020B0604030504040204" pitchFamily="34" charset="0"/>
                <a:ea typeface="Tahoma" panose="020B0604030504040204" pitchFamily="34" charset="0"/>
                <a:cs typeface="Tahoma" panose="020B0604030504040204" pitchFamily="34" charset="0"/>
              </a:rPr>
              <a:t>Increases of property taxes for SoCal </a:t>
            </a:r>
            <a:r>
              <a:rPr lang="en-US" sz="2400" dirty="0" smtClean="0">
                <a:latin typeface="Tahoma" panose="020B0604030504040204" pitchFamily="34" charset="0"/>
                <a:ea typeface="Tahoma" panose="020B0604030504040204" pitchFamily="34" charset="0"/>
                <a:cs typeface="Tahoma" panose="020B0604030504040204" pitchFamily="34" charset="0"/>
              </a:rPr>
              <a:t>Communities</a:t>
            </a:r>
            <a:br>
              <a:rPr lang="en-US" sz="2400" dirty="0" smtClean="0">
                <a:latin typeface="Tahoma" panose="020B0604030504040204" pitchFamily="34" charset="0"/>
                <a:ea typeface="Tahoma" panose="020B0604030504040204" pitchFamily="34" charset="0"/>
                <a:cs typeface="Tahoma" panose="020B0604030504040204" pitchFamily="34" charset="0"/>
              </a:rPr>
            </a:br>
            <a:endParaRPr lang="en-US" sz="2400" dirty="0">
              <a:latin typeface="Tahoma" panose="020B0604030504040204" pitchFamily="34" charset="0"/>
              <a:ea typeface="Tahoma" panose="020B0604030504040204" pitchFamily="34" charset="0"/>
              <a:cs typeface="Tahoma" panose="020B0604030504040204" pitchFamily="34" charset="0"/>
            </a:endParaRPr>
          </a:p>
          <a:p>
            <a:r>
              <a:rPr lang="en-US" sz="2400" dirty="0">
                <a:latin typeface="Tahoma" panose="020B0604030504040204" pitchFamily="34" charset="0"/>
                <a:ea typeface="Tahoma" panose="020B0604030504040204" pitchFamily="34" charset="0"/>
                <a:cs typeface="Tahoma" panose="020B0604030504040204" pitchFamily="34" charset="0"/>
              </a:rPr>
              <a:t>No increase in supply </a:t>
            </a:r>
            <a:r>
              <a:rPr lang="en-US" sz="2400" dirty="0" smtClean="0">
                <a:latin typeface="Tahoma" panose="020B0604030504040204" pitchFamily="34" charset="0"/>
                <a:ea typeface="Tahoma" panose="020B0604030504040204" pitchFamily="34" charset="0"/>
                <a:cs typeface="Tahoma" panose="020B0604030504040204" pitchFamily="34" charset="0"/>
              </a:rPr>
              <a:t>reliability</a:t>
            </a:r>
            <a:br>
              <a:rPr lang="en-US" sz="2400" dirty="0" smtClean="0">
                <a:latin typeface="Tahoma" panose="020B0604030504040204" pitchFamily="34" charset="0"/>
                <a:ea typeface="Tahoma" panose="020B0604030504040204" pitchFamily="34" charset="0"/>
                <a:cs typeface="Tahoma" panose="020B0604030504040204" pitchFamily="34" charset="0"/>
              </a:rPr>
            </a:br>
            <a:endParaRPr lang="en-US" sz="2400" dirty="0" smtClean="0">
              <a:latin typeface="Tahoma" panose="020B0604030504040204" pitchFamily="34" charset="0"/>
              <a:ea typeface="Tahoma" panose="020B0604030504040204" pitchFamily="34" charset="0"/>
              <a:cs typeface="Tahoma" panose="020B0604030504040204" pitchFamily="34" charset="0"/>
            </a:endParaRPr>
          </a:p>
          <a:p>
            <a:r>
              <a:rPr lang="en-US" sz="2400" dirty="0" smtClean="0">
                <a:latin typeface="Tahoma" panose="020B0604030504040204" pitchFamily="34" charset="0"/>
                <a:ea typeface="Tahoma" panose="020B0604030504040204" pitchFamily="34" charset="0"/>
                <a:cs typeface="Tahoma" panose="020B0604030504040204" pitchFamily="34" charset="0"/>
              </a:rPr>
              <a:t>Fish regulations will not disappear; clean water regulations to protect Delta residents will become more intense</a:t>
            </a:r>
            <a:br>
              <a:rPr lang="en-US" sz="2400" dirty="0" smtClean="0">
                <a:latin typeface="Tahoma" panose="020B0604030504040204" pitchFamily="34" charset="0"/>
                <a:ea typeface="Tahoma" panose="020B0604030504040204" pitchFamily="34" charset="0"/>
                <a:cs typeface="Tahoma" panose="020B0604030504040204" pitchFamily="34" charset="0"/>
              </a:rPr>
            </a:br>
            <a:endParaRPr lang="en-US" sz="2400" dirty="0">
              <a:latin typeface="Tahoma" panose="020B0604030504040204" pitchFamily="34" charset="0"/>
              <a:ea typeface="Tahoma" panose="020B0604030504040204" pitchFamily="34" charset="0"/>
              <a:cs typeface="Tahoma" panose="020B0604030504040204" pitchFamily="34" charset="0"/>
            </a:endParaRPr>
          </a:p>
          <a:p>
            <a:r>
              <a:rPr lang="en-US" sz="2400" dirty="0">
                <a:latin typeface="Tahoma" panose="020B0604030504040204" pitchFamily="34" charset="0"/>
                <a:ea typeface="Tahoma" panose="020B0604030504040204" pitchFamily="34" charset="0"/>
                <a:cs typeface="Tahoma" panose="020B0604030504040204" pitchFamily="34" charset="0"/>
              </a:rPr>
              <a:t>Increased dependence on the Delta</a:t>
            </a:r>
          </a:p>
        </p:txBody>
      </p:sp>
      <p:sp>
        <p:nvSpPr>
          <p:cNvPr id="7" name="Rectangle 6"/>
          <p:cNvSpPr/>
          <p:nvPr/>
        </p:nvSpPr>
        <p:spPr>
          <a:xfrm>
            <a:off x="-1051561" y="381000"/>
            <a:ext cx="11125200" cy="1107996"/>
          </a:xfrm>
          <a:prstGeom prst="rect">
            <a:avLst/>
          </a:prstGeom>
          <a:solidFill>
            <a:schemeClr val="bg1">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smtClean="0">
                <a:solidFill>
                  <a:srgbClr val="002060"/>
                </a:solidFill>
                <a:latin typeface="Tahoma" panose="020B0604030504040204" pitchFamily="34" charset="0"/>
                <a:ea typeface="Tahoma" panose="020B0604030504040204" pitchFamily="34" charset="0"/>
                <a:cs typeface="Tahoma" panose="020B0604030504040204" pitchFamily="34" charset="0"/>
              </a:rPr>
              <a:t>ON URBAN RATEPAYERS:</a:t>
            </a:r>
            <a:endParaRPr lang="en-US" sz="4800" b="1" dirty="0">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93513865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504" y="19929"/>
            <a:ext cx="9144000" cy="6858000"/>
          </a:xfrm>
          <a:prstGeom prst="rect">
            <a:avLst/>
          </a:prstGeom>
        </p:spPr>
      </p:pic>
      <p:sp>
        <p:nvSpPr>
          <p:cNvPr id="3" name="Content Placeholder 2"/>
          <p:cNvSpPr>
            <a:spLocks noGrp="1"/>
          </p:cNvSpPr>
          <p:nvPr>
            <p:ph idx="1"/>
          </p:nvPr>
        </p:nvSpPr>
        <p:spPr>
          <a:xfrm>
            <a:off x="321204" y="1486817"/>
            <a:ext cx="8610600" cy="1036764"/>
          </a:xfrm>
        </p:spPr>
        <p:txBody>
          <a:bodyPr>
            <a:normAutofit/>
          </a:bodyPr>
          <a:lstStyle/>
          <a:p>
            <a:pPr marL="0" indent="0" algn="ctr">
              <a:buNone/>
            </a:pPr>
            <a:r>
              <a:rPr lang="en-US" sz="2400" dirty="0" smtClean="0">
                <a:latin typeface="Tahoma" panose="020B0604030504040204" pitchFamily="34" charset="0"/>
                <a:ea typeface="Tahoma" panose="020B0604030504040204" pitchFamily="34" charset="0"/>
                <a:cs typeface="Tahoma" panose="020B0604030504040204" pitchFamily="34" charset="0"/>
              </a:rPr>
              <a:t>This slide by Delta Tunnels proponents is badly misleading. The threat to Delta levees overstated as a scare tactic.</a:t>
            </a:r>
          </a:p>
          <a:p>
            <a:pPr algn="ctr"/>
            <a:endParaRPr lang="en-US" sz="2400" dirty="0">
              <a:latin typeface="Oswald Regular" panose="02000503000000000000" pitchFamily="2" charset="0"/>
            </a:endParaRPr>
          </a:p>
        </p:txBody>
      </p:sp>
      <p:sp>
        <p:nvSpPr>
          <p:cNvPr id="7" name="Rectangle 6"/>
          <p:cNvSpPr/>
          <p:nvPr/>
        </p:nvSpPr>
        <p:spPr>
          <a:xfrm>
            <a:off x="-1051561" y="381000"/>
            <a:ext cx="11125200" cy="1107996"/>
          </a:xfrm>
          <a:prstGeom prst="rect">
            <a:avLst/>
          </a:prstGeom>
          <a:solidFill>
            <a:schemeClr val="bg1">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MYTH &amp; REALITIES</a:t>
            </a:r>
            <a:r>
              <a:rPr lang="en-US" sz="4400" dirty="0" smtClean="0">
                <a:solidFill>
                  <a:srgbClr val="FF0000"/>
                </a:solidFill>
                <a:latin typeface="Tahoma" panose="020B0604030504040204" pitchFamily="34" charset="0"/>
                <a:ea typeface="Tahoma" panose="020B0604030504040204" pitchFamily="34" charset="0"/>
                <a:cs typeface="Tahoma" panose="020B0604030504040204" pitchFamily="34" charset="0"/>
              </a:rPr>
              <a:t>:</a:t>
            </a:r>
          </a:p>
          <a:p>
            <a:pPr algn="ctr"/>
            <a:r>
              <a:rPr lang="en-US" sz="3200" dirty="0" smtClean="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600" b="1" dirty="0" smtClean="0">
                <a:solidFill>
                  <a:srgbClr val="002060"/>
                </a:solidFill>
                <a:latin typeface="Tahoma" panose="020B0604030504040204" pitchFamily="34" charset="0"/>
                <a:ea typeface="Tahoma" panose="020B0604030504040204" pitchFamily="34" charset="0"/>
                <a:cs typeface="Tahoma" panose="020B0604030504040204" pitchFamily="34" charset="0"/>
              </a:rPr>
              <a:t>LEVEES</a:t>
            </a:r>
            <a:endParaRPr lang="en-US" sz="3600" b="1" dirty="0">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72917" y="2302411"/>
            <a:ext cx="5707174" cy="4292737"/>
          </a:xfrm>
          <a:prstGeom prst="rect">
            <a:avLst/>
          </a:prstGeom>
        </p:spPr>
      </p:pic>
    </p:spTree>
    <p:extLst>
      <p:ext uri="{BB962C8B-B14F-4D97-AF65-F5344CB8AC3E}">
        <p14:creationId xmlns:p14="http://schemas.microsoft.com/office/powerpoint/2010/main" val="267040156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9929"/>
            <a:ext cx="9144000" cy="6858000"/>
          </a:xfrm>
          <a:prstGeom prst="rect">
            <a:avLst/>
          </a:prstGeom>
        </p:spPr>
      </p:pic>
      <p:sp>
        <p:nvSpPr>
          <p:cNvPr id="3" name="Content Placeholder 2"/>
          <p:cNvSpPr>
            <a:spLocks noGrp="1"/>
          </p:cNvSpPr>
          <p:nvPr>
            <p:ph idx="1"/>
          </p:nvPr>
        </p:nvSpPr>
        <p:spPr>
          <a:xfrm>
            <a:off x="914400" y="1676400"/>
            <a:ext cx="3429000" cy="4895929"/>
          </a:xfrm>
        </p:spPr>
        <p:txBody>
          <a:bodyPr>
            <a:normAutofit/>
          </a:bodyPr>
          <a:lstStyle/>
          <a:p>
            <a:r>
              <a:rPr lang="en-US" sz="2400" dirty="0">
                <a:latin typeface="Tahoma" panose="020B0604030504040204" pitchFamily="34" charset="0"/>
                <a:ea typeface="Tahoma" panose="020B0604030504040204" pitchFamily="34" charset="0"/>
                <a:cs typeface="Tahoma" panose="020B0604030504040204" pitchFamily="34" charset="0"/>
              </a:rPr>
              <a:t>California’s greatest earthquake threats lie outside the </a:t>
            </a:r>
            <a:r>
              <a:rPr lang="en-US" sz="2400" dirty="0" smtClean="0">
                <a:latin typeface="Tahoma" panose="020B0604030504040204" pitchFamily="34" charset="0"/>
                <a:ea typeface="Tahoma" panose="020B0604030504040204" pitchFamily="34" charset="0"/>
                <a:cs typeface="Tahoma" panose="020B0604030504040204" pitchFamily="34" charset="0"/>
              </a:rPr>
              <a:t>Delta</a:t>
            </a:r>
          </a:p>
          <a:p>
            <a:endParaRPr lang="en-US" sz="2400" dirty="0">
              <a:latin typeface="Tahoma" panose="020B0604030504040204" pitchFamily="34" charset="0"/>
              <a:ea typeface="Tahoma" panose="020B0604030504040204" pitchFamily="34" charset="0"/>
              <a:cs typeface="Tahoma" panose="020B0604030504040204" pitchFamily="34" charset="0"/>
            </a:endParaRPr>
          </a:p>
          <a:p>
            <a:r>
              <a:rPr lang="en-US" sz="2400" dirty="0">
                <a:latin typeface="Tahoma" panose="020B0604030504040204" pitchFamily="34" charset="0"/>
                <a:ea typeface="Tahoma" panose="020B0604030504040204" pitchFamily="34" charset="0"/>
                <a:cs typeface="Tahoma" panose="020B0604030504040204" pitchFamily="34" charset="0"/>
              </a:rPr>
              <a:t>No Delta levee has ever collapsed in an </a:t>
            </a:r>
            <a:r>
              <a:rPr lang="en-US" sz="2400" dirty="0" smtClean="0">
                <a:latin typeface="Tahoma" panose="020B0604030504040204" pitchFamily="34" charset="0"/>
                <a:ea typeface="Tahoma" panose="020B0604030504040204" pitchFamily="34" charset="0"/>
                <a:cs typeface="Tahoma" panose="020B0604030504040204" pitchFamily="34" charset="0"/>
              </a:rPr>
              <a:t>earthquake</a:t>
            </a:r>
          </a:p>
          <a:p>
            <a:endParaRPr lang="en-US" sz="2400" dirty="0" smtClean="0">
              <a:latin typeface="Tahoma" panose="020B0604030504040204" pitchFamily="34" charset="0"/>
              <a:ea typeface="Tahoma" panose="020B0604030504040204" pitchFamily="34" charset="0"/>
              <a:cs typeface="Tahoma" panose="020B0604030504040204" pitchFamily="34" charset="0"/>
            </a:endParaRPr>
          </a:p>
          <a:p>
            <a:r>
              <a:rPr lang="en-US" sz="2400" dirty="0">
                <a:latin typeface="Tahoma" panose="020B0604030504040204" pitchFamily="34" charset="0"/>
                <a:ea typeface="Tahoma" panose="020B0604030504040204" pitchFamily="34" charset="0"/>
                <a:cs typeface="Tahoma" panose="020B0604030504040204" pitchFamily="34" charset="0"/>
              </a:rPr>
              <a:t>Levees move in an earthquake but do not collapse</a:t>
            </a:r>
          </a:p>
        </p:txBody>
      </p:sp>
      <p:sp>
        <p:nvSpPr>
          <p:cNvPr id="7" name="Rectangle 6"/>
          <p:cNvSpPr/>
          <p:nvPr/>
        </p:nvSpPr>
        <p:spPr>
          <a:xfrm>
            <a:off x="-1051561" y="361071"/>
            <a:ext cx="11125200" cy="1295400"/>
          </a:xfrm>
          <a:prstGeom prst="rect">
            <a:avLst/>
          </a:prstGeom>
          <a:solidFill>
            <a:schemeClr val="bg1">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MYTH &amp; REALITIES:</a:t>
            </a:r>
          </a:p>
          <a:p>
            <a:pPr algn="ctr"/>
            <a:r>
              <a:rPr lang="en-US" sz="3200" b="1" dirty="0" smtClean="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600" b="1" dirty="0" smtClean="0">
                <a:solidFill>
                  <a:srgbClr val="002060"/>
                </a:solidFill>
                <a:latin typeface="Tahoma" panose="020B0604030504040204" pitchFamily="34" charset="0"/>
                <a:ea typeface="Tahoma" panose="020B0604030504040204" pitchFamily="34" charset="0"/>
                <a:cs typeface="Tahoma" panose="020B0604030504040204" pitchFamily="34" charset="0"/>
              </a:rPr>
              <a:t>Earthquakes &amp; climate change?</a:t>
            </a:r>
            <a:endParaRPr lang="en-US" sz="3600" b="1" dirty="0">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sp>
        <p:nvSpPr>
          <p:cNvPr id="5" name="Content Placeholder 2"/>
          <p:cNvSpPr txBox="1">
            <a:spLocks/>
          </p:cNvSpPr>
          <p:nvPr/>
        </p:nvSpPr>
        <p:spPr>
          <a:xfrm>
            <a:off x="4533313" y="1676400"/>
            <a:ext cx="4153488" cy="4895929"/>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2400" dirty="0" smtClean="0">
                <a:latin typeface="Tahoma" panose="020B0604030504040204" pitchFamily="34" charset="0"/>
                <a:ea typeface="Tahoma" panose="020B0604030504040204" pitchFamily="34" charset="0"/>
                <a:cs typeface="Tahoma" panose="020B0604030504040204" pitchFamily="34" charset="0"/>
              </a:rPr>
              <a:t>Climate change projections NOT included</a:t>
            </a:r>
            <a:br>
              <a:rPr lang="en-US" sz="2400" dirty="0" smtClean="0">
                <a:latin typeface="Tahoma" panose="020B0604030504040204" pitchFamily="34" charset="0"/>
                <a:ea typeface="Tahoma" panose="020B0604030504040204" pitchFamily="34" charset="0"/>
                <a:cs typeface="Tahoma" panose="020B0604030504040204" pitchFamily="34" charset="0"/>
              </a:rPr>
            </a:br>
            <a:endParaRPr lang="en-US" sz="2400" dirty="0" smtClean="0">
              <a:latin typeface="Tahoma" panose="020B0604030504040204" pitchFamily="34" charset="0"/>
              <a:ea typeface="Tahoma" panose="020B0604030504040204" pitchFamily="34" charset="0"/>
              <a:cs typeface="Tahoma" panose="020B0604030504040204" pitchFamily="34" charset="0"/>
            </a:endParaRPr>
          </a:p>
          <a:p>
            <a:r>
              <a:rPr lang="en-US" sz="2400" dirty="0">
                <a:latin typeface="Tahoma" panose="020B0604030504040204" pitchFamily="34" charset="0"/>
                <a:ea typeface="Tahoma" panose="020B0604030504040204" pitchFamily="34" charset="0"/>
                <a:cs typeface="Tahoma" panose="020B0604030504040204" pitchFamily="34" charset="0"/>
              </a:rPr>
              <a:t>A recent UCLA study found that </a:t>
            </a:r>
            <a:r>
              <a:rPr lang="en-US" sz="2400" dirty="0">
                <a:solidFill>
                  <a:schemeClr val="accent6">
                    <a:lumMod val="75000"/>
                  </a:schemeClr>
                </a:solidFill>
                <a:latin typeface="Tahoma" panose="020B0604030504040204" pitchFamily="34" charset="0"/>
                <a:ea typeface="Tahoma" panose="020B0604030504040204" pitchFamily="34" charset="0"/>
                <a:cs typeface="Tahoma" panose="020B0604030504040204" pitchFamily="34" charset="0"/>
              </a:rPr>
              <a:t>the Sierra snowpack will decrease by about 30 percent </a:t>
            </a:r>
            <a:r>
              <a:rPr lang="en-US" sz="2400" dirty="0">
                <a:latin typeface="Tahoma" panose="020B0604030504040204" pitchFamily="34" charset="0"/>
                <a:ea typeface="Tahoma" panose="020B0604030504040204" pitchFamily="34" charset="0"/>
                <a:cs typeface="Tahoma" panose="020B0604030504040204" pitchFamily="34" charset="0"/>
              </a:rPr>
              <a:t>by the end of the </a:t>
            </a:r>
            <a:r>
              <a:rPr lang="en-US" sz="2400" dirty="0" smtClean="0">
                <a:latin typeface="Tahoma" panose="020B0604030504040204" pitchFamily="34" charset="0"/>
                <a:ea typeface="Tahoma" panose="020B0604030504040204" pitchFamily="34" charset="0"/>
                <a:cs typeface="Tahoma" panose="020B0604030504040204" pitchFamily="34" charset="0"/>
              </a:rPr>
              <a:t>century</a:t>
            </a:r>
            <a:endParaRPr lang="en-US" sz="2400" dirty="0">
              <a:latin typeface="Tahoma" panose="020B0604030504040204" pitchFamily="34" charset="0"/>
              <a:ea typeface="Tahoma" panose="020B0604030504040204" pitchFamily="34" charset="0"/>
              <a:cs typeface="Tahoma" panose="020B0604030504040204" pitchFamily="34" charset="0"/>
            </a:endParaRPr>
          </a:p>
          <a:p>
            <a:endParaRPr lang="en-US" sz="2400" dirty="0" smtClean="0">
              <a:latin typeface="Tahoma" panose="020B0604030504040204" pitchFamily="34" charset="0"/>
              <a:ea typeface="Tahoma" panose="020B0604030504040204" pitchFamily="34" charset="0"/>
              <a:cs typeface="Tahoma" panose="020B0604030504040204" pitchFamily="34" charset="0"/>
            </a:endParaRPr>
          </a:p>
          <a:p>
            <a:r>
              <a:rPr lang="en-US" sz="2400" dirty="0">
                <a:latin typeface="Tahoma" panose="020B0604030504040204" pitchFamily="34" charset="0"/>
                <a:ea typeface="Tahoma" panose="020B0604030504040204" pitchFamily="34" charset="0"/>
                <a:cs typeface="Tahoma" panose="020B0604030504040204" pitchFamily="34" charset="0"/>
              </a:rPr>
              <a:t>Irrigated </a:t>
            </a:r>
            <a:r>
              <a:rPr lang="en-US" sz="2400" dirty="0" smtClean="0">
                <a:latin typeface="Tahoma" panose="020B0604030504040204" pitchFamily="34" charset="0"/>
                <a:ea typeface="Tahoma" panose="020B0604030504040204" pitchFamily="34" charset="0"/>
                <a:cs typeface="Tahoma" panose="020B0604030504040204" pitchFamily="34" charset="0"/>
              </a:rPr>
              <a:t>agriculture in arid Valley to </a:t>
            </a:r>
            <a:r>
              <a:rPr lang="en-US" sz="2400" dirty="0" smtClean="0">
                <a:latin typeface="Tahoma" panose="020B0604030504040204" pitchFamily="34" charset="0"/>
                <a:ea typeface="Tahoma" panose="020B0604030504040204" pitchFamily="34" charset="0"/>
                <a:cs typeface="Tahoma" panose="020B0604030504040204" pitchFamily="34" charset="0"/>
              </a:rPr>
              <a:t>become </a:t>
            </a:r>
            <a:r>
              <a:rPr lang="en-US" sz="2400" dirty="0">
                <a:latin typeface="Tahoma" panose="020B0604030504040204" pitchFamily="34" charset="0"/>
                <a:ea typeface="Tahoma" panose="020B0604030504040204" pitchFamily="34" charset="0"/>
                <a:cs typeface="Tahoma" panose="020B0604030504040204" pitchFamily="34" charset="0"/>
              </a:rPr>
              <a:t>increasingly </a:t>
            </a:r>
            <a:r>
              <a:rPr lang="en-US" sz="2400" dirty="0" smtClean="0">
                <a:latin typeface="Tahoma" panose="020B0604030504040204" pitchFamily="34" charset="0"/>
                <a:ea typeface="Tahoma" panose="020B0604030504040204" pitchFamily="34" charset="0"/>
                <a:cs typeface="Tahoma" panose="020B0604030504040204" pitchFamily="34" charset="0"/>
              </a:rPr>
              <a:t>impractical</a:t>
            </a:r>
            <a:endParaRPr lang="en-US" sz="24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655496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534400" cy="1143000"/>
          </a:xfrm>
        </p:spPr>
        <p:txBody>
          <a:bodyPr>
            <a:normAutofit fontScale="90000"/>
          </a:bodyPr>
          <a:lstStyle/>
          <a:p>
            <a:r>
              <a:rPr lang="en-US" sz="3600" b="1" dirty="0" smtClean="0">
                <a:solidFill>
                  <a:schemeClr val="tx2">
                    <a:lumMod val="50000"/>
                  </a:schemeClr>
                </a:solidFill>
                <a:latin typeface="Tahoma" panose="020B0604030504040204" pitchFamily="34" charset="0"/>
                <a:ea typeface="Tahoma" panose="020B0604030504040204" pitchFamily="34" charset="0"/>
                <a:cs typeface="Tahoma" panose="020B0604030504040204" pitchFamily="34" charset="0"/>
              </a:rPr>
              <a:t>Questions about State’s </a:t>
            </a:r>
            <a:r>
              <a:rPr lang="en-US" sz="3600" b="1" dirty="0" smtClean="0">
                <a:solidFill>
                  <a:schemeClr val="tx2">
                    <a:lumMod val="50000"/>
                  </a:schemeClr>
                </a:solidFill>
                <a:latin typeface="Tahoma" panose="020B0604030504040204" pitchFamily="34" charset="0"/>
                <a:ea typeface="Tahoma" panose="020B0604030504040204" pitchFamily="34" charset="0"/>
                <a:cs typeface="Tahoma" panose="020B0604030504040204" pitchFamily="34" charset="0"/>
              </a:rPr>
              <a:t/>
            </a:r>
            <a:br>
              <a:rPr lang="en-US" sz="3600" b="1" dirty="0" smtClean="0">
                <a:solidFill>
                  <a:schemeClr val="tx2">
                    <a:lumMod val="50000"/>
                  </a:schemeClr>
                </a:solidFill>
                <a:latin typeface="Tahoma" panose="020B0604030504040204" pitchFamily="34" charset="0"/>
                <a:ea typeface="Tahoma" panose="020B0604030504040204" pitchFamily="34" charset="0"/>
                <a:cs typeface="Tahoma" panose="020B0604030504040204" pitchFamily="34" charset="0"/>
              </a:rPr>
            </a:br>
            <a:r>
              <a:rPr lang="en-US" sz="3600" b="1" dirty="0" smtClean="0">
                <a:solidFill>
                  <a:schemeClr val="tx2">
                    <a:lumMod val="50000"/>
                  </a:schemeClr>
                </a:solidFill>
                <a:latin typeface="Tahoma" panose="020B0604030504040204" pitchFamily="34" charset="0"/>
                <a:ea typeface="Tahoma" panose="020B0604030504040204" pitchFamily="34" charset="0"/>
                <a:cs typeface="Tahoma" panose="020B0604030504040204" pitchFamily="34" charset="0"/>
              </a:rPr>
              <a:t>Delta Tunnels </a:t>
            </a:r>
            <a:r>
              <a:rPr lang="en-US" sz="3600" b="1" dirty="0" smtClean="0">
                <a:solidFill>
                  <a:schemeClr val="tx2">
                    <a:lumMod val="50000"/>
                  </a:schemeClr>
                </a:solidFill>
                <a:latin typeface="Tahoma" panose="020B0604030504040204" pitchFamily="34" charset="0"/>
                <a:ea typeface="Tahoma" panose="020B0604030504040204" pitchFamily="34" charset="0"/>
                <a:cs typeface="Tahoma" panose="020B0604030504040204" pitchFamily="34" charset="0"/>
              </a:rPr>
              <a:t>Proposal</a:t>
            </a:r>
            <a:endParaRPr lang="en-US" sz="3600" b="1" dirty="0">
              <a:solidFill>
                <a:schemeClr val="tx2">
                  <a:lumMod val="50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3" name="Content Placeholder 2"/>
          <p:cNvSpPr>
            <a:spLocks noGrp="1"/>
          </p:cNvSpPr>
          <p:nvPr>
            <p:ph idx="1"/>
          </p:nvPr>
        </p:nvSpPr>
        <p:spPr>
          <a:xfrm>
            <a:off x="3429000" y="1600200"/>
            <a:ext cx="5257800" cy="4525963"/>
          </a:xfrm>
        </p:spPr>
        <p:txBody>
          <a:bodyPr/>
          <a:lstStyle/>
          <a:p>
            <a:pPr>
              <a:buNone/>
            </a:pPr>
            <a:endParaRPr lang="en-US" dirty="0" smtClean="0"/>
          </a:p>
          <a:p>
            <a:endParaRPr lang="en-US" dirty="0" smtClean="0"/>
          </a:p>
          <a:p>
            <a:endParaRPr lang="en-US" sz="1200" dirty="0" smtClean="0"/>
          </a:p>
          <a:p>
            <a:endParaRPr lang="en-US" dirty="0" smtClean="0"/>
          </a:p>
          <a:p>
            <a:endParaRPr lang="en-US" sz="2800" dirty="0" smtClean="0"/>
          </a:p>
          <a:p>
            <a:endParaRPr lang="en-US" dirty="0"/>
          </a:p>
        </p:txBody>
      </p:sp>
      <p:sp>
        <p:nvSpPr>
          <p:cNvPr id="8" name="Pentagon 7"/>
          <p:cNvSpPr/>
          <p:nvPr/>
        </p:nvSpPr>
        <p:spPr bwMode="auto">
          <a:xfrm>
            <a:off x="533400" y="3339405"/>
            <a:ext cx="2514600" cy="843915"/>
          </a:xfrm>
          <a:prstGeom prst="homePlate">
            <a:avLst/>
          </a:prstGeom>
          <a:solidFill>
            <a:schemeClr val="accent2">
              <a:lumMod val="75000"/>
            </a:schemeClr>
          </a:solidFill>
          <a:ln w="9525" cap="flat" cmpd="sng" algn="ctr">
            <a:solidFill>
              <a:schemeClr val="tx2">
                <a:lumMod val="50000"/>
              </a:schemeClr>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800" b="0" i="0" u="none" strike="noStrike" cap="none" normalizeH="0" baseline="0" dirty="0" smtClean="0">
                <a:ln>
                  <a:noFill/>
                </a:ln>
                <a:solidFill>
                  <a:schemeClr val="bg1"/>
                </a:solidFill>
                <a:effectLst/>
                <a:latin typeface="Tahoma" pitchFamily="34" charset="0"/>
              </a:rPr>
              <a:t>Ecosystem and Science</a:t>
            </a:r>
          </a:p>
        </p:txBody>
      </p:sp>
      <p:sp>
        <p:nvSpPr>
          <p:cNvPr id="7" name="Pentagon 6"/>
          <p:cNvSpPr/>
          <p:nvPr/>
        </p:nvSpPr>
        <p:spPr bwMode="auto">
          <a:xfrm>
            <a:off x="533400" y="4953000"/>
            <a:ext cx="2514600" cy="843915"/>
          </a:xfrm>
          <a:prstGeom prst="homePlate">
            <a:avLst/>
          </a:prstGeom>
          <a:solidFill>
            <a:schemeClr val="accent2">
              <a:lumMod val="75000"/>
            </a:schemeClr>
          </a:solidFill>
          <a:ln w="9525" cap="flat" cmpd="sng" algn="ctr">
            <a:solidFill>
              <a:schemeClr val="tx2">
                <a:lumMod val="50000"/>
              </a:schemeClr>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800" b="0" i="0" u="none" strike="noStrike" cap="none" normalizeH="0" baseline="0" dirty="0" smtClean="0">
                <a:ln>
                  <a:noFill/>
                </a:ln>
                <a:solidFill>
                  <a:schemeClr val="bg1"/>
                </a:solidFill>
                <a:effectLst/>
                <a:latin typeface="Tahoma" pitchFamily="34" charset="0"/>
              </a:rPr>
              <a:t>Economics</a:t>
            </a:r>
          </a:p>
        </p:txBody>
      </p:sp>
      <p:sp>
        <p:nvSpPr>
          <p:cNvPr id="10" name="TextBox 9"/>
          <p:cNvSpPr txBox="1"/>
          <p:nvPr/>
        </p:nvSpPr>
        <p:spPr>
          <a:xfrm>
            <a:off x="3276600" y="4867125"/>
            <a:ext cx="3962400" cy="1015663"/>
          </a:xfrm>
          <a:prstGeom prst="rect">
            <a:avLst/>
          </a:prstGeom>
          <a:noFill/>
        </p:spPr>
        <p:txBody>
          <a:bodyPr wrap="square" rtlCol="0">
            <a:spAutoFit/>
          </a:bodyPr>
          <a:lstStyle/>
          <a:p>
            <a:pPr>
              <a:buFont typeface="Arial" pitchFamily="34" charset="0"/>
              <a:buChar char="•"/>
            </a:pPr>
            <a:r>
              <a:rPr lang="en-US" sz="2000" dirty="0" smtClean="0">
                <a:solidFill>
                  <a:schemeClr val="tx2">
                    <a:lumMod val="50000"/>
                  </a:schemeClr>
                </a:solidFill>
                <a:latin typeface="Tahoma" panose="020B0604030504040204" pitchFamily="34" charset="0"/>
                <a:ea typeface="Tahoma" panose="020B0604030504040204" pitchFamily="34" charset="0"/>
                <a:cs typeface="Tahoma" panose="020B0604030504040204" pitchFamily="34" charset="0"/>
              </a:rPr>
              <a:t> Is it financially feasible? </a:t>
            </a:r>
          </a:p>
          <a:p>
            <a:pPr>
              <a:buFont typeface="Arial" pitchFamily="34" charset="0"/>
              <a:buChar char="•"/>
            </a:pPr>
            <a:endParaRPr lang="en-US" sz="2000" dirty="0" smtClean="0">
              <a:solidFill>
                <a:schemeClr val="tx2">
                  <a:lumMod val="50000"/>
                </a:schemeClr>
              </a:solidFill>
              <a:latin typeface="Tahoma" panose="020B0604030504040204" pitchFamily="34" charset="0"/>
              <a:ea typeface="Tahoma" panose="020B0604030504040204" pitchFamily="34" charset="0"/>
              <a:cs typeface="Tahoma" panose="020B0604030504040204" pitchFamily="34" charset="0"/>
            </a:endParaRPr>
          </a:p>
          <a:p>
            <a:pPr>
              <a:buFont typeface="Arial" pitchFamily="34" charset="0"/>
              <a:buChar char="•"/>
            </a:pPr>
            <a:r>
              <a:rPr lang="en-US" sz="2000" dirty="0">
                <a:solidFill>
                  <a:schemeClr val="tx2">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2000" dirty="0" smtClean="0">
                <a:solidFill>
                  <a:schemeClr val="tx2">
                    <a:lumMod val="50000"/>
                  </a:schemeClr>
                </a:solidFill>
                <a:latin typeface="Tahoma" panose="020B0604030504040204" pitchFamily="34" charset="0"/>
                <a:ea typeface="Tahoma" panose="020B0604030504040204" pitchFamily="34" charset="0"/>
                <a:cs typeface="Tahoma" panose="020B0604030504040204" pitchFamily="34" charset="0"/>
              </a:rPr>
              <a:t>Is it cost-effective?</a:t>
            </a:r>
            <a:endParaRPr lang="en-US" sz="2000" dirty="0">
              <a:solidFill>
                <a:schemeClr val="tx2">
                  <a:lumMod val="50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11" name="TextBox 10"/>
          <p:cNvSpPr txBox="1"/>
          <p:nvPr/>
        </p:nvSpPr>
        <p:spPr>
          <a:xfrm>
            <a:off x="3276600" y="3096161"/>
            <a:ext cx="5334000" cy="1323439"/>
          </a:xfrm>
          <a:prstGeom prst="rect">
            <a:avLst/>
          </a:prstGeom>
          <a:noFill/>
        </p:spPr>
        <p:txBody>
          <a:bodyPr wrap="square" rtlCol="0">
            <a:spAutoFit/>
          </a:bodyPr>
          <a:lstStyle/>
          <a:p>
            <a:pPr>
              <a:buFont typeface="Arial" pitchFamily="34" charset="0"/>
              <a:buChar char="•"/>
            </a:pPr>
            <a:r>
              <a:rPr lang="en-US" sz="2000" dirty="0" smtClean="0">
                <a:solidFill>
                  <a:schemeClr val="tx2">
                    <a:lumMod val="50000"/>
                  </a:schemeClr>
                </a:solidFill>
                <a:latin typeface="Tahoma" panose="020B0604030504040204" pitchFamily="34" charset="0"/>
                <a:ea typeface="Tahoma" panose="020B0604030504040204" pitchFamily="34" charset="0"/>
                <a:cs typeface="Tahoma" panose="020B0604030504040204" pitchFamily="34" charset="0"/>
              </a:rPr>
              <a:t> Would it improve, or worsen, ecosystem    health and water quality?</a:t>
            </a:r>
          </a:p>
          <a:p>
            <a:pPr>
              <a:buFont typeface="Arial" pitchFamily="34" charset="0"/>
              <a:buChar char="•"/>
            </a:pPr>
            <a:endParaRPr lang="en-US" sz="2000" dirty="0" smtClean="0">
              <a:solidFill>
                <a:schemeClr val="tx2">
                  <a:lumMod val="50000"/>
                </a:schemeClr>
              </a:solidFill>
              <a:latin typeface="Tahoma" panose="020B0604030504040204" pitchFamily="34" charset="0"/>
              <a:ea typeface="Tahoma" panose="020B0604030504040204" pitchFamily="34" charset="0"/>
              <a:cs typeface="Tahoma" panose="020B0604030504040204" pitchFamily="34" charset="0"/>
            </a:endParaRPr>
          </a:p>
          <a:p>
            <a:pPr>
              <a:buFont typeface="Arial" pitchFamily="34" charset="0"/>
              <a:buChar char="•"/>
            </a:pPr>
            <a:r>
              <a:rPr lang="en-US" sz="2000" dirty="0" smtClean="0">
                <a:solidFill>
                  <a:schemeClr val="tx2">
                    <a:lumMod val="50000"/>
                  </a:schemeClr>
                </a:solidFill>
                <a:latin typeface="Tahoma" panose="020B0604030504040204" pitchFamily="34" charset="0"/>
                <a:ea typeface="Tahoma" panose="020B0604030504040204" pitchFamily="34" charset="0"/>
                <a:cs typeface="Tahoma" panose="020B0604030504040204" pitchFamily="34" charset="0"/>
              </a:rPr>
              <a:t> Is it legally </a:t>
            </a:r>
            <a:r>
              <a:rPr lang="en-US" sz="2000" dirty="0" err="1" smtClean="0">
                <a:solidFill>
                  <a:schemeClr val="tx2">
                    <a:lumMod val="50000"/>
                  </a:schemeClr>
                </a:solidFill>
                <a:latin typeface="Tahoma" panose="020B0604030504040204" pitchFamily="34" charset="0"/>
                <a:ea typeface="Tahoma" panose="020B0604030504040204" pitchFamily="34" charset="0"/>
                <a:cs typeface="Tahoma" panose="020B0604030504040204" pitchFamily="34" charset="0"/>
              </a:rPr>
              <a:t>permittable</a:t>
            </a:r>
            <a:r>
              <a:rPr lang="en-US" sz="2000" dirty="0" smtClean="0">
                <a:solidFill>
                  <a:schemeClr val="tx2">
                    <a:lumMod val="50000"/>
                  </a:schemeClr>
                </a:solidFill>
                <a:latin typeface="Tahoma" panose="020B0604030504040204" pitchFamily="34" charset="0"/>
                <a:ea typeface="Tahoma" panose="020B0604030504040204" pitchFamily="34" charset="0"/>
                <a:cs typeface="Tahoma" panose="020B0604030504040204" pitchFamily="34" charset="0"/>
              </a:rPr>
              <a:t>?</a:t>
            </a:r>
            <a:endParaRPr lang="en-US" sz="2000" dirty="0">
              <a:solidFill>
                <a:schemeClr val="tx2">
                  <a:lumMod val="50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9" name="Pentagon 8"/>
          <p:cNvSpPr/>
          <p:nvPr/>
        </p:nvSpPr>
        <p:spPr bwMode="auto">
          <a:xfrm>
            <a:off x="533400" y="1676400"/>
            <a:ext cx="2514600" cy="843915"/>
          </a:xfrm>
          <a:prstGeom prst="homePlate">
            <a:avLst/>
          </a:prstGeom>
          <a:solidFill>
            <a:schemeClr val="accent2">
              <a:lumMod val="75000"/>
            </a:schemeClr>
          </a:solidFill>
          <a:ln w="9525" cap="flat" cmpd="sng" algn="ctr">
            <a:solidFill>
              <a:schemeClr val="tx2">
                <a:lumMod val="50000"/>
              </a:schemeClr>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800" b="0" i="0" u="none" strike="noStrike" cap="none" normalizeH="0" baseline="0" dirty="0" smtClean="0">
                <a:ln>
                  <a:noFill/>
                </a:ln>
                <a:solidFill>
                  <a:schemeClr val="bg1"/>
                </a:solidFill>
                <a:effectLst/>
                <a:latin typeface="Tahoma" pitchFamily="34" charset="0"/>
              </a:rPr>
              <a:t>Water Reliability</a:t>
            </a:r>
          </a:p>
        </p:txBody>
      </p:sp>
      <p:sp>
        <p:nvSpPr>
          <p:cNvPr id="12" name="TextBox 11"/>
          <p:cNvSpPr txBox="1"/>
          <p:nvPr/>
        </p:nvSpPr>
        <p:spPr>
          <a:xfrm>
            <a:off x="3276600" y="1575137"/>
            <a:ext cx="5867400" cy="1015663"/>
          </a:xfrm>
          <a:prstGeom prst="rect">
            <a:avLst/>
          </a:prstGeom>
          <a:noFill/>
        </p:spPr>
        <p:txBody>
          <a:bodyPr wrap="square" rtlCol="0">
            <a:spAutoFit/>
          </a:bodyPr>
          <a:lstStyle/>
          <a:p>
            <a:pPr>
              <a:buFont typeface="Arial" pitchFamily="34" charset="0"/>
              <a:buChar char="•"/>
            </a:pPr>
            <a:r>
              <a:rPr lang="en-US" sz="2000" dirty="0" smtClean="0">
                <a:solidFill>
                  <a:schemeClr val="tx2">
                    <a:lumMod val="50000"/>
                  </a:schemeClr>
                </a:solidFill>
                <a:latin typeface="Tahoma" panose="020B0604030504040204" pitchFamily="34" charset="0"/>
                <a:ea typeface="Tahoma" panose="020B0604030504040204" pitchFamily="34" charset="0"/>
                <a:cs typeface="Tahoma" panose="020B0604030504040204" pitchFamily="34" charset="0"/>
              </a:rPr>
              <a:t> Would it reduce physical vulnerability?</a:t>
            </a:r>
          </a:p>
          <a:p>
            <a:pPr>
              <a:buFont typeface="Arial" pitchFamily="34" charset="0"/>
              <a:buChar char="•"/>
            </a:pPr>
            <a:endParaRPr lang="en-US" sz="2000" dirty="0" smtClean="0">
              <a:solidFill>
                <a:schemeClr val="tx2">
                  <a:lumMod val="50000"/>
                </a:schemeClr>
              </a:solidFill>
              <a:latin typeface="Tahoma" panose="020B0604030504040204" pitchFamily="34" charset="0"/>
              <a:ea typeface="Tahoma" panose="020B0604030504040204" pitchFamily="34" charset="0"/>
              <a:cs typeface="Tahoma" panose="020B0604030504040204" pitchFamily="34" charset="0"/>
            </a:endParaRPr>
          </a:p>
          <a:p>
            <a:pPr>
              <a:buFont typeface="Arial" pitchFamily="34" charset="0"/>
              <a:buChar char="•"/>
            </a:pPr>
            <a:r>
              <a:rPr lang="en-US" sz="2000" dirty="0" smtClean="0">
                <a:solidFill>
                  <a:schemeClr val="tx2">
                    <a:lumMod val="50000"/>
                  </a:schemeClr>
                </a:solidFill>
                <a:latin typeface="Tahoma" panose="020B0604030504040204" pitchFamily="34" charset="0"/>
                <a:ea typeface="Tahoma" panose="020B0604030504040204" pitchFamily="34" charset="0"/>
                <a:cs typeface="Tahoma" panose="020B0604030504040204" pitchFamily="34" charset="0"/>
              </a:rPr>
              <a:t> Would it provide improved reliability in droughts</a:t>
            </a:r>
            <a:r>
              <a:rPr lang="en-US" sz="2000" dirty="0" smtClean="0">
                <a:latin typeface="Tahoma" panose="020B0604030504040204" pitchFamily="34" charset="0"/>
                <a:ea typeface="Tahoma" panose="020B0604030504040204" pitchFamily="34" charset="0"/>
                <a:cs typeface="Tahoma" panose="020B0604030504040204" pitchFamily="34" charset="0"/>
              </a:rPr>
              <a:t>?</a:t>
            </a:r>
            <a:endParaRPr lang="en-US" sz="20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91593081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600" b="1" dirty="0" smtClean="0">
                <a:solidFill>
                  <a:schemeClr val="tx2">
                    <a:lumMod val="50000"/>
                  </a:schemeClr>
                </a:solidFill>
                <a:latin typeface="Tahoma" panose="020B0604030504040204" pitchFamily="34" charset="0"/>
                <a:ea typeface="Tahoma" panose="020B0604030504040204" pitchFamily="34" charset="0"/>
                <a:cs typeface="Tahoma" panose="020B0604030504040204" pitchFamily="34" charset="0"/>
              </a:rPr>
              <a:t>Does </a:t>
            </a:r>
            <a:r>
              <a:rPr lang="en-US" sz="3600" b="1" dirty="0" smtClean="0">
                <a:solidFill>
                  <a:schemeClr val="tx2">
                    <a:lumMod val="50000"/>
                  </a:schemeClr>
                </a:solidFill>
                <a:latin typeface="Tahoma" panose="020B0604030504040204" pitchFamily="34" charset="0"/>
                <a:ea typeface="Tahoma" panose="020B0604030504040204" pitchFamily="34" charset="0"/>
                <a:cs typeface="Tahoma" panose="020B0604030504040204" pitchFamily="34" charset="0"/>
              </a:rPr>
              <a:t>the Delta Tunnels </a:t>
            </a:r>
            <a:r>
              <a:rPr lang="en-US" sz="3600" b="1" dirty="0" smtClean="0">
                <a:solidFill>
                  <a:schemeClr val="tx2">
                    <a:lumMod val="50000"/>
                  </a:schemeClr>
                </a:solidFill>
                <a:latin typeface="Tahoma" panose="020B0604030504040204" pitchFamily="34" charset="0"/>
                <a:ea typeface="Tahoma" panose="020B0604030504040204" pitchFamily="34" charset="0"/>
                <a:cs typeface="Tahoma" panose="020B0604030504040204" pitchFamily="34" charset="0"/>
              </a:rPr>
              <a:t>Improve Water Supply Reliability?</a:t>
            </a:r>
            <a:endParaRPr lang="en-US" sz="3600" b="1" dirty="0">
              <a:solidFill>
                <a:schemeClr val="tx2">
                  <a:lumMod val="50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3" name="Content Placeholder 2"/>
          <p:cNvSpPr>
            <a:spLocks noGrp="1"/>
          </p:cNvSpPr>
          <p:nvPr>
            <p:ph idx="1"/>
          </p:nvPr>
        </p:nvSpPr>
        <p:spPr>
          <a:xfrm>
            <a:off x="457200" y="1524000"/>
            <a:ext cx="8229600" cy="1905001"/>
          </a:xfrm>
        </p:spPr>
        <p:txBody>
          <a:bodyPr>
            <a:normAutofit/>
          </a:bodyPr>
          <a:lstStyle/>
          <a:p>
            <a:r>
              <a:rPr lang="en-US" sz="2400" dirty="0" smtClean="0">
                <a:solidFill>
                  <a:schemeClr val="tx2">
                    <a:lumMod val="50000"/>
                  </a:schemeClr>
                </a:solidFill>
                <a:latin typeface="Tahoma" panose="020B0604030504040204" pitchFamily="34" charset="0"/>
                <a:ea typeface="Tahoma" panose="020B0604030504040204" pitchFamily="34" charset="0"/>
                <a:cs typeface="Tahoma" panose="020B0604030504040204" pitchFamily="34" charset="0"/>
              </a:rPr>
              <a:t>A large facility still relies on south of Delta pumping, so levees are still very important.</a:t>
            </a:r>
          </a:p>
          <a:p>
            <a:r>
              <a:rPr lang="en-US" sz="2400" dirty="0" err="1" smtClean="0">
                <a:solidFill>
                  <a:schemeClr val="tx2">
                    <a:lumMod val="50000"/>
                  </a:schemeClr>
                </a:solidFill>
                <a:latin typeface="Tahoma" panose="020B0604030504040204" pitchFamily="34" charset="0"/>
                <a:ea typeface="Tahoma" panose="020B0604030504040204" pitchFamily="34" charset="0"/>
                <a:cs typeface="Tahoma" panose="020B0604030504040204" pitchFamily="34" charset="0"/>
              </a:rPr>
              <a:t>Permittable</a:t>
            </a:r>
            <a:r>
              <a:rPr lang="en-US" sz="2400" dirty="0" smtClean="0">
                <a:solidFill>
                  <a:schemeClr val="tx2">
                    <a:lumMod val="50000"/>
                  </a:schemeClr>
                </a:solidFill>
                <a:latin typeface="Tahoma" panose="020B0604030504040204" pitchFamily="34" charset="0"/>
                <a:ea typeface="Tahoma" panose="020B0604030504040204" pitchFamily="34" charset="0"/>
                <a:cs typeface="Tahoma" panose="020B0604030504040204" pitchFamily="34" charset="0"/>
              </a:rPr>
              <a:t> operations will result in lower deliveries in drier years. </a:t>
            </a:r>
          </a:p>
        </p:txBody>
      </p:sp>
      <p:graphicFrame>
        <p:nvGraphicFramePr>
          <p:cNvPr id="6" name="Chart 5"/>
          <p:cNvGraphicFramePr>
            <a:graphicFrameLocks/>
          </p:cNvGraphicFramePr>
          <p:nvPr>
            <p:extLst>
              <p:ext uri="{D42A27DB-BD31-4B8C-83A1-F6EECF244321}">
                <p14:modId xmlns:p14="http://schemas.microsoft.com/office/powerpoint/2010/main" val="1007637332"/>
              </p:ext>
            </p:extLst>
          </p:nvPr>
        </p:nvGraphicFramePr>
        <p:xfrm>
          <a:off x="914400" y="3352800"/>
          <a:ext cx="3657600" cy="28956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Chart 7"/>
          <p:cNvGraphicFramePr>
            <a:graphicFrameLocks/>
          </p:cNvGraphicFramePr>
          <p:nvPr>
            <p:extLst>
              <p:ext uri="{D42A27DB-BD31-4B8C-83A1-F6EECF244321}">
                <p14:modId xmlns:p14="http://schemas.microsoft.com/office/powerpoint/2010/main" val="255078941"/>
              </p:ext>
            </p:extLst>
          </p:nvPr>
        </p:nvGraphicFramePr>
        <p:xfrm>
          <a:off x="4572000" y="3352800"/>
          <a:ext cx="3657600" cy="28956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81490801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745375" y="152400"/>
            <a:ext cx="5342975" cy="1107996"/>
          </a:xfrm>
          <a:prstGeom prst="rect">
            <a:avLst/>
          </a:prstGeom>
        </p:spPr>
        <p:txBody>
          <a:bodyPr wrap="square">
            <a:spAutoFit/>
          </a:bodyPr>
          <a:lstStyle/>
          <a:p>
            <a:pPr algn="ctr"/>
            <a:r>
              <a:rPr lang="en-US" sz="6600" b="1" dirty="0">
                <a:solidFill>
                  <a:schemeClr val="tx1">
                    <a:lumMod val="75000"/>
                    <a:lumOff val="25000"/>
                  </a:schemeClr>
                </a:solidFill>
                <a:latin typeface="Rockwell" pitchFamily="18" charset="0"/>
                <a:cs typeface="Narkisim" pitchFamily="34" charset="-79"/>
              </a:rPr>
              <a:t>Who We Are</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01862" y="1676400"/>
            <a:ext cx="2230000" cy="2230000"/>
          </a:xfrm>
          <a:prstGeom prst="rect">
            <a:avLst/>
          </a:prstGeom>
        </p:spPr>
      </p:pic>
      <p:sp>
        <p:nvSpPr>
          <p:cNvPr id="3" name="TextBox 2"/>
          <p:cNvSpPr txBox="1"/>
          <p:nvPr/>
        </p:nvSpPr>
        <p:spPr>
          <a:xfrm>
            <a:off x="2613462" y="4191000"/>
            <a:ext cx="3606800" cy="1600438"/>
          </a:xfrm>
          <a:prstGeom prst="rect">
            <a:avLst/>
          </a:prstGeom>
          <a:noFill/>
        </p:spPr>
        <p:txBody>
          <a:bodyPr wrap="square" rtlCol="0">
            <a:spAutoFit/>
          </a:bodyPr>
          <a:lstStyle/>
          <a:p>
            <a:pPr algn="ctr"/>
            <a:r>
              <a:rPr lang="en-US" sz="2000" b="1" dirty="0"/>
              <a:t>Barbara </a:t>
            </a:r>
            <a:r>
              <a:rPr lang="en-US" sz="2000" b="1" dirty="0" err="1"/>
              <a:t>Barrigan-Parrilla</a:t>
            </a:r>
            <a:endParaRPr lang="en-US" sz="2000" b="1" dirty="0"/>
          </a:p>
          <a:p>
            <a:pPr algn="ctr"/>
            <a:r>
              <a:rPr lang="en-US" sz="2000" dirty="0"/>
              <a:t>Executive Director</a:t>
            </a:r>
          </a:p>
          <a:p>
            <a:pPr algn="ctr"/>
            <a:r>
              <a:rPr lang="en-US" sz="2000" dirty="0">
                <a:hlinkClick r:id="rId4"/>
              </a:rPr>
              <a:t>Barbara@RestoretheDelta.org</a:t>
            </a:r>
            <a:endParaRPr lang="en-US" sz="2000" dirty="0"/>
          </a:p>
          <a:p>
            <a:pPr algn="ctr"/>
            <a:r>
              <a:rPr lang="en-US" sz="2000" dirty="0"/>
              <a:t>(209) 479-9550</a:t>
            </a:r>
          </a:p>
          <a:p>
            <a:endParaRPr lang="en-US" dirty="0"/>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7" name="Rectangle 6"/>
          <p:cNvSpPr/>
          <p:nvPr/>
        </p:nvSpPr>
        <p:spPr>
          <a:xfrm>
            <a:off x="-990600" y="178191"/>
            <a:ext cx="11125200" cy="1219200"/>
          </a:xfrm>
          <a:prstGeom prst="rect">
            <a:avLst/>
          </a:prstGeom>
          <a:solidFill>
            <a:schemeClr val="bg1">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smtClean="0">
                <a:solidFill>
                  <a:srgbClr val="002060"/>
                </a:solidFill>
                <a:latin typeface="Tahoma" panose="020B0604030504040204" pitchFamily="34" charset="0"/>
                <a:ea typeface="Tahoma" panose="020B0604030504040204" pitchFamily="34" charset="0"/>
                <a:cs typeface="Tahoma" panose="020B0604030504040204" pitchFamily="34" charset="0"/>
              </a:rPr>
              <a:t>WHO WE ARE</a:t>
            </a:r>
            <a:endParaRPr lang="en-US" sz="6600" b="1" dirty="0">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sp>
        <p:nvSpPr>
          <p:cNvPr id="8" name="TextBox 7"/>
          <p:cNvSpPr txBox="1"/>
          <p:nvPr/>
        </p:nvSpPr>
        <p:spPr>
          <a:xfrm>
            <a:off x="4931761" y="3227865"/>
            <a:ext cx="3887373" cy="2246769"/>
          </a:xfrm>
          <a:prstGeom prst="rect">
            <a:avLst/>
          </a:prstGeom>
          <a:noFill/>
        </p:spPr>
        <p:txBody>
          <a:bodyPr wrap="square" rtlCol="0">
            <a:spAutoFit/>
          </a:bodyPr>
          <a:lstStyle/>
          <a:p>
            <a:pPr algn="ctr"/>
            <a:r>
              <a:rPr lang="en-US" sz="20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BARBARA BARRIGAN-PARRILLA</a:t>
            </a:r>
            <a:endParaRPr lang="en-US" sz="2000" b="1" dirty="0" smtClean="0">
              <a:solidFill>
                <a:schemeClr val="bg1"/>
              </a:solidFill>
              <a:latin typeface="Tahoma" panose="020B0604030504040204" pitchFamily="34" charset="0"/>
              <a:ea typeface="Tahoma" panose="020B0604030504040204" pitchFamily="34" charset="0"/>
              <a:cs typeface="Tahoma" panose="020B0604030504040204" pitchFamily="34" charset="0"/>
            </a:endParaRPr>
          </a:p>
          <a:p>
            <a:pPr algn="ctr"/>
            <a:r>
              <a:rPr lang="en-US" sz="2000" dirty="0" smtClean="0">
                <a:solidFill>
                  <a:schemeClr val="bg1"/>
                </a:solidFill>
                <a:latin typeface="Tahoma" panose="020B0604030504040204" pitchFamily="34" charset="0"/>
                <a:ea typeface="Tahoma" panose="020B0604030504040204" pitchFamily="34" charset="0"/>
                <a:cs typeface="Tahoma" panose="020B0604030504040204" pitchFamily="34" charset="0"/>
              </a:rPr>
              <a:t>Executive </a:t>
            </a:r>
            <a:r>
              <a:rPr lang="en-US" sz="2000" dirty="0" smtClean="0">
                <a:solidFill>
                  <a:schemeClr val="bg1"/>
                </a:solidFill>
                <a:latin typeface="Tahoma" panose="020B0604030504040204" pitchFamily="34" charset="0"/>
                <a:ea typeface="Tahoma" panose="020B0604030504040204" pitchFamily="34" charset="0"/>
                <a:cs typeface="Tahoma" panose="020B0604030504040204" pitchFamily="34" charset="0"/>
              </a:rPr>
              <a:t>Director: </a:t>
            </a:r>
          </a:p>
          <a:p>
            <a:pPr algn="ctr"/>
            <a:r>
              <a:rPr lang="en-US" sz="20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Restore the Delta</a:t>
            </a:r>
            <a:endParaRPr lang="en-US" sz="2000" b="1" dirty="0" smtClean="0">
              <a:solidFill>
                <a:schemeClr val="bg1"/>
              </a:solidFill>
              <a:latin typeface="Tahoma" panose="020B0604030504040204" pitchFamily="34" charset="0"/>
              <a:ea typeface="Tahoma" panose="020B0604030504040204" pitchFamily="34" charset="0"/>
              <a:cs typeface="Tahoma" panose="020B0604030504040204" pitchFamily="34" charset="0"/>
            </a:endParaRPr>
          </a:p>
          <a:p>
            <a:pPr algn="ctr"/>
            <a:r>
              <a:rPr lang="en-US" sz="2000" dirty="0" smtClean="0">
                <a:solidFill>
                  <a:schemeClr val="bg1"/>
                </a:solidFill>
                <a:latin typeface="Tahoma" panose="020B0604030504040204" pitchFamily="34" charset="0"/>
                <a:ea typeface="Tahoma" panose="020B0604030504040204" pitchFamily="34" charset="0"/>
                <a:cs typeface="Tahoma" panose="020B0604030504040204" pitchFamily="34" charset="0"/>
              </a:rPr>
              <a:t>Barbara@RestoretheDelta.org</a:t>
            </a:r>
          </a:p>
          <a:p>
            <a:pPr algn="ctr"/>
            <a:r>
              <a:rPr lang="en-US" sz="2000" dirty="0" smtClean="0">
                <a:solidFill>
                  <a:schemeClr val="bg1"/>
                </a:solidFill>
                <a:latin typeface="Tahoma" panose="020B0604030504040204" pitchFamily="34" charset="0"/>
                <a:ea typeface="Tahoma" panose="020B0604030504040204" pitchFamily="34" charset="0"/>
                <a:cs typeface="Tahoma" panose="020B0604030504040204" pitchFamily="34" charset="0"/>
              </a:rPr>
              <a:t>(209) 475-9550</a:t>
            </a:r>
          </a:p>
          <a:p>
            <a:endParaRPr lang="en-US" sz="2000" dirty="0">
              <a:latin typeface="Tahoma" panose="020B0604030504040204" pitchFamily="34" charset="0"/>
              <a:ea typeface="Tahoma" panose="020B0604030504040204" pitchFamily="34" charset="0"/>
              <a:cs typeface="Tahoma" panose="020B0604030504040204" pitchFamily="34" charset="0"/>
            </a:endParaRPr>
          </a:p>
        </p:txBody>
      </p:sp>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71800" y="1942647"/>
            <a:ext cx="1203669" cy="1198481"/>
          </a:xfrm>
          <a:prstGeom prst="rect">
            <a:avLst/>
          </a:prstGeom>
        </p:spPr>
      </p:pic>
      <p:sp>
        <p:nvSpPr>
          <p:cNvPr id="10" name="TextBox 9"/>
          <p:cNvSpPr txBox="1"/>
          <p:nvPr/>
        </p:nvSpPr>
        <p:spPr>
          <a:xfrm>
            <a:off x="561534" y="3220106"/>
            <a:ext cx="4370229" cy="2831544"/>
          </a:xfrm>
          <a:prstGeom prst="rect">
            <a:avLst/>
          </a:prstGeom>
          <a:noFill/>
        </p:spPr>
        <p:txBody>
          <a:bodyPr wrap="square" rtlCol="0">
            <a:spAutoFit/>
          </a:bodyPr>
          <a:lstStyle/>
          <a:p>
            <a:pPr algn="ctr"/>
            <a:r>
              <a:rPr lang="en-US" sz="20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CONNER EVERTS</a:t>
            </a:r>
          </a:p>
          <a:p>
            <a:pPr algn="ctr"/>
            <a:r>
              <a:rPr lang="en-US" sz="2000" dirty="0" smtClean="0">
                <a:solidFill>
                  <a:schemeClr val="bg1"/>
                </a:solidFill>
                <a:latin typeface="Tahoma" panose="020B0604030504040204" pitchFamily="34" charset="0"/>
                <a:ea typeface="Tahoma" panose="020B0604030504040204" pitchFamily="34" charset="0"/>
                <a:cs typeface="Tahoma" panose="020B0604030504040204" pitchFamily="34" charset="0"/>
              </a:rPr>
              <a:t>Facilitator: </a:t>
            </a:r>
          </a:p>
          <a:p>
            <a:pPr algn="ctr"/>
            <a:r>
              <a:rPr lang="en-US" sz="20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Environmental Water </a:t>
            </a:r>
            <a:r>
              <a:rPr lang="en-US" sz="2000" b="1" dirty="0">
                <a:solidFill>
                  <a:schemeClr val="bg1"/>
                </a:solidFill>
                <a:latin typeface="Tahoma" panose="020B0604030504040204" pitchFamily="34" charset="0"/>
                <a:ea typeface="Tahoma" panose="020B0604030504040204" pitchFamily="34" charset="0"/>
                <a:cs typeface="Tahoma" panose="020B0604030504040204" pitchFamily="34" charset="0"/>
              </a:rPr>
              <a:t>Caucus</a:t>
            </a:r>
          </a:p>
          <a:p>
            <a:pPr algn="ctr"/>
            <a:r>
              <a:rPr lang="en-US" sz="2000" dirty="0" smtClean="0">
                <a:solidFill>
                  <a:schemeClr val="bg1"/>
                </a:solidFill>
                <a:latin typeface="Tahoma" panose="020B0604030504040204" pitchFamily="34" charset="0"/>
                <a:ea typeface="Tahoma" panose="020B0604030504040204" pitchFamily="34" charset="0"/>
                <a:cs typeface="Tahoma" panose="020B0604030504040204" pitchFamily="34" charset="0"/>
              </a:rPr>
              <a:t>Executive Director: </a:t>
            </a:r>
          </a:p>
          <a:p>
            <a:pPr algn="ctr"/>
            <a:r>
              <a:rPr lang="en-US" sz="20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Southern </a:t>
            </a:r>
            <a:r>
              <a:rPr lang="en-US" sz="2000" b="1" dirty="0">
                <a:solidFill>
                  <a:schemeClr val="bg1"/>
                </a:solidFill>
                <a:latin typeface="Tahoma" panose="020B0604030504040204" pitchFamily="34" charset="0"/>
                <a:ea typeface="Tahoma" panose="020B0604030504040204" pitchFamily="34" charset="0"/>
                <a:cs typeface="Tahoma" panose="020B0604030504040204" pitchFamily="34" charset="0"/>
              </a:rPr>
              <a:t>California </a:t>
            </a:r>
            <a:r>
              <a:rPr lang="en-US" sz="20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Watershed Alliance</a:t>
            </a:r>
          </a:p>
          <a:p>
            <a:pPr algn="ctr"/>
            <a:r>
              <a:rPr lang="en-US" sz="2000" dirty="0" smtClean="0">
                <a:solidFill>
                  <a:schemeClr val="bg1"/>
                </a:solidFill>
                <a:latin typeface="Tahoma" panose="020B0604030504040204" pitchFamily="34" charset="0"/>
                <a:ea typeface="Tahoma" panose="020B0604030504040204" pitchFamily="34" charset="0"/>
                <a:cs typeface="Tahoma" panose="020B0604030504040204" pitchFamily="34" charset="0"/>
              </a:rPr>
              <a:t>Connere@gmail.com</a:t>
            </a:r>
          </a:p>
          <a:p>
            <a:pPr algn="ctr"/>
            <a:r>
              <a:rPr lang="en-US" sz="2000" dirty="0" smtClean="0">
                <a:solidFill>
                  <a:schemeClr val="bg1"/>
                </a:solidFill>
                <a:latin typeface="Tahoma" panose="020B0604030504040204" pitchFamily="34" charset="0"/>
                <a:ea typeface="Tahoma" panose="020B0604030504040204" pitchFamily="34" charset="0"/>
                <a:cs typeface="Tahoma" panose="020B0604030504040204" pitchFamily="34" charset="0"/>
              </a:rPr>
              <a:t>(310) 804-6615</a:t>
            </a:r>
            <a:endParaRPr lang="en-US" sz="2000" dirty="0" smtClean="0">
              <a:solidFill>
                <a:schemeClr val="bg1"/>
              </a:solidFill>
              <a:latin typeface="Tahoma" panose="020B0604030504040204" pitchFamily="34" charset="0"/>
              <a:ea typeface="Tahoma" panose="020B0604030504040204" pitchFamily="34" charset="0"/>
              <a:cs typeface="Tahoma" panose="020B0604030504040204" pitchFamily="34" charset="0"/>
            </a:endParaRPr>
          </a:p>
          <a:p>
            <a:endParaRPr lang="en-US" sz="1600" dirty="0"/>
          </a:p>
        </p:txBody>
      </p:sp>
      <p:pic>
        <p:nvPicPr>
          <p:cNvPr id="1026"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27337" y="1928580"/>
            <a:ext cx="1944463" cy="11984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288834" y="1799870"/>
            <a:ext cx="1341258" cy="1341258"/>
          </a:xfrm>
          <a:prstGeom prst="rect">
            <a:avLst/>
          </a:prstGeom>
        </p:spPr>
      </p:pic>
    </p:spTree>
    <p:extLst>
      <p:ext uri="{BB962C8B-B14F-4D97-AF65-F5344CB8AC3E}">
        <p14:creationId xmlns:p14="http://schemas.microsoft.com/office/powerpoint/2010/main" val="27459399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745375" y="152400"/>
            <a:ext cx="5342975" cy="1107996"/>
          </a:xfrm>
          <a:prstGeom prst="rect">
            <a:avLst/>
          </a:prstGeom>
        </p:spPr>
        <p:txBody>
          <a:bodyPr wrap="square">
            <a:spAutoFit/>
          </a:bodyPr>
          <a:lstStyle/>
          <a:p>
            <a:pPr algn="ctr"/>
            <a:r>
              <a:rPr lang="en-US" sz="6600" b="1" dirty="0">
                <a:solidFill>
                  <a:schemeClr val="tx1">
                    <a:lumMod val="75000"/>
                    <a:lumOff val="25000"/>
                  </a:schemeClr>
                </a:solidFill>
                <a:latin typeface="Rockwell" pitchFamily="18" charset="0"/>
                <a:cs typeface="Narkisim" pitchFamily="34" charset="-79"/>
              </a:rPr>
              <a:t>Who We Are</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01862" y="1676400"/>
            <a:ext cx="2230000" cy="2230000"/>
          </a:xfrm>
          <a:prstGeom prst="rect">
            <a:avLst/>
          </a:prstGeom>
        </p:spPr>
      </p:pic>
      <p:sp>
        <p:nvSpPr>
          <p:cNvPr id="3" name="TextBox 2"/>
          <p:cNvSpPr txBox="1"/>
          <p:nvPr/>
        </p:nvSpPr>
        <p:spPr>
          <a:xfrm>
            <a:off x="2613462" y="4191000"/>
            <a:ext cx="3606800" cy="1600438"/>
          </a:xfrm>
          <a:prstGeom prst="rect">
            <a:avLst/>
          </a:prstGeom>
          <a:noFill/>
        </p:spPr>
        <p:txBody>
          <a:bodyPr wrap="square" rtlCol="0">
            <a:spAutoFit/>
          </a:bodyPr>
          <a:lstStyle/>
          <a:p>
            <a:pPr algn="ctr"/>
            <a:r>
              <a:rPr lang="en-US" sz="2000" b="1" dirty="0"/>
              <a:t>Barbara </a:t>
            </a:r>
            <a:r>
              <a:rPr lang="en-US" sz="2000" b="1" dirty="0" err="1"/>
              <a:t>Barrigan-Parrilla</a:t>
            </a:r>
            <a:endParaRPr lang="en-US" sz="2000" b="1" dirty="0"/>
          </a:p>
          <a:p>
            <a:pPr algn="ctr"/>
            <a:r>
              <a:rPr lang="en-US" sz="2000" dirty="0"/>
              <a:t>Executive Director</a:t>
            </a:r>
          </a:p>
          <a:p>
            <a:pPr algn="ctr"/>
            <a:r>
              <a:rPr lang="en-US" sz="2000" dirty="0">
                <a:hlinkClick r:id="rId4"/>
              </a:rPr>
              <a:t>Barbara@RestoretheDelta.org</a:t>
            </a:r>
            <a:endParaRPr lang="en-US" sz="2000" dirty="0"/>
          </a:p>
          <a:p>
            <a:pPr algn="ctr"/>
            <a:r>
              <a:rPr lang="en-US" sz="2000" dirty="0"/>
              <a:t>(209) 479-9550</a:t>
            </a:r>
          </a:p>
          <a:p>
            <a:endParaRPr lang="en-US" dirty="0"/>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
            <a:ext cx="9144000" cy="6857999"/>
          </a:xfrm>
          <a:prstGeom prst="rect">
            <a:avLst/>
          </a:prstGeom>
        </p:spPr>
      </p:pic>
      <p:sp>
        <p:nvSpPr>
          <p:cNvPr id="7" name="Rectangle 6"/>
          <p:cNvSpPr/>
          <p:nvPr/>
        </p:nvSpPr>
        <p:spPr>
          <a:xfrm>
            <a:off x="-990600" y="517446"/>
            <a:ext cx="11125200" cy="1219200"/>
          </a:xfrm>
          <a:prstGeom prst="rect">
            <a:avLst/>
          </a:prstGeom>
          <a:solidFill>
            <a:schemeClr val="bg1">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smtClean="0">
                <a:solidFill>
                  <a:srgbClr val="002060"/>
                </a:solidFill>
                <a:latin typeface="Tahoma" panose="020B0604030504040204" pitchFamily="34" charset="0"/>
                <a:ea typeface="Tahoma" panose="020B0604030504040204" pitchFamily="34" charset="0"/>
                <a:cs typeface="Tahoma" panose="020B0604030504040204" pitchFamily="34" charset="0"/>
              </a:rPr>
              <a:t>WE HAVE A BETTER SOLUTION</a:t>
            </a:r>
            <a:endParaRPr lang="en-US" sz="4400" b="1" dirty="0">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sp>
        <p:nvSpPr>
          <p:cNvPr id="8" name="TextBox 7"/>
          <p:cNvSpPr txBox="1"/>
          <p:nvPr/>
        </p:nvSpPr>
        <p:spPr>
          <a:xfrm>
            <a:off x="790722" y="1605677"/>
            <a:ext cx="7543800" cy="2985433"/>
          </a:xfrm>
          <a:prstGeom prst="rect">
            <a:avLst/>
          </a:prstGeom>
          <a:noFill/>
        </p:spPr>
        <p:txBody>
          <a:bodyPr wrap="square" rtlCol="0">
            <a:spAutoFit/>
          </a:bodyPr>
          <a:lstStyle/>
          <a:p>
            <a:pPr marL="342900" indent="-342900">
              <a:buFont typeface="Arial" panose="020B0604020202020204" pitchFamily="34" charset="0"/>
              <a:buChar char="•"/>
            </a:pPr>
            <a:r>
              <a:rPr lang="en-US" sz="2200" dirty="0" smtClean="0">
                <a:latin typeface="Tahoma" panose="020B0604030504040204" pitchFamily="34" charset="0"/>
                <a:ea typeface="Tahoma" panose="020B0604030504040204" pitchFamily="34" charset="0"/>
                <a:cs typeface="Tahoma" panose="020B0604030504040204" pitchFamily="34" charset="0"/>
              </a:rPr>
              <a:t>Reduce </a:t>
            </a:r>
            <a:r>
              <a:rPr lang="en-US" sz="2200" dirty="0" smtClean="0">
                <a:latin typeface="Tahoma" panose="020B0604030504040204" pitchFamily="34" charset="0"/>
                <a:ea typeface="Tahoma" panose="020B0604030504040204" pitchFamily="34" charset="0"/>
                <a:cs typeface="Tahoma" panose="020B0604030504040204" pitchFamily="34" charset="0"/>
              </a:rPr>
              <a:t>water </a:t>
            </a:r>
            <a:r>
              <a:rPr lang="en-US" sz="2200" dirty="0">
                <a:latin typeface="Tahoma" panose="020B0604030504040204" pitchFamily="34" charset="0"/>
                <a:ea typeface="Tahoma" panose="020B0604030504040204" pitchFamily="34" charset="0"/>
                <a:cs typeface="Tahoma" panose="020B0604030504040204" pitchFamily="34" charset="0"/>
              </a:rPr>
              <a:t>exports to 3-3.5 </a:t>
            </a:r>
            <a:r>
              <a:rPr lang="en-US" sz="2200" dirty="0" smtClean="0">
                <a:latin typeface="Tahoma" panose="020B0604030504040204" pitchFamily="34" charset="0"/>
                <a:ea typeface="Tahoma" panose="020B0604030504040204" pitchFamily="34" charset="0"/>
                <a:cs typeface="Tahoma" panose="020B0604030504040204" pitchFamily="34" charset="0"/>
              </a:rPr>
              <a:t>MAF </a:t>
            </a:r>
            <a:r>
              <a:rPr lang="en-US" sz="2200" dirty="0">
                <a:latin typeface="Tahoma" panose="020B0604030504040204" pitchFamily="34" charset="0"/>
                <a:ea typeface="Tahoma" panose="020B0604030504040204" pitchFamily="34" charset="0"/>
                <a:cs typeface="Tahoma" panose="020B0604030504040204" pitchFamily="34" charset="0"/>
              </a:rPr>
              <a:t>maximum </a:t>
            </a:r>
            <a:r>
              <a:rPr lang="en-US" sz="1600" dirty="0" smtClean="0">
                <a:latin typeface="Tahoma" panose="020B0604030504040204" pitchFamily="34" charset="0"/>
                <a:ea typeface="Tahoma" panose="020B0604030504040204" pitchFamily="34" charset="0"/>
                <a:cs typeface="Tahoma" panose="020B0604030504040204" pitchFamily="34" charset="0"/>
              </a:rPr>
              <a:t>(</a:t>
            </a:r>
            <a:r>
              <a:rPr lang="en-US" sz="1600" dirty="0">
                <a:latin typeface="Tahoma" panose="020B0604030504040204" pitchFamily="34" charset="0"/>
                <a:ea typeface="Tahoma" panose="020B0604030504040204" pitchFamily="34" charset="0"/>
                <a:cs typeface="Tahoma" panose="020B0604030504040204" pitchFamily="34" charset="0"/>
              </a:rPr>
              <a:t>MWD avg. 770,000 AF /year)</a:t>
            </a:r>
          </a:p>
          <a:p>
            <a:pPr marL="342900" indent="-342900">
              <a:buFont typeface="Arial" panose="020B0604020202020204" pitchFamily="34" charset="0"/>
              <a:buChar char="•"/>
            </a:pPr>
            <a:r>
              <a:rPr lang="en-US" sz="2200" dirty="0">
                <a:latin typeface="Tahoma" panose="020B0604030504040204" pitchFamily="34" charset="0"/>
                <a:ea typeface="Tahoma" panose="020B0604030504040204" pitchFamily="34" charset="0"/>
                <a:cs typeface="Tahoma" panose="020B0604030504040204" pitchFamily="34" charset="0"/>
              </a:rPr>
              <a:t>Activate a more aggressive statewide regional self-sufficiency plan</a:t>
            </a:r>
          </a:p>
          <a:p>
            <a:pPr marL="342900" indent="-342900">
              <a:buFont typeface="Arial" panose="020B0604020202020204" pitchFamily="34" charset="0"/>
              <a:buChar char="•"/>
            </a:pPr>
            <a:r>
              <a:rPr lang="en-US" sz="2200" dirty="0">
                <a:latin typeface="Tahoma" panose="020B0604030504040204" pitchFamily="34" charset="0"/>
                <a:ea typeface="Tahoma" panose="020B0604030504040204" pitchFamily="34" charset="0"/>
                <a:cs typeface="Tahoma" panose="020B0604030504040204" pitchFamily="34" charset="0"/>
              </a:rPr>
              <a:t>Support regional projects to conserve, recycle, reuse, and capture water </a:t>
            </a:r>
          </a:p>
          <a:p>
            <a:pPr marL="342900" indent="-342900">
              <a:buFont typeface="Arial" panose="020B0604020202020204" pitchFamily="34" charset="0"/>
              <a:buChar char="•"/>
            </a:pPr>
            <a:r>
              <a:rPr lang="en-US" sz="2200" dirty="0">
                <a:latin typeface="Tahoma" panose="020B0604030504040204" pitchFamily="34" charset="0"/>
                <a:ea typeface="Tahoma" panose="020B0604030504040204" pitchFamily="34" charset="0"/>
                <a:cs typeface="Tahoma" panose="020B0604030504040204" pitchFamily="34" charset="0"/>
              </a:rPr>
              <a:t>Fix fish screens/pumps at Tracy (known technology)</a:t>
            </a:r>
          </a:p>
          <a:p>
            <a:pPr marL="342900" indent="-342900">
              <a:buFont typeface="Arial" panose="020B0604020202020204" pitchFamily="34" charset="0"/>
              <a:buChar char="•"/>
            </a:pPr>
            <a:r>
              <a:rPr lang="en-US" sz="2200" dirty="0">
                <a:latin typeface="Tahoma" panose="020B0604030504040204" pitchFamily="34" charset="0"/>
                <a:ea typeface="Tahoma" panose="020B0604030504040204" pitchFamily="34" charset="0"/>
                <a:cs typeface="Tahoma" panose="020B0604030504040204" pitchFamily="34" charset="0"/>
              </a:rPr>
              <a:t>Upgrade levees to highest standards</a:t>
            </a:r>
          </a:p>
          <a:p>
            <a:pPr marL="285750" indent="-285750">
              <a:buFont typeface="Arial" panose="020B0604020202020204" pitchFamily="34" charset="0"/>
              <a:buChar char="•"/>
            </a:pPr>
            <a:endParaRPr lang="en-US" dirty="0"/>
          </a:p>
        </p:txBody>
      </p:sp>
      <p:pic>
        <p:nvPicPr>
          <p:cNvPr id="205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5138" y="152400"/>
            <a:ext cx="8572500" cy="487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315200" y="5334000"/>
            <a:ext cx="1201737" cy="1195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375758" y="5333999"/>
            <a:ext cx="1939442" cy="1195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8925291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Improving Agricultural Water </a:t>
            </a:r>
            <a:r>
              <a:rPr lang="en-US" dirty="0"/>
              <a:t>U</a:t>
            </a:r>
            <a:r>
              <a:rPr lang="en-US" dirty="0" smtClean="0"/>
              <a:t>se Efficiency</a:t>
            </a:r>
            <a:endParaRPr lang="en-US" dirty="0"/>
          </a:p>
        </p:txBody>
      </p:sp>
      <p:pic>
        <p:nvPicPr>
          <p:cNvPr id="3" name="Picture 2"/>
          <p:cNvPicPr>
            <a:picLocks noChangeAspect="1"/>
          </p:cNvPicPr>
          <p:nvPr/>
        </p:nvPicPr>
        <p:blipFill>
          <a:blip r:embed="rId3"/>
          <a:stretch>
            <a:fillRect/>
          </a:stretch>
        </p:blipFill>
        <p:spPr>
          <a:xfrm>
            <a:off x="1600200" y="1371600"/>
            <a:ext cx="6039850" cy="4962814"/>
          </a:xfrm>
          <a:prstGeom prst="rect">
            <a:avLst/>
          </a:prstGeom>
        </p:spPr>
      </p:pic>
      <p:sp>
        <p:nvSpPr>
          <p:cNvPr id="4" name="TextBox 3"/>
          <p:cNvSpPr txBox="1"/>
          <p:nvPr/>
        </p:nvSpPr>
        <p:spPr>
          <a:xfrm>
            <a:off x="6324600" y="5334000"/>
            <a:ext cx="2362200" cy="461665"/>
          </a:xfrm>
          <a:prstGeom prst="rect">
            <a:avLst/>
          </a:prstGeom>
          <a:noFill/>
        </p:spPr>
        <p:txBody>
          <a:bodyPr wrap="square" rtlCol="0">
            <a:spAutoFit/>
          </a:bodyPr>
          <a:lstStyle/>
          <a:p>
            <a:r>
              <a:rPr lang="en-US" sz="1200" i="1" dirty="0" smtClean="0"/>
              <a:t>Source: Public Policy Institute of California, 2012</a:t>
            </a:r>
            <a:endParaRPr lang="en-US" sz="1200" i="1" dirty="0"/>
          </a:p>
        </p:txBody>
      </p:sp>
    </p:spTree>
    <p:extLst>
      <p:ext uri="{BB962C8B-B14F-4D97-AF65-F5344CB8AC3E}">
        <p14:creationId xmlns:p14="http://schemas.microsoft.com/office/powerpoint/2010/main" val="296088466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Diversifying Water Supplies:</a:t>
            </a:r>
            <a:br>
              <a:rPr lang="en-US" dirty="0" smtClean="0"/>
            </a:br>
            <a:r>
              <a:rPr lang="en-US" dirty="0" smtClean="0"/>
              <a:t>Use of Recycled Water</a:t>
            </a:r>
            <a:endParaRPr lang="en-US" dirty="0"/>
          </a:p>
        </p:txBody>
      </p:sp>
      <p:pic>
        <p:nvPicPr>
          <p:cNvPr id="3" name="Picture 2"/>
          <p:cNvPicPr>
            <a:picLocks noChangeAspect="1"/>
          </p:cNvPicPr>
          <p:nvPr/>
        </p:nvPicPr>
        <p:blipFill>
          <a:blip r:embed="rId3"/>
          <a:stretch>
            <a:fillRect/>
          </a:stretch>
        </p:blipFill>
        <p:spPr>
          <a:xfrm>
            <a:off x="1295400" y="1447800"/>
            <a:ext cx="6629400" cy="4695825"/>
          </a:xfrm>
          <a:prstGeom prst="rect">
            <a:avLst/>
          </a:prstGeom>
        </p:spPr>
      </p:pic>
    </p:spTree>
    <p:extLst>
      <p:ext uri="{BB962C8B-B14F-4D97-AF65-F5344CB8AC3E}">
        <p14:creationId xmlns:p14="http://schemas.microsoft.com/office/powerpoint/2010/main" val="401634635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Users\Frankie\Javier\pics\PHv3F.St.4.jpe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2258" y="347589"/>
            <a:ext cx="8448842" cy="60198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237958" y="304800"/>
            <a:ext cx="8677442" cy="6172200"/>
          </a:xfrm>
          <a:prstGeom prst="rect">
            <a:avLst/>
          </a:pr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0964560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349827"/>
            <a:ext cx="8373077" cy="6477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4397594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fontScale="90000"/>
          </a:bodyPr>
          <a:lstStyle/>
          <a:p>
            <a:r>
              <a:rPr lang="en-US" dirty="0" smtClean="0"/>
              <a:t>Preparing for Drought: Conservation, Storage, and Regional Water Supplies</a:t>
            </a:r>
            <a:endParaRPr lang="en-US" dirty="0"/>
          </a:p>
        </p:txBody>
      </p:sp>
      <p:pic>
        <p:nvPicPr>
          <p:cNvPr id="10" name="Picture 9"/>
          <p:cNvPicPr>
            <a:picLocks noChangeAspect="1"/>
          </p:cNvPicPr>
          <p:nvPr/>
        </p:nvPicPr>
        <p:blipFill>
          <a:blip r:embed="rId2"/>
          <a:stretch>
            <a:fillRect/>
          </a:stretch>
        </p:blipFill>
        <p:spPr>
          <a:xfrm>
            <a:off x="1600200" y="1981200"/>
            <a:ext cx="6032500" cy="4699000"/>
          </a:xfrm>
          <a:prstGeom prst="rect">
            <a:avLst/>
          </a:prstGeom>
        </p:spPr>
      </p:pic>
      <p:sp>
        <p:nvSpPr>
          <p:cNvPr id="11" name="TextBox 10"/>
          <p:cNvSpPr txBox="1"/>
          <p:nvPr/>
        </p:nvSpPr>
        <p:spPr>
          <a:xfrm>
            <a:off x="7543800" y="5257800"/>
            <a:ext cx="1295400" cy="461665"/>
          </a:xfrm>
          <a:prstGeom prst="rect">
            <a:avLst/>
          </a:prstGeom>
          <a:noFill/>
        </p:spPr>
        <p:txBody>
          <a:bodyPr wrap="square" rtlCol="0">
            <a:spAutoFit/>
          </a:bodyPr>
          <a:lstStyle/>
          <a:p>
            <a:r>
              <a:rPr lang="en-US" sz="1200" i="1" dirty="0" smtClean="0"/>
              <a:t>Source: City of Los Angeles</a:t>
            </a:r>
            <a:endParaRPr lang="en-US" sz="1200" i="1" dirty="0"/>
          </a:p>
        </p:txBody>
      </p:sp>
    </p:spTree>
    <p:extLst>
      <p:ext uri="{BB962C8B-B14F-4D97-AF65-F5344CB8AC3E}">
        <p14:creationId xmlns:p14="http://schemas.microsoft.com/office/powerpoint/2010/main" val="128099566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762000" y="1066800"/>
            <a:ext cx="7659863" cy="5130800"/>
          </a:xfrm>
          <a:prstGeom prst="rect">
            <a:avLst/>
          </a:prstGeom>
        </p:spPr>
      </p:pic>
      <p:sp>
        <p:nvSpPr>
          <p:cNvPr id="4" name="TextBox 3"/>
          <p:cNvSpPr txBox="1"/>
          <p:nvPr/>
        </p:nvSpPr>
        <p:spPr>
          <a:xfrm>
            <a:off x="4572000" y="6096000"/>
            <a:ext cx="3505200" cy="276999"/>
          </a:xfrm>
          <a:prstGeom prst="rect">
            <a:avLst/>
          </a:prstGeom>
          <a:noFill/>
        </p:spPr>
        <p:txBody>
          <a:bodyPr wrap="square" rtlCol="0">
            <a:spAutoFit/>
          </a:bodyPr>
          <a:lstStyle/>
          <a:p>
            <a:r>
              <a:rPr lang="en-US" sz="1200" i="1" dirty="0" smtClean="0"/>
              <a:t>Source: Delta Stewardship Council 2012</a:t>
            </a:r>
            <a:endParaRPr lang="en-US" sz="1200" i="1" dirty="0"/>
          </a:p>
        </p:txBody>
      </p:sp>
      <p:sp>
        <p:nvSpPr>
          <p:cNvPr id="5" name="Title 4"/>
          <p:cNvSpPr>
            <a:spLocks noGrp="1"/>
          </p:cNvSpPr>
          <p:nvPr>
            <p:ph type="title"/>
          </p:nvPr>
        </p:nvSpPr>
        <p:spPr/>
        <p:txBody>
          <a:bodyPr/>
          <a:lstStyle/>
          <a:p>
            <a:r>
              <a:rPr lang="en-US" dirty="0" smtClean="0"/>
              <a:t>California’s Water Future</a:t>
            </a:r>
            <a:endParaRPr lang="en-US" dirty="0"/>
          </a:p>
        </p:txBody>
      </p:sp>
    </p:spTree>
    <p:extLst>
      <p:ext uri="{BB962C8B-B14F-4D97-AF65-F5344CB8AC3E}">
        <p14:creationId xmlns:p14="http://schemas.microsoft.com/office/powerpoint/2010/main" val="121669863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Water Use in California</a:t>
            </a:r>
            <a:endParaRPr lang="en-US" dirty="0"/>
          </a:p>
        </p:txBody>
      </p:sp>
      <p:pic>
        <p:nvPicPr>
          <p:cNvPr id="3" name="Picture 2"/>
          <p:cNvPicPr>
            <a:picLocks noChangeAspect="1"/>
          </p:cNvPicPr>
          <p:nvPr/>
        </p:nvPicPr>
        <p:blipFill>
          <a:blip r:embed="rId3"/>
          <a:stretch>
            <a:fillRect/>
          </a:stretch>
        </p:blipFill>
        <p:spPr>
          <a:xfrm>
            <a:off x="457200" y="1371600"/>
            <a:ext cx="8336138" cy="3809999"/>
          </a:xfrm>
          <a:prstGeom prst="rect">
            <a:avLst/>
          </a:prstGeom>
          <a:ln>
            <a:solidFill>
              <a:schemeClr val="tx1"/>
            </a:solidFill>
          </a:ln>
        </p:spPr>
      </p:pic>
      <p:sp>
        <p:nvSpPr>
          <p:cNvPr id="4" name="TextBox 3"/>
          <p:cNvSpPr txBox="1"/>
          <p:nvPr/>
        </p:nvSpPr>
        <p:spPr>
          <a:xfrm>
            <a:off x="3352800" y="5486400"/>
            <a:ext cx="4724400" cy="307777"/>
          </a:xfrm>
          <a:prstGeom prst="rect">
            <a:avLst/>
          </a:prstGeom>
          <a:noFill/>
        </p:spPr>
        <p:txBody>
          <a:bodyPr wrap="square" rtlCol="0">
            <a:spAutoFit/>
          </a:bodyPr>
          <a:lstStyle/>
          <a:p>
            <a:pPr algn="r"/>
            <a:r>
              <a:rPr lang="en-US" sz="1400" i="1" dirty="0" smtClean="0"/>
              <a:t>Source: Delta Stewardship Council 2012</a:t>
            </a:r>
            <a:endParaRPr lang="en-US" sz="1400" i="1" dirty="0"/>
          </a:p>
        </p:txBody>
      </p:sp>
    </p:spTree>
    <p:extLst>
      <p:ext uri="{BB962C8B-B14F-4D97-AF65-F5344CB8AC3E}">
        <p14:creationId xmlns:p14="http://schemas.microsoft.com/office/powerpoint/2010/main" val="294043220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08583" y="3286187"/>
            <a:ext cx="4229181" cy="3209987"/>
          </a:xfrm>
        </p:spPr>
        <p:txBody>
          <a:bodyPr>
            <a:noAutofit/>
          </a:bodyPr>
          <a:lstStyle/>
          <a:p>
            <a:r>
              <a:rPr lang="en-US" sz="2400" b="1" dirty="0">
                <a:latin typeface="Tahoma" panose="020B0604030504040204" pitchFamily="34" charset="0"/>
                <a:ea typeface="Tahoma" panose="020B0604030504040204" pitchFamily="34" charset="0"/>
                <a:cs typeface="Tahoma" panose="020B0604030504040204" pitchFamily="34" charset="0"/>
              </a:rPr>
              <a:t>The Delta has 4 million </a:t>
            </a:r>
            <a:r>
              <a:rPr lang="en-US" sz="2400" b="1" dirty="0" smtClean="0">
                <a:latin typeface="Tahoma" panose="020B0604030504040204" pitchFamily="34" charset="0"/>
                <a:ea typeface="Tahoma" panose="020B0604030504040204" pitchFamily="34" charset="0"/>
                <a:cs typeface="Tahoma" panose="020B0604030504040204" pitchFamily="34" charset="0"/>
              </a:rPr>
              <a:t>residents.</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a:latin typeface="Tahoma" panose="020B0604030504040204" pitchFamily="34" charset="0"/>
                <a:ea typeface="Tahoma" panose="020B0604030504040204" pitchFamily="34" charset="0"/>
                <a:cs typeface="Tahoma" panose="020B0604030504040204" pitchFamily="34" charset="0"/>
              </a:rPr>
              <a:t>With warmer water temperatures and less runoff </a:t>
            </a:r>
            <a:r>
              <a:rPr lang="en-US" sz="2400" dirty="0" smtClean="0">
                <a:latin typeface="Tahoma" panose="020B0604030504040204" pitchFamily="34" charset="0"/>
                <a:ea typeface="Tahoma" panose="020B0604030504040204" pitchFamily="34" charset="0"/>
                <a:cs typeface="Tahoma" panose="020B0604030504040204" pitchFamily="34" charset="0"/>
              </a:rPr>
              <a:t>into the Delta watershed</a:t>
            </a:r>
            <a:r>
              <a:rPr lang="en-US" sz="2400" dirty="0">
                <a:latin typeface="Tahoma" panose="020B0604030504040204" pitchFamily="34" charset="0"/>
                <a:ea typeface="Tahoma" panose="020B0604030504040204" pitchFamily="34" charset="0"/>
                <a:cs typeface="Tahoma" panose="020B0604030504040204" pitchFamily="34" charset="0"/>
              </a:rPr>
              <a:t>, health and human safety regulations will become more stringent. This will also reduce water export </a:t>
            </a:r>
            <a:r>
              <a:rPr lang="en-US" sz="2400" dirty="0" smtClean="0">
                <a:latin typeface="Tahoma" panose="020B0604030504040204" pitchFamily="34" charset="0"/>
                <a:ea typeface="Tahoma" panose="020B0604030504040204" pitchFamily="34" charset="0"/>
                <a:cs typeface="Tahoma" panose="020B0604030504040204" pitchFamily="34" charset="0"/>
              </a:rPr>
              <a:t>levels. </a:t>
            </a:r>
            <a:endParaRPr lang="en-US" sz="3600" b="1" dirty="0">
              <a:solidFill>
                <a:schemeClr val="accent6">
                  <a:lumMod val="75000"/>
                </a:schemeClr>
              </a:solidFill>
              <a:latin typeface="Oswald Regular" panose="02000503000000000000" pitchFamily="2" charset="0"/>
            </a:endParaRPr>
          </a:p>
        </p:txBody>
      </p:sp>
      <p:pic>
        <p:nvPicPr>
          <p:cNvPr id="4" name="Picture 7" descr="C:\Users\RTDJess\Desktop\RTD\images\#IamRestoretheDelta\00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33982" y="63500"/>
            <a:ext cx="3979335" cy="29845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2615" y="1676399"/>
            <a:ext cx="3981367" cy="5972051"/>
          </a:xfrm>
          <a:prstGeom prst="rect">
            <a:avLst/>
          </a:prstGeom>
        </p:spPr>
      </p:pic>
      <p:pic>
        <p:nvPicPr>
          <p:cNvPr id="10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2617" y="0"/>
            <a:ext cx="3981366" cy="266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228600" y="63500"/>
            <a:ext cx="8610600" cy="6588173"/>
          </a:xfrm>
          <a:prstGeom prst="rect">
            <a:avLst/>
          </a:pr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11315760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77755109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338</TotalTime>
  <Words>1018</Words>
  <Application>Microsoft Office PowerPoint</Application>
  <PresentationFormat>On-screen Show (4:3)</PresentationFormat>
  <Paragraphs>136</Paragraphs>
  <Slides>22</Slides>
  <Notes>14</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22</vt:i4>
      </vt:variant>
    </vt:vector>
  </HeadingPairs>
  <TitlesOfParts>
    <vt:vector size="30" baseType="lpstr">
      <vt:lpstr>Arial</vt:lpstr>
      <vt:lpstr>Times New Roman</vt:lpstr>
      <vt:lpstr>Narkisim</vt:lpstr>
      <vt:lpstr>Tahoma</vt:lpstr>
      <vt:lpstr>Calibri</vt:lpstr>
      <vt:lpstr>Rockwell</vt:lpstr>
      <vt:lpstr>Oswald Regular</vt:lpstr>
      <vt:lpstr>Office Theme</vt:lpstr>
      <vt:lpstr>2018 KERN COUNTY WATER SUMMIT</vt:lpstr>
      <vt:lpstr>PowerPoint Presentation</vt:lpstr>
      <vt:lpstr>PowerPoint Presentation</vt:lpstr>
      <vt:lpstr>PowerPoint Presentation</vt:lpstr>
      <vt:lpstr>Preparing for Drought: Conservation, Storage, and Regional Water Supplies</vt:lpstr>
      <vt:lpstr>California’s Water Future</vt:lpstr>
      <vt:lpstr>Water Use in California</vt:lpstr>
      <vt:lpstr>The Delta has 4 million residents. With warmer water temperatures and less runoff into the Delta watershed, health and human safety regulations will become more stringent. This will also reduce water export levels. </vt:lpstr>
      <vt:lpstr>PowerPoint Presentation</vt:lpstr>
      <vt:lpstr>PowerPoint Presentation</vt:lpstr>
      <vt:lpstr>PowerPoint Presentation</vt:lpstr>
      <vt:lpstr>Water Exports from California’s Bay-Delta Estuary – Then and Now</vt:lpstr>
      <vt:lpstr>PowerPoint Presentation</vt:lpstr>
      <vt:lpstr>State’s Estimated Funding Sources</vt:lpstr>
      <vt:lpstr>PowerPoint Presentation</vt:lpstr>
      <vt:lpstr>PowerPoint Presentation</vt:lpstr>
      <vt:lpstr>PowerPoint Presentation</vt:lpstr>
      <vt:lpstr>Questions about State’s  Delta Tunnels Proposal</vt:lpstr>
      <vt:lpstr>Does the Delta Tunnels Improve Water Supply Reliability?</vt:lpstr>
      <vt:lpstr>PowerPoint Presentation</vt:lpstr>
      <vt:lpstr>Improving Agricultural Water Use Efficiency</vt:lpstr>
      <vt:lpstr>Diversifying Water Supplies: Use of Recycled Water</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Roadmap to Stopping the Delta Tunnels</dc:title>
  <dc:creator>Stina Va</dc:creator>
  <cp:lastModifiedBy>Stina Va</cp:lastModifiedBy>
  <cp:revision>45</cp:revision>
  <cp:lastPrinted>2017-06-26T20:49:18Z</cp:lastPrinted>
  <dcterms:created xsi:type="dcterms:W3CDTF">2017-06-23T19:52:24Z</dcterms:created>
  <dcterms:modified xsi:type="dcterms:W3CDTF">2018-03-06T23:31:09Z</dcterms:modified>
</cp:coreProperties>
</file>