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66" r:id="rId5"/>
    <p:sldId id="263" r:id="rId6"/>
    <p:sldId id="265" r:id="rId7"/>
    <p:sldId id="264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AE-4A47-B649-25C0579E25C6}"/>
              </c:ext>
            </c:extLst>
          </c:dPt>
          <c:cat>
            <c:strRef>
              <c:f>Sheet1!$A$2:$A$11</c:f>
              <c:strCache>
                <c:ptCount val="10"/>
                <c:pt idx="0">
                  <c:v>Arkansas</c:v>
                </c:pt>
                <c:pt idx="1">
                  <c:v>California (Other)</c:v>
                </c:pt>
                <c:pt idx="2">
                  <c:v>Texas</c:v>
                </c:pt>
                <c:pt idx="3">
                  <c:v>Tulare Basin</c:v>
                </c:pt>
                <c:pt idx="4">
                  <c:v>Nebraska</c:v>
                </c:pt>
                <c:pt idx="5">
                  <c:v>Idaho</c:v>
                </c:pt>
                <c:pt idx="6">
                  <c:v>Florida</c:v>
                </c:pt>
                <c:pt idx="7">
                  <c:v>Kansas</c:v>
                </c:pt>
                <c:pt idx="8">
                  <c:v>Mississippi</c:v>
                </c:pt>
                <c:pt idx="9">
                  <c:v>Arizona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8713.6</c:v>
                </c:pt>
                <c:pt idx="1">
                  <c:v>8186.0000000000018</c:v>
                </c:pt>
                <c:pt idx="2">
                  <c:v>7649.6</c:v>
                </c:pt>
                <c:pt idx="3">
                  <c:v>5590</c:v>
                </c:pt>
                <c:pt idx="4">
                  <c:v>5275.2000000000007</c:v>
                </c:pt>
                <c:pt idx="5">
                  <c:v>4760</c:v>
                </c:pt>
                <c:pt idx="6">
                  <c:v>4446.4000000000005</c:v>
                </c:pt>
                <c:pt idx="7">
                  <c:v>3584.0000000000005</c:v>
                </c:pt>
                <c:pt idx="8">
                  <c:v>2923.2000000000003</c:v>
                </c:pt>
                <c:pt idx="9">
                  <c:v>2856.0000000000005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E-4A47-B649-25C0579E2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0142016"/>
        <c:axId val="1343222960"/>
      </c:barChart>
      <c:catAx>
        <c:axId val="147014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3222960"/>
        <c:crosses val="autoZero"/>
        <c:auto val="1"/>
        <c:lblAlgn val="ctr"/>
        <c:lblOffset val="100"/>
        <c:noMultiLvlLbl val="0"/>
      </c:catAx>
      <c:valAx>
        <c:axId val="134322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Groundwater</a:t>
                </a:r>
                <a:r>
                  <a:rPr lang="en-US" baseline="0" dirty="0"/>
                  <a:t> Pumping (1,000 AF)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0142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D63E1-FF16-4B93-A121-05FDFA3634CC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0D534-D1BA-4918-B9F4-3750564D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2257C-E031-4945-9C9D-7EC7E41D150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5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8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8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5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8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314A-0B4D-46AB-A53B-831BABDA7A8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7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9A1344-36A2-4D8A-A97E-E37D581182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Living and Working with </a:t>
            </a:r>
            <a:br>
              <a:rPr lang="en-US" dirty="0"/>
            </a:br>
            <a:r>
              <a:rPr lang="en-US" dirty="0"/>
              <a:t>Regulated Groundwater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7910E39-6A9F-45AE-AE3D-B29AFE140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Terry Erlewine</a:t>
            </a:r>
          </a:p>
          <a:p>
            <a:r>
              <a:rPr lang="en-US" dirty="0"/>
              <a:t>Kern Groundwater Authority</a:t>
            </a:r>
          </a:p>
        </p:txBody>
      </p:sp>
    </p:spTree>
    <p:extLst>
      <p:ext uri="{BB962C8B-B14F-4D97-AF65-F5344CB8AC3E}">
        <p14:creationId xmlns:p14="http://schemas.microsoft.com/office/powerpoint/2010/main" val="344615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"/>
            <a:ext cx="8686800" cy="102900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California’s Major Groundwater Milestones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94A4-1631-48FE-A44C-4500BF8C452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77471" y="1688719"/>
            <a:ext cx="437030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3648" y="1692208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1992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81735" y="1688719"/>
            <a:ext cx="840441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77435" y="1692594"/>
            <a:ext cx="1677520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5960" y="1692594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2002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676633" y="1692594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2013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48133" y="1692594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2014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820436" y="1692594"/>
            <a:ext cx="343044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r>
              <a:rPr lang="en-US" sz="975" dirty="0">
                <a:solidFill>
                  <a:prstClr val="white"/>
                </a:solidFill>
              </a:rPr>
              <a:t>2015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422191" y="1692594"/>
            <a:ext cx="437030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66415" y="1696083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2020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926455" y="1692594"/>
            <a:ext cx="1839697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84263" y="1696468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2022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515482" y="1479060"/>
            <a:ext cx="0" cy="2096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6003652" y="1892185"/>
            <a:ext cx="1" cy="221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685684" y="2113401"/>
            <a:ext cx="1086216" cy="458779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CASGEM Program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54943" y="1692594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2003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172645" y="1216305"/>
            <a:ext cx="773206" cy="251030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AB 3030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597479" y="2113401"/>
            <a:ext cx="710709" cy="251030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SB 1938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893528" y="2148781"/>
            <a:ext cx="1043156" cy="458779"/>
          </a:xfrm>
          <a:prstGeom prst="rect">
            <a:avLst/>
          </a:prstGeom>
          <a:noFill/>
          <a:ln w="28575">
            <a:noFill/>
          </a:ln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CA Water Action Plan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427727" y="2113401"/>
            <a:ext cx="1174517" cy="389529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GSPs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(Non-Overdraft Basins)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203341" y="947565"/>
            <a:ext cx="884595" cy="528029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GSPs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(Basins in Overdraft)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509157" y="1175403"/>
            <a:ext cx="954405" cy="251030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b="1" dirty="0">
                <a:solidFill>
                  <a:srgbClr val="FF0000"/>
                </a:solidFill>
              </a:rPr>
              <a:t>SGMA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4415106" y="1905830"/>
            <a:ext cx="1" cy="221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224127" y="1897900"/>
            <a:ext cx="1" cy="221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1965961" y="1905830"/>
            <a:ext cx="1" cy="221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992891" y="1492262"/>
            <a:ext cx="0" cy="2096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515898" y="1486424"/>
            <a:ext cx="0" cy="2096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91155" y="2016449"/>
            <a:ext cx="0" cy="308935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715509" y="1689808"/>
            <a:ext cx="840441" cy="20809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759733" y="1693683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2009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188716" y="1693683"/>
            <a:ext cx="343045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47358" y="2701764"/>
            <a:ext cx="26451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prstClr val="black"/>
                </a:solidFill>
              </a:rPr>
              <a:t>Voluntary</a:t>
            </a:r>
            <a:r>
              <a:rPr lang="en-US" b="1" dirty="0">
                <a:solidFill>
                  <a:prstClr val="black"/>
                </a:solidFill>
              </a:rPr>
              <a:t> Groundwater Management</a:t>
            </a:r>
          </a:p>
          <a:p>
            <a:pPr algn="ctr"/>
            <a:r>
              <a:rPr lang="en-US" sz="1350" dirty="0">
                <a:solidFill>
                  <a:prstClr val="black"/>
                </a:solidFill>
              </a:rPr>
              <a:t>(Non-Regulatory)</a:t>
            </a:r>
          </a:p>
          <a:p>
            <a:pPr algn="ctr"/>
            <a:r>
              <a:rPr lang="en-US" sz="1350" b="1" dirty="0">
                <a:solidFill>
                  <a:prstClr val="black"/>
                </a:solidFill>
              </a:rPr>
              <a:t> 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Service Area Planning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Variable Levels of Implementation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Variable Authority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Grant Incentives</a:t>
            </a:r>
          </a:p>
          <a:p>
            <a:pPr algn="ctr"/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96824" y="2645864"/>
            <a:ext cx="2645162" cy="193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prstClr val="black"/>
                </a:solidFill>
              </a:rPr>
              <a:t>Required</a:t>
            </a:r>
            <a:r>
              <a:rPr lang="en-US" b="1" dirty="0">
                <a:solidFill>
                  <a:prstClr val="black"/>
                </a:solidFill>
              </a:rPr>
              <a:t> Groundwater Management</a:t>
            </a:r>
          </a:p>
          <a:p>
            <a:pPr algn="ctr"/>
            <a:r>
              <a:rPr lang="en-US" sz="1350" dirty="0">
                <a:solidFill>
                  <a:prstClr val="black"/>
                </a:solidFill>
              </a:rPr>
              <a:t>(Regulatory)</a:t>
            </a:r>
          </a:p>
          <a:p>
            <a:pPr algn="ctr"/>
            <a:endParaRPr lang="en-US" sz="1350" dirty="0">
              <a:solidFill>
                <a:prstClr val="black"/>
              </a:solidFill>
            </a:endParaRP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Entire Basin Planning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Required Implementation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New GSA Authorities</a:t>
            </a:r>
          </a:p>
          <a:p>
            <a:pPr marL="557213" lvl="1" indent="-214313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sz="1350" dirty="0">
                <a:solidFill>
                  <a:prstClr val="black"/>
                </a:solidFill>
              </a:rPr>
              <a:t>State Backstop (SWRCB)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108068" y="1700148"/>
            <a:ext cx="647614" cy="193322"/>
          </a:xfrm>
          <a:prstGeom prst="rect">
            <a:avLst/>
          </a:prstGeom>
          <a:noFill/>
          <a:ln>
            <a:noFill/>
          </a:ln>
        </p:spPr>
        <p:txBody>
          <a:bodyPr wrap="none" lIns="42863" tIns="21431" rIns="42863" bIns="21431" rtlCol="0">
            <a:spAutoFit/>
          </a:bodyPr>
          <a:lstStyle/>
          <a:p>
            <a:pPr algn="ctr"/>
            <a:r>
              <a:rPr lang="en-US" sz="975" dirty="0">
                <a:solidFill>
                  <a:prstClr val="white"/>
                </a:solidFill>
              </a:rPr>
              <a:t>2040/2042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44193" y="819044"/>
            <a:ext cx="1187387" cy="666528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Achieve</a:t>
            </a:r>
          </a:p>
          <a:p>
            <a:pPr algn="ctr"/>
            <a:r>
              <a:rPr lang="en-US" sz="1350" dirty="0">
                <a:solidFill>
                  <a:prstClr val="black"/>
                </a:solidFill>
              </a:rPr>
              <a:t>Sustainability</a:t>
            </a:r>
          </a:p>
          <a:p>
            <a:pPr algn="ctr"/>
            <a:r>
              <a:rPr lang="en-US" sz="1350" dirty="0">
                <a:solidFill>
                  <a:prstClr val="black"/>
                </a:solidFill>
              </a:rPr>
              <a:t>Goal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438517" y="1497853"/>
            <a:ext cx="0" cy="2096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844991" y="1477720"/>
            <a:ext cx="0" cy="2096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462963" y="1214966"/>
            <a:ext cx="773206" cy="251030"/>
          </a:xfrm>
          <a:prstGeom prst="rect">
            <a:avLst/>
          </a:prstGeom>
          <a:noFill/>
        </p:spPr>
        <p:txBody>
          <a:bodyPr wrap="square" lIns="42863" tIns="21431" rIns="42863" bIns="21431" rtlCol="0">
            <a:spAutoFit/>
          </a:bodyPr>
          <a:lstStyle/>
          <a:p>
            <a:pPr algn="ctr"/>
            <a:r>
              <a:rPr lang="en-US" sz="1350" dirty="0">
                <a:solidFill>
                  <a:prstClr val="black"/>
                </a:solidFill>
              </a:rPr>
              <a:t>AB 359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30F9C416-C0AB-496C-A129-D613404116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84" y="4019550"/>
            <a:ext cx="1022350" cy="131088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F2933D59-DDF6-4094-9FC0-0879F9F4E21E}"/>
              </a:ext>
            </a:extLst>
          </p:cNvPr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</p:spTree>
    <p:extLst>
      <p:ext uri="{BB962C8B-B14F-4D97-AF65-F5344CB8AC3E}">
        <p14:creationId xmlns:p14="http://schemas.microsoft.com/office/powerpoint/2010/main" val="9330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9E1CF8-8D2D-47E0-88F4-8CA54E1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SGMA 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9FC9E-D019-446F-A5C7-43229C25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Requires formation of Groundwater Sustainability Agency (“GSA”) –  </a:t>
            </a:r>
            <a:r>
              <a:rPr lang="en-US" sz="2800" dirty="0">
                <a:solidFill>
                  <a:srgbClr val="FF0000"/>
                </a:solidFill>
              </a:rPr>
              <a:t>Completed June 30, 2017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Requires completion of Groundwater Sustainability Plan (“GSP”)  - </a:t>
            </a:r>
            <a:r>
              <a:rPr lang="en-US" sz="2800" dirty="0">
                <a:solidFill>
                  <a:srgbClr val="FF0000"/>
                </a:solidFill>
              </a:rPr>
              <a:t>January 31, 2020</a:t>
            </a:r>
          </a:p>
          <a:p>
            <a:pPr marL="400050" lvl="1" indent="-171450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May have multiple GSP's within a basin but must be coordinated 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Requires GSA’s to manage groundwater through GSP’s</a:t>
            </a:r>
          </a:p>
          <a:p>
            <a:pPr marL="400050" lvl="1" indent="-171450"/>
            <a:r>
              <a:rPr lang="en-US" u="sng" dirty="0">
                <a:solidFill>
                  <a:schemeClr val="accent2">
                    <a:lumMod val="50000"/>
                  </a:schemeClr>
                </a:solidFill>
              </a:rPr>
              <a:t>Management to prevent </a:t>
            </a:r>
            <a:r>
              <a:rPr lang="en-US" u="sng" dirty="0">
                <a:solidFill>
                  <a:srgbClr val="FF0000"/>
                </a:solidFill>
              </a:rPr>
              <a:t>“Undesirable Results”</a:t>
            </a:r>
            <a:endParaRPr lang="en-US" sz="2400" u="sng" dirty="0">
              <a:solidFill>
                <a:srgbClr val="FF0000"/>
              </a:solidFill>
            </a:endParaRP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Provides GSA's authority (financial &amp; enforcement) to effectively manage groundwater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9E1CF8-8D2D-47E0-88F4-8CA54E1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Groundwater Pumping in the Tulare Basin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239D280-3755-4C22-803C-C822635427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430412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99092E7-3EF4-4EB9-AD0E-1AEEB6CA8284}"/>
              </a:ext>
            </a:extLst>
          </p:cNvPr>
          <p:cNvSpPr txBox="1"/>
          <p:nvPr/>
        </p:nvSpPr>
        <p:spPr>
          <a:xfrm>
            <a:off x="5791200" y="4468922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Other States, USGS Circular 1405</a:t>
            </a:r>
          </a:p>
          <a:p>
            <a:r>
              <a:rPr lang="en-US" sz="1100" dirty="0"/>
              <a:t>Tulare Basin, DWR Bulletin 160-98</a:t>
            </a:r>
          </a:p>
        </p:txBody>
      </p:sp>
    </p:spTree>
    <p:extLst>
      <p:ext uri="{BB962C8B-B14F-4D97-AF65-F5344CB8AC3E}">
        <p14:creationId xmlns:p14="http://schemas.microsoft.com/office/powerpoint/2010/main" val="351114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9E1CF8-8D2D-47E0-88F4-8CA54E1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SGMA Effects in Kern County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9FC9E-D019-446F-A5C7-43229C25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Surface water supplies from State Water Project and Central Valley Project reduced in recent years due to increased regulatory requirements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Groundwater pumping increased in response to surface water supply reductions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Groundwater overdraft estimated to be &gt; 350,000 AF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Significant negative economic effects from reduction to achieve sustainable groundwater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5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9E1CF8-8D2D-47E0-88F4-8CA54E1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Experience with Regulated Groundwater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9FC9E-D019-446F-A5C7-43229C25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California relatively late in implementing Statewide regulated groundwater management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Other western states with large amounts of groundwater extraction have long history of maintaining sustainable groundwater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Panel today will describe experience of groundwater users with regulated groundwater</a:t>
            </a:r>
          </a:p>
        </p:txBody>
      </p:sp>
    </p:spTree>
    <p:extLst>
      <p:ext uri="{BB962C8B-B14F-4D97-AF65-F5344CB8AC3E}">
        <p14:creationId xmlns:p14="http://schemas.microsoft.com/office/powerpoint/2010/main" val="317935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5750"/>
            <a:ext cx="1022350" cy="13108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Myriad Pro" pitchFamily="34" charset="0"/>
              </a:rPr>
              <a:t>Presented by the Water Association of Kern County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9E1CF8-8D2D-47E0-88F4-8CA54E1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Living and Working with Regulated Groundwater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9FC9E-D019-446F-A5C7-43229C25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Robert Sakata, Farmer, Brighton, Colorado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Ron Rayner, Farmer, Goodyear, Arizona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Kody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Bessent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, Plains Cotton Growers, Lubbock, Texas</a:t>
            </a:r>
          </a:p>
          <a:p>
            <a:pPr marL="171450" indent="-171450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Tom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Neisler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, General Manager, Tehachapi Cummings Water District, Tehachapi, California</a:t>
            </a:r>
          </a:p>
        </p:txBody>
      </p:sp>
    </p:spTree>
    <p:extLst>
      <p:ext uri="{BB962C8B-B14F-4D97-AF65-F5344CB8AC3E}">
        <p14:creationId xmlns:p14="http://schemas.microsoft.com/office/powerpoint/2010/main" val="3647075643"/>
      </p:ext>
    </p:extLst>
  </p:cSld>
  <p:clrMapOvr>
    <a:masterClrMapping/>
  </p:clrMapOvr>
</p:sld>
</file>

<file path=ppt/theme/theme1.xml><?xml version="1.0" encoding="utf-8"?>
<a:theme xmlns:a="http://schemas.openxmlformats.org/drawingml/2006/main" name="water summi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 summit template</Template>
  <TotalTime>62</TotalTime>
  <Words>380</Words>
  <Application>Microsoft Office PowerPoint</Application>
  <PresentationFormat>On-screen Show (16:9)</PresentationFormat>
  <Paragraphs>76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Wingdings</vt:lpstr>
      <vt:lpstr>water summit template</vt:lpstr>
      <vt:lpstr>Living and Working with  Regulated Groundwater</vt:lpstr>
      <vt:lpstr>California’s Major Groundwater Milestones</vt:lpstr>
      <vt:lpstr>SGMA Overview</vt:lpstr>
      <vt:lpstr>Groundwater Pumping in the Tulare Basin</vt:lpstr>
      <vt:lpstr>SGMA Effects in Kern County</vt:lpstr>
      <vt:lpstr>Experience with Regulated Groundwater</vt:lpstr>
      <vt:lpstr>Living and Working with Regulated Groundwater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Pandol</dc:creator>
  <cp:lastModifiedBy>Terry Erlewine</cp:lastModifiedBy>
  <cp:revision>11</cp:revision>
  <dcterms:created xsi:type="dcterms:W3CDTF">2018-01-18T04:46:30Z</dcterms:created>
  <dcterms:modified xsi:type="dcterms:W3CDTF">2018-03-03T00:21:31Z</dcterms:modified>
</cp:coreProperties>
</file>