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59" r:id="rId4"/>
    <p:sldId id="260" r:id="rId5"/>
    <p:sldId id="261" r:id="rId6"/>
    <p:sldId id="262" r:id="rId7"/>
    <p:sldId id="264" r:id="rId8"/>
    <p:sldId id="256" r:id="rId9"/>
    <p:sldId id="258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522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WRE\MONITOR\GM\2016WY\Fig05-06%20and%207-KeyWellGraphs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one7-file\working_files\WSE\Planning\Water%20Supply%20Evaluation\2015%20Amendment\Task%204%20-%20Report\Revised%20Report\Chapter%209%20Pie%20Char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zone7-file\working_files\WSE\Planning\Water%20Supply%20Evaluation\2015%20Amendment\Task%204%20-%20Report\Revised%20Report\Chapter%209%20Pie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one7-file\working_files\WSE\Planning\Water%20Supply%20Evaluation\2015%20Amendment\Task%204%20-%20Report\Revised%20Report\Chapter%209%20Pie%20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one7-file\working_files\WSE\Planning\Water%20Supply%20Evaluation\2015%20Amendment\Task%204%20-%20Report\Revised%20Report\Chapter%209%20Pie%20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lores\Dropbox\Career\Sept%202017\Copy%20of%20Zone%207%20share%20of%20cost%20and%20cost%20impact%20rev%20AEFv3-presentatio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90419325932626"/>
          <c:y val="2.6731103145407543E-2"/>
          <c:w val="0.85370494742133918"/>
          <c:h val="0.85313757578005756"/>
        </c:manualLayout>
      </c:layout>
      <c:scatterChart>
        <c:scatterStyle val="lineMarker"/>
        <c:varyColors val="0"/>
        <c:ser>
          <c:idx val="0"/>
          <c:order val="0"/>
          <c:tx>
            <c:v>Upper Bernal (Fairgrounds Key, currently 3S/1E 20C7)</c:v>
          </c:tx>
          <c:spPr>
            <a:ln w="1905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BERN_U!$C$4:$C$869</c:f>
              <c:numCache>
                <c:formatCode>m/d/yyyy</c:formatCode>
                <c:ptCount val="866"/>
                <c:pt idx="0">
                  <c:v>42716</c:v>
                </c:pt>
                <c:pt idx="1">
                  <c:v>42690</c:v>
                </c:pt>
                <c:pt idx="2">
                  <c:v>42669</c:v>
                </c:pt>
                <c:pt idx="3">
                  <c:v>42641</c:v>
                </c:pt>
                <c:pt idx="4">
                  <c:v>42599</c:v>
                </c:pt>
                <c:pt idx="5">
                  <c:v>42563</c:v>
                </c:pt>
                <c:pt idx="6">
                  <c:v>42536</c:v>
                </c:pt>
                <c:pt idx="7">
                  <c:v>42493</c:v>
                </c:pt>
                <c:pt idx="8">
                  <c:v>42481</c:v>
                </c:pt>
                <c:pt idx="9">
                  <c:v>42445</c:v>
                </c:pt>
                <c:pt idx="10">
                  <c:v>42416</c:v>
                </c:pt>
                <c:pt idx="11">
                  <c:v>42384</c:v>
                </c:pt>
                <c:pt idx="12">
                  <c:v>42352</c:v>
                </c:pt>
                <c:pt idx="13">
                  <c:v>42325</c:v>
                </c:pt>
                <c:pt idx="14">
                  <c:v>42293</c:v>
                </c:pt>
                <c:pt idx="15">
                  <c:v>42268</c:v>
                </c:pt>
                <c:pt idx="16">
                  <c:v>42229</c:v>
                </c:pt>
                <c:pt idx="17">
                  <c:v>42192</c:v>
                </c:pt>
                <c:pt idx="18">
                  <c:v>42178</c:v>
                </c:pt>
                <c:pt idx="19">
                  <c:v>42130</c:v>
                </c:pt>
                <c:pt idx="20">
                  <c:v>42117</c:v>
                </c:pt>
                <c:pt idx="21">
                  <c:v>42088</c:v>
                </c:pt>
                <c:pt idx="22">
                  <c:v>42046</c:v>
                </c:pt>
                <c:pt idx="23">
                  <c:v>42032</c:v>
                </c:pt>
                <c:pt idx="24">
                  <c:v>41983</c:v>
                </c:pt>
                <c:pt idx="25">
                  <c:v>41962</c:v>
                </c:pt>
                <c:pt idx="26">
                  <c:v>41927</c:v>
                </c:pt>
                <c:pt idx="27">
                  <c:v>41899</c:v>
                </c:pt>
                <c:pt idx="28">
                  <c:v>41872</c:v>
                </c:pt>
                <c:pt idx="29">
                  <c:v>41844</c:v>
                </c:pt>
                <c:pt idx="30">
                  <c:v>41816</c:v>
                </c:pt>
                <c:pt idx="31">
                  <c:v>41779</c:v>
                </c:pt>
                <c:pt idx="32">
                  <c:v>41751</c:v>
                </c:pt>
                <c:pt idx="33">
                  <c:v>41725</c:v>
                </c:pt>
                <c:pt idx="34">
                  <c:v>41691</c:v>
                </c:pt>
                <c:pt idx="35">
                  <c:v>41666</c:v>
                </c:pt>
                <c:pt idx="36">
                  <c:v>41627</c:v>
                </c:pt>
                <c:pt idx="37">
                  <c:v>41598</c:v>
                </c:pt>
                <c:pt idx="38">
                  <c:v>41571</c:v>
                </c:pt>
                <c:pt idx="39">
                  <c:v>41548</c:v>
                </c:pt>
                <c:pt idx="40">
                  <c:v>41506</c:v>
                </c:pt>
                <c:pt idx="41">
                  <c:v>41480</c:v>
                </c:pt>
                <c:pt idx="42">
                  <c:v>41443</c:v>
                </c:pt>
                <c:pt idx="43">
                  <c:v>41411</c:v>
                </c:pt>
                <c:pt idx="44">
                  <c:v>41375</c:v>
                </c:pt>
                <c:pt idx="45">
                  <c:v>41375</c:v>
                </c:pt>
                <c:pt idx="46">
                  <c:v>41354</c:v>
                </c:pt>
                <c:pt idx="47">
                  <c:v>41319</c:v>
                </c:pt>
                <c:pt idx="48">
                  <c:v>41291</c:v>
                </c:pt>
                <c:pt idx="49">
                  <c:v>41255</c:v>
                </c:pt>
                <c:pt idx="50">
                  <c:v>41228</c:v>
                </c:pt>
                <c:pt idx="51">
                  <c:v>41192</c:v>
                </c:pt>
                <c:pt idx="52">
                  <c:v>41180</c:v>
                </c:pt>
                <c:pt idx="53">
                  <c:v>41138</c:v>
                </c:pt>
                <c:pt idx="54">
                  <c:v>41109</c:v>
                </c:pt>
                <c:pt idx="55">
                  <c:v>41079</c:v>
                </c:pt>
                <c:pt idx="56">
                  <c:v>41045</c:v>
                </c:pt>
                <c:pt idx="57">
                  <c:v>41010</c:v>
                </c:pt>
                <c:pt idx="58">
                  <c:v>40980</c:v>
                </c:pt>
                <c:pt idx="59">
                  <c:v>40955</c:v>
                </c:pt>
                <c:pt idx="60">
                  <c:v>40927</c:v>
                </c:pt>
                <c:pt idx="61">
                  <c:v>40892</c:v>
                </c:pt>
                <c:pt idx="62">
                  <c:v>40863</c:v>
                </c:pt>
                <c:pt idx="63">
                  <c:v>40834</c:v>
                </c:pt>
                <c:pt idx="64">
                  <c:v>40812</c:v>
                </c:pt>
                <c:pt idx="65">
                  <c:v>40774</c:v>
                </c:pt>
                <c:pt idx="66">
                  <c:v>40742</c:v>
                </c:pt>
                <c:pt idx="67">
                  <c:v>40711</c:v>
                </c:pt>
                <c:pt idx="68">
                  <c:v>40683</c:v>
                </c:pt>
                <c:pt idx="69">
                  <c:v>40653</c:v>
                </c:pt>
                <c:pt idx="70">
                  <c:v>40653</c:v>
                </c:pt>
                <c:pt idx="71">
                  <c:v>40620</c:v>
                </c:pt>
                <c:pt idx="72">
                  <c:v>40596</c:v>
                </c:pt>
                <c:pt idx="73">
                  <c:v>40570</c:v>
                </c:pt>
                <c:pt idx="74">
                  <c:v>40528</c:v>
                </c:pt>
                <c:pt idx="75">
                  <c:v>40499</c:v>
                </c:pt>
                <c:pt idx="76">
                  <c:v>40470</c:v>
                </c:pt>
                <c:pt idx="77">
                  <c:v>40450</c:v>
                </c:pt>
                <c:pt idx="78">
                  <c:v>40408</c:v>
                </c:pt>
                <c:pt idx="79">
                  <c:v>40372</c:v>
                </c:pt>
                <c:pt idx="80">
                  <c:v>40344</c:v>
                </c:pt>
                <c:pt idx="81">
                  <c:v>40303</c:v>
                </c:pt>
                <c:pt idx="82">
                  <c:v>40255</c:v>
                </c:pt>
                <c:pt idx="83">
                  <c:v>40227</c:v>
                </c:pt>
                <c:pt idx="84">
                  <c:v>40205</c:v>
                </c:pt>
                <c:pt idx="85">
                  <c:v>40163</c:v>
                </c:pt>
                <c:pt idx="86">
                  <c:v>40136</c:v>
                </c:pt>
                <c:pt idx="87">
                  <c:v>40101</c:v>
                </c:pt>
                <c:pt idx="88">
                  <c:v>40073</c:v>
                </c:pt>
                <c:pt idx="89">
                  <c:v>40073</c:v>
                </c:pt>
                <c:pt idx="90">
                  <c:v>40042</c:v>
                </c:pt>
                <c:pt idx="91">
                  <c:v>40008</c:v>
                </c:pt>
                <c:pt idx="92">
                  <c:v>39980</c:v>
                </c:pt>
                <c:pt idx="93">
                  <c:v>39945</c:v>
                </c:pt>
                <c:pt idx="94">
                  <c:v>39917</c:v>
                </c:pt>
                <c:pt idx="95">
                  <c:v>39917</c:v>
                </c:pt>
                <c:pt idx="96">
                  <c:v>39889</c:v>
                </c:pt>
                <c:pt idx="97">
                  <c:v>39862</c:v>
                </c:pt>
                <c:pt idx="98">
                  <c:v>39829</c:v>
                </c:pt>
                <c:pt idx="99">
                  <c:v>39797</c:v>
                </c:pt>
                <c:pt idx="100">
                  <c:v>39770</c:v>
                </c:pt>
                <c:pt idx="101">
                  <c:v>39727</c:v>
                </c:pt>
                <c:pt idx="102">
                  <c:v>39727</c:v>
                </c:pt>
                <c:pt idx="103">
                  <c:v>39708</c:v>
                </c:pt>
                <c:pt idx="104">
                  <c:v>39674</c:v>
                </c:pt>
                <c:pt idx="105">
                  <c:v>39644</c:v>
                </c:pt>
                <c:pt idx="106">
                  <c:v>39616</c:v>
                </c:pt>
                <c:pt idx="107">
                  <c:v>39587</c:v>
                </c:pt>
                <c:pt idx="108">
                  <c:v>39555</c:v>
                </c:pt>
                <c:pt idx="109">
                  <c:v>39555</c:v>
                </c:pt>
                <c:pt idx="110">
                  <c:v>39520</c:v>
                </c:pt>
                <c:pt idx="111">
                  <c:v>39498</c:v>
                </c:pt>
                <c:pt idx="112">
                  <c:v>39462</c:v>
                </c:pt>
                <c:pt idx="113">
                  <c:v>39433</c:v>
                </c:pt>
                <c:pt idx="114">
                  <c:v>39400</c:v>
                </c:pt>
                <c:pt idx="115">
                  <c:v>39371</c:v>
                </c:pt>
                <c:pt idx="116">
                  <c:v>39371</c:v>
                </c:pt>
                <c:pt idx="117">
                  <c:v>39350</c:v>
                </c:pt>
                <c:pt idx="118">
                  <c:v>39350</c:v>
                </c:pt>
                <c:pt idx="119">
                  <c:v>39309</c:v>
                </c:pt>
                <c:pt idx="120">
                  <c:v>39281</c:v>
                </c:pt>
                <c:pt idx="121">
                  <c:v>39247</c:v>
                </c:pt>
                <c:pt idx="122">
                  <c:v>39219</c:v>
                </c:pt>
                <c:pt idx="123">
                  <c:v>39190</c:v>
                </c:pt>
                <c:pt idx="124">
                  <c:v>39190</c:v>
                </c:pt>
                <c:pt idx="125">
                  <c:v>39156</c:v>
                </c:pt>
                <c:pt idx="126">
                  <c:v>39128</c:v>
                </c:pt>
                <c:pt idx="127">
                  <c:v>39101</c:v>
                </c:pt>
                <c:pt idx="128">
                  <c:v>39069</c:v>
                </c:pt>
                <c:pt idx="129">
                  <c:v>39037</c:v>
                </c:pt>
                <c:pt idx="130">
                  <c:v>39010</c:v>
                </c:pt>
                <c:pt idx="131">
                  <c:v>38968</c:v>
                </c:pt>
                <c:pt idx="132">
                  <c:v>38968</c:v>
                </c:pt>
                <c:pt idx="133">
                  <c:v>38945</c:v>
                </c:pt>
                <c:pt idx="134">
                  <c:v>38916</c:v>
                </c:pt>
                <c:pt idx="135">
                  <c:v>38883</c:v>
                </c:pt>
                <c:pt idx="136">
                  <c:v>38854</c:v>
                </c:pt>
                <c:pt idx="137">
                  <c:v>38854</c:v>
                </c:pt>
                <c:pt idx="138">
                  <c:v>38827</c:v>
                </c:pt>
                <c:pt idx="139">
                  <c:v>38790</c:v>
                </c:pt>
                <c:pt idx="140">
                  <c:v>38764</c:v>
                </c:pt>
                <c:pt idx="141">
                  <c:v>38735</c:v>
                </c:pt>
                <c:pt idx="142">
                  <c:v>38701</c:v>
                </c:pt>
                <c:pt idx="143">
                  <c:v>38672</c:v>
                </c:pt>
                <c:pt idx="144">
                  <c:v>38644</c:v>
                </c:pt>
                <c:pt idx="145">
                  <c:v>38615</c:v>
                </c:pt>
                <c:pt idx="146">
                  <c:v>38615</c:v>
                </c:pt>
                <c:pt idx="147">
                  <c:v>38582</c:v>
                </c:pt>
                <c:pt idx="148">
                  <c:v>38547</c:v>
                </c:pt>
                <c:pt idx="149">
                  <c:v>38517</c:v>
                </c:pt>
                <c:pt idx="150">
                  <c:v>38489</c:v>
                </c:pt>
                <c:pt idx="151">
                  <c:v>38456</c:v>
                </c:pt>
                <c:pt idx="152">
                  <c:v>38456</c:v>
                </c:pt>
                <c:pt idx="153">
                  <c:v>38426</c:v>
                </c:pt>
                <c:pt idx="154">
                  <c:v>38399</c:v>
                </c:pt>
                <c:pt idx="155">
                  <c:v>38399</c:v>
                </c:pt>
                <c:pt idx="156">
                  <c:v>38370</c:v>
                </c:pt>
                <c:pt idx="157">
                  <c:v>38307</c:v>
                </c:pt>
                <c:pt idx="158">
                  <c:v>38279</c:v>
                </c:pt>
                <c:pt idx="159">
                  <c:v>38246</c:v>
                </c:pt>
                <c:pt idx="160">
                  <c:v>38246</c:v>
                </c:pt>
                <c:pt idx="161">
                  <c:v>38218</c:v>
                </c:pt>
                <c:pt idx="162">
                  <c:v>38182</c:v>
                </c:pt>
                <c:pt idx="163">
                  <c:v>38155</c:v>
                </c:pt>
                <c:pt idx="164">
                  <c:v>38124</c:v>
                </c:pt>
                <c:pt idx="165">
                  <c:v>38093</c:v>
                </c:pt>
                <c:pt idx="166">
                  <c:v>38063</c:v>
                </c:pt>
                <c:pt idx="167">
                  <c:v>38035</c:v>
                </c:pt>
                <c:pt idx="168">
                  <c:v>38007</c:v>
                </c:pt>
                <c:pt idx="169">
                  <c:v>37970</c:v>
                </c:pt>
                <c:pt idx="170">
                  <c:v>37943</c:v>
                </c:pt>
                <c:pt idx="171">
                  <c:v>37911</c:v>
                </c:pt>
                <c:pt idx="172">
                  <c:v>37880</c:v>
                </c:pt>
                <c:pt idx="173">
                  <c:v>37847</c:v>
                </c:pt>
                <c:pt idx="174">
                  <c:v>37819</c:v>
                </c:pt>
                <c:pt idx="175">
                  <c:v>37785</c:v>
                </c:pt>
                <c:pt idx="176">
                  <c:v>37754</c:v>
                </c:pt>
                <c:pt idx="177">
                  <c:v>37726</c:v>
                </c:pt>
                <c:pt idx="178">
                  <c:v>37711</c:v>
                </c:pt>
                <c:pt idx="179">
                  <c:v>37697</c:v>
                </c:pt>
                <c:pt idx="180">
                  <c:v>37670</c:v>
                </c:pt>
                <c:pt idx="181">
                  <c:v>37636</c:v>
                </c:pt>
                <c:pt idx="182">
                  <c:v>37608</c:v>
                </c:pt>
                <c:pt idx="183">
                  <c:v>37575</c:v>
                </c:pt>
                <c:pt idx="184">
                  <c:v>37544</c:v>
                </c:pt>
                <c:pt idx="185">
                  <c:v>37515</c:v>
                </c:pt>
                <c:pt idx="186">
                  <c:v>37494</c:v>
                </c:pt>
                <c:pt idx="187">
                  <c:v>37452</c:v>
                </c:pt>
                <c:pt idx="188">
                  <c:v>37358</c:v>
                </c:pt>
                <c:pt idx="189">
                  <c:v>37258</c:v>
                </c:pt>
                <c:pt idx="190">
                  <c:v>37154</c:v>
                </c:pt>
                <c:pt idx="191">
                  <c:v>37118</c:v>
                </c:pt>
                <c:pt idx="192">
                  <c:v>37089</c:v>
                </c:pt>
                <c:pt idx="193">
                  <c:v>37063</c:v>
                </c:pt>
                <c:pt idx="194">
                  <c:v>36964</c:v>
                </c:pt>
                <c:pt idx="195">
                  <c:v>36937</c:v>
                </c:pt>
                <c:pt idx="196">
                  <c:v>36906</c:v>
                </c:pt>
                <c:pt idx="197">
                  <c:v>36880</c:v>
                </c:pt>
                <c:pt idx="198">
                  <c:v>36851</c:v>
                </c:pt>
                <c:pt idx="199">
                  <c:v>36816</c:v>
                </c:pt>
                <c:pt idx="200">
                  <c:v>36790</c:v>
                </c:pt>
                <c:pt idx="201">
                  <c:v>36754</c:v>
                </c:pt>
                <c:pt idx="202">
                  <c:v>36725</c:v>
                </c:pt>
                <c:pt idx="203">
                  <c:v>36697</c:v>
                </c:pt>
                <c:pt idx="204">
                  <c:v>36634</c:v>
                </c:pt>
                <c:pt idx="205">
                  <c:v>36601</c:v>
                </c:pt>
                <c:pt idx="206">
                  <c:v>36573</c:v>
                </c:pt>
                <c:pt idx="207">
                  <c:v>36546</c:v>
                </c:pt>
                <c:pt idx="208">
                  <c:v>36513</c:v>
                </c:pt>
                <c:pt idx="209">
                  <c:v>36480</c:v>
                </c:pt>
                <c:pt idx="210">
                  <c:v>36438</c:v>
                </c:pt>
                <c:pt idx="211">
                  <c:v>36419</c:v>
                </c:pt>
                <c:pt idx="212">
                  <c:v>36404</c:v>
                </c:pt>
                <c:pt idx="213">
                  <c:v>36391</c:v>
                </c:pt>
                <c:pt idx="214">
                  <c:v>36374</c:v>
                </c:pt>
                <c:pt idx="215">
                  <c:v>36356</c:v>
                </c:pt>
                <c:pt idx="216">
                  <c:v>36349</c:v>
                </c:pt>
                <c:pt idx="217">
                  <c:v>36326</c:v>
                </c:pt>
                <c:pt idx="218">
                  <c:v>36312</c:v>
                </c:pt>
                <c:pt idx="219">
                  <c:v>36298</c:v>
                </c:pt>
                <c:pt idx="220">
                  <c:v>36283</c:v>
                </c:pt>
                <c:pt idx="221">
                  <c:v>36266</c:v>
                </c:pt>
                <c:pt idx="222">
                  <c:v>36250</c:v>
                </c:pt>
                <c:pt idx="223">
                  <c:v>36238</c:v>
                </c:pt>
                <c:pt idx="224">
                  <c:v>36221</c:v>
                </c:pt>
                <c:pt idx="225">
                  <c:v>36208</c:v>
                </c:pt>
                <c:pt idx="226">
                  <c:v>36200</c:v>
                </c:pt>
                <c:pt idx="227">
                  <c:v>36181</c:v>
                </c:pt>
                <c:pt idx="228">
                  <c:v>36166</c:v>
                </c:pt>
                <c:pt idx="229">
                  <c:v>36144</c:v>
                </c:pt>
                <c:pt idx="230">
                  <c:v>36132</c:v>
                </c:pt>
                <c:pt idx="231">
                  <c:v>36122</c:v>
                </c:pt>
                <c:pt idx="232">
                  <c:v>36102</c:v>
                </c:pt>
                <c:pt idx="233">
                  <c:v>36084</c:v>
                </c:pt>
                <c:pt idx="234">
                  <c:v>36069</c:v>
                </c:pt>
                <c:pt idx="235">
                  <c:v>36059</c:v>
                </c:pt>
                <c:pt idx="236">
                  <c:v>36038</c:v>
                </c:pt>
                <c:pt idx="237">
                  <c:v>36026</c:v>
                </c:pt>
                <c:pt idx="238">
                  <c:v>36010</c:v>
                </c:pt>
                <c:pt idx="239">
                  <c:v>35994</c:v>
                </c:pt>
                <c:pt idx="240">
                  <c:v>35978</c:v>
                </c:pt>
                <c:pt idx="241">
                  <c:v>35962</c:v>
                </c:pt>
                <c:pt idx="242">
                  <c:v>35949</c:v>
                </c:pt>
                <c:pt idx="243">
                  <c:v>35935</c:v>
                </c:pt>
                <c:pt idx="244">
                  <c:v>35920</c:v>
                </c:pt>
                <c:pt idx="245">
                  <c:v>35908</c:v>
                </c:pt>
                <c:pt idx="246">
                  <c:v>35886</c:v>
                </c:pt>
                <c:pt idx="247">
                  <c:v>35872</c:v>
                </c:pt>
                <c:pt idx="248">
                  <c:v>35858</c:v>
                </c:pt>
                <c:pt idx="249">
                  <c:v>35846</c:v>
                </c:pt>
                <c:pt idx="250">
                  <c:v>35827</c:v>
                </c:pt>
                <c:pt idx="251">
                  <c:v>35818</c:v>
                </c:pt>
                <c:pt idx="252">
                  <c:v>35801</c:v>
                </c:pt>
                <c:pt idx="253">
                  <c:v>35786</c:v>
                </c:pt>
                <c:pt idx="254">
                  <c:v>35765</c:v>
                </c:pt>
                <c:pt idx="255">
                  <c:v>35755</c:v>
                </c:pt>
                <c:pt idx="256">
                  <c:v>35736</c:v>
                </c:pt>
                <c:pt idx="257">
                  <c:v>35718</c:v>
                </c:pt>
                <c:pt idx="258">
                  <c:v>35704</c:v>
                </c:pt>
                <c:pt idx="259">
                  <c:v>35688</c:v>
                </c:pt>
                <c:pt idx="260">
                  <c:v>35676</c:v>
                </c:pt>
                <c:pt idx="261">
                  <c:v>35662</c:v>
                </c:pt>
                <c:pt idx="262">
                  <c:v>35646</c:v>
                </c:pt>
                <c:pt idx="263">
                  <c:v>35633</c:v>
                </c:pt>
                <c:pt idx="264">
                  <c:v>35613</c:v>
                </c:pt>
                <c:pt idx="265">
                  <c:v>35597</c:v>
                </c:pt>
                <c:pt idx="266">
                  <c:v>35583</c:v>
                </c:pt>
                <c:pt idx="267">
                  <c:v>35566</c:v>
                </c:pt>
                <c:pt idx="268">
                  <c:v>35551</c:v>
                </c:pt>
                <c:pt idx="269">
                  <c:v>35535</c:v>
                </c:pt>
                <c:pt idx="270">
                  <c:v>35520</c:v>
                </c:pt>
                <c:pt idx="271">
                  <c:v>35509</c:v>
                </c:pt>
                <c:pt idx="272">
                  <c:v>35492</c:v>
                </c:pt>
                <c:pt idx="273">
                  <c:v>35480</c:v>
                </c:pt>
                <c:pt idx="274">
                  <c:v>35464</c:v>
                </c:pt>
                <c:pt idx="275">
                  <c:v>35446</c:v>
                </c:pt>
                <c:pt idx="276">
                  <c:v>35433</c:v>
                </c:pt>
                <c:pt idx="277">
                  <c:v>35412</c:v>
                </c:pt>
                <c:pt idx="278">
                  <c:v>35401</c:v>
                </c:pt>
                <c:pt idx="279">
                  <c:v>35384</c:v>
                </c:pt>
                <c:pt idx="280">
                  <c:v>35370</c:v>
                </c:pt>
                <c:pt idx="281">
                  <c:v>35354</c:v>
                </c:pt>
                <c:pt idx="282">
                  <c:v>35339</c:v>
                </c:pt>
                <c:pt idx="283">
                  <c:v>35321</c:v>
                </c:pt>
                <c:pt idx="284">
                  <c:v>35307</c:v>
                </c:pt>
                <c:pt idx="285">
                  <c:v>35292</c:v>
                </c:pt>
                <c:pt idx="286">
                  <c:v>35276</c:v>
                </c:pt>
                <c:pt idx="287">
                  <c:v>35264</c:v>
                </c:pt>
                <c:pt idx="288">
                  <c:v>35247</c:v>
                </c:pt>
                <c:pt idx="289">
                  <c:v>35234</c:v>
                </c:pt>
                <c:pt idx="290">
                  <c:v>35219</c:v>
                </c:pt>
                <c:pt idx="291">
                  <c:v>35200</c:v>
                </c:pt>
                <c:pt idx="292">
                  <c:v>35186</c:v>
                </c:pt>
                <c:pt idx="293">
                  <c:v>35171</c:v>
                </c:pt>
                <c:pt idx="294">
                  <c:v>35156</c:v>
                </c:pt>
                <c:pt idx="295">
                  <c:v>35139</c:v>
                </c:pt>
                <c:pt idx="296">
                  <c:v>35125</c:v>
                </c:pt>
                <c:pt idx="297">
                  <c:v>35111</c:v>
                </c:pt>
                <c:pt idx="298">
                  <c:v>35096</c:v>
                </c:pt>
                <c:pt idx="299">
                  <c:v>35076</c:v>
                </c:pt>
                <c:pt idx="300">
                  <c:v>35066</c:v>
                </c:pt>
                <c:pt idx="301">
                  <c:v>35048</c:v>
                </c:pt>
                <c:pt idx="302">
                  <c:v>35034</c:v>
                </c:pt>
                <c:pt idx="303">
                  <c:v>35018</c:v>
                </c:pt>
                <c:pt idx="304">
                  <c:v>35003</c:v>
                </c:pt>
                <c:pt idx="305">
                  <c:v>34989</c:v>
                </c:pt>
                <c:pt idx="306">
                  <c:v>34971</c:v>
                </c:pt>
                <c:pt idx="307">
                  <c:v>34957</c:v>
                </c:pt>
                <c:pt idx="308">
                  <c:v>34943</c:v>
                </c:pt>
                <c:pt idx="309">
                  <c:v>34927</c:v>
                </c:pt>
                <c:pt idx="310">
                  <c:v>34912</c:v>
                </c:pt>
                <c:pt idx="311">
                  <c:v>34898</c:v>
                </c:pt>
                <c:pt idx="312">
                  <c:v>34883</c:v>
                </c:pt>
                <c:pt idx="313">
                  <c:v>34866</c:v>
                </c:pt>
                <c:pt idx="314">
                  <c:v>34852</c:v>
                </c:pt>
                <c:pt idx="315">
                  <c:v>34836</c:v>
                </c:pt>
                <c:pt idx="316">
                  <c:v>34820</c:v>
                </c:pt>
                <c:pt idx="317">
                  <c:v>34803</c:v>
                </c:pt>
                <c:pt idx="318">
                  <c:v>34792</c:v>
                </c:pt>
                <c:pt idx="319">
                  <c:v>34774</c:v>
                </c:pt>
                <c:pt idx="320">
                  <c:v>34759</c:v>
                </c:pt>
                <c:pt idx="321">
                  <c:v>34745</c:v>
                </c:pt>
                <c:pt idx="322">
                  <c:v>34731</c:v>
                </c:pt>
                <c:pt idx="323">
                  <c:v>34717</c:v>
                </c:pt>
                <c:pt idx="324">
                  <c:v>34702</c:v>
                </c:pt>
                <c:pt idx="325">
                  <c:v>34683</c:v>
                </c:pt>
                <c:pt idx="326">
                  <c:v>34669</c:v>
                </c:pt>
                <c:pt idx="327">
                  <c:v>34653</c:v>
                </c:pt>
                <c:pt idx="328">
                  <c:v>34639</c:v>
                </c:pt>
                <c:pt idx="329">
                  <c:v>34621</c:v>
                </c:pt>
                <c:pt idx="330">
                  <c:v>34608</c:v>
                </c:pt>
                <c:pt idx="331">
                  <c:v>34607</c:v>
                </c:pt>
                <c:pt idx="332">
                  <c:v>34592</c:v>
                </c:pt>
                <c:pt idx="333">
                  <c:v>34578</c:v>
                </c:pt>
                <c:pt idx="334">
                  <c:v>34561</c:v>
                </c:pt>
                <c:pt idx="335">
                  <c:v>34547</c:v>
                </c:pt>
                <c:pt idx="336">
                  <c:v>34529</c:v>
                </c:pt>
                <c:pt idx="337">
                  <c:v>34516</c:v>
                </c:pt>
                <c:pt idx="338">
                  <c:v>34500</c:v>
                </c:pt>
                <c:pt idx="339">
                  <c:v>34486</c:v>
                </c:pt>
                <c:pt idx="340">
                  <c:v>34470</c:v>
                </c:pt>
                <c:pt idx="341">
                  <c:v>34457</c:v>
                </c:pt>
                <c:pt idx="342">
                  <c:v>34439</c:v>
                </c:pt>
                <c:pt idx="343">
                  <c:v>34425</c:v>
                </c:pt>
                <c:pt idx="344">
                  <c:v>34407</c:v>
                </c:pt>
                <c:pt idx="345">
                  <c:v>34394</c:v>
                </c:pt>
                <c:pt idx="346">
                  <c:v>34381</c:v>
                </c:pt>
                <c:pt idx="347">
                  <c:v>34366</c:v>
                </c:pt>
                <c:pt idx="348">
                  <c:v>34348</c:v>
                </c:pt>
                <c:pt idx="349">
                  <c:v>34337</c:v>
                </c:pt>
                <c:pt idx="350">
                  <c:v>34318</c:v>
                </c:pt>
                <c:pt idx="351">
                  <c:v>34304</c:v>
                </c:pt>
                <c:pt idx="352">
                  <c:v>34288</c:v>
                </c:pt>
                <c:pt idx="353">
                  <c:v>34274</c:v>
                </c:pt>
                <c:pt idx="354">
                  <c:v>34257</c:v>
                </c:pt>
                <c:pt idx="355">
                  <c:v>34225</c:v>
                </c:pt>
                <c:pt idx="356">
                  <c:v>34213</c:v>
                </c:pt>
                <c:pt idx="357">
                  <c:v>34197</c:v>
                </c:pt>
                <c:pt idx="358">
                  <c:v>34183</c:v>
                </c:pt>
                <c:pt idx="359">
                  <c:v>34166</c:v>
                </c:pt>
                <c:pt idx="360">
                  <c:v>34151</c:v>
                </c:pt>
                <c:pt idx="361">
                  <c:v>34135</c:v>
                </c:pt>
                <c:pt idx="362">
                  <c:v>34122</c:v>
                </c:pt>
                <c:pt idx="363">
                  <c:v>34103</c:v>
                </c:pt>
                <c:pt idx="364">
                  <c:v>34092</c:v>
                </c:pt>
                <c:pt idx="365">
                  <c:v>34072</c:v>
                </c:pt>
                <c:pt idx="366">
                  <c:v>34060</c:v>
                </c:pt>
                <c:pt idx="367">
                  <c:v>34043</c:v>
                </c:pt>
                <c:pt idx="368">
                  <c:v>34029</c:v>
                </c:pt>
                <c:pt idx="369">
                  <c:v>34016</c:v>
                </c:pt>
                <c:pt idx="370">
                  <c:v>34001</c:v>
                </c:pt>
                <c:pt idx="371">
                  <c:v>33984</c:v>
                </c:pt>
                <c:pt idx="372">
                  <c:v>33973</c:v>
                </c:pt>
                <c:pt idx="373">
                  <c:v>33953</c:v>
                </c:pt>
                <c:pt idx="374">
                  <c:v>33939</c:v>
                </c:pt>
                <c:pt idx="375">
                  <c:v>33924</c:v>
                </c:pt>
                <c:pt idx="376">
                  <c:v>33911</c:v>
                </c:pt>
                <c:pt idx="377">
                  <c:v>33892</c:v>
                </c:pt>
                <c:pt idx="378">
                  <c:v>33878</c:v>
                </c:pt>
                <c:pt idx="379">
                  <c:v>33862</c:v>
                </c:pt>
                <c:pt idx="380">
                  <c:v>33848</c:v>
                </c:pt>
                <c:pt idx="381">
                  <c:v>33833</c:v>
                </c:pt>
                <c:pt idx="382">
                  <c:v>33819</c:v>
                </c:pt>
                <c:pt idx="383">
                  <c:v>33800</c:v>
                </c:pt>
                <c:pt idx="384">
                  <c:v>33786</c:v>
                </c:pt>
                <c:pt idx="385">
                  <c:v>33770</c:v>
                </c:pt>
                <c:pt idx="386">
                  <c:v>33756</c:v>
                </c:pt>
                <c:pt idx="387">
                  <c:v>33739</c:v>
                </c:pt>
                <c:pt idx="388">
                  <c:v>33725</c:v>
                </c:pt>
                <c:pt idx="389">
                  <c:v>33709</c:v>
                </c:pt>
                <c:pt idx="390">
                  <c:v>33695</c:v>
                </c:pt>
                <c:pt idx="391">
                  <c:v>33679</c:v>
                </c:pt>
                <c:pt idx="392">
                  <c:v>33665</c:v>
                </c:pt>
                <c:pt idx="393">
                  <c:v>33652</c:v>
                </c:pt>
                <c:pt idx="394">
                  <c:v>33637</c:v>
                </c:pt>
                <c:pt idx="395">
                  <c:v>33618</c:v>
                </c:pt>
                <c:pt idx="396">
                  <c:v>33605</c:v>
                </c:pt>
                <c:pt idx="397">
                  <c:v>33588</c:v>
                </c:pt>
                <c:pt idx="398">
                  <c:v>33574</c:v>
                </c:pt>
                <c:pt idx="399">
                  <c:v>33557</c:v>
                </c:pt>
                <c:pt idx="400">
                  <c:v>33543</c:v>
                </c:pt>
                <c:pt idx="401">
                  <c:v>33527</c:v>
                </c:pt>
                <c:pt idx="402">
                  <c:v>33512</c:v>
                </c:pt>
                <c:pt idx="403">
                  <c:v>33497</c:v>
                </c:pt>
                <c:pt idx="404">
                  <c:v>33484</c:v>
                </c:pt>
                <c:pt idx="405">
                  <c:v>33451</c:v>
                </c:pt>
                <c:pt idx="406">
                  <c:v>33434</c:v>
                </c:pt>
                <c:pt idx="407">
                  <c:v>33406</c:v>
                </c:pt>
                <c:pt idx="408">
                  <c:v>33392</c:v>
                </c:pt>
                <c:pt idx="409">
                  <c:v>33373</c:v>
                </c:pt>
                <c:pt idx="410">
                  <c:v>33359</c:v>
                </c:pt>
                <c:pt idx="411">
                  <c:v>33343</c:v>
                </c:pt>
                <c:pt idx="412">
                  <c:v>33326</c:v>
                </c:pt>
                <c:pt idx="413">
                  <c:v>33312</c:v>
                </c:pt>
                <c:pt idx="414">
                  <c:v>33298</c:v>
                </c:pt>
                <c:pt idx="415">
                  <c:v>33284</c:v>
                </c:pt>
                <c:pt idx="416">
                  <c:v>33274</c:v>
                </c:pt>
                <c:pt idx="417">
                  <c:v>33253</c:v>
                </c:pt>
                <c:pt idx="418">
                  <c:v>33240</c:v>
                </c:pt>
                <c:pt idx="419">
                  <c:v>33221</c:v>
                </c:pt>
                <c:pt idx="420">
                  <c:v>33210</c:v>
                </c:pt>
                <c:pt idx="421">
                  <c:v>33193</c:v>
                </c:pt>
                <c:pt idx="422">
                  <c:v>33178</c:v>
                </c:pt>
                <c:pt idx="423">
                  <c:v>33161</c:v>
                </c:pt>
                <c:pt idx="424">
                  <c:v>33147</c:v>
                </c:pt>
                <c:pt idx="425">
                  <c:v>33133</c:v>
                </c:pt>
                <c:pt idx="426">
                  <c:v>33120</c:v>
                </c:pt>
                <c:pt idx="427">
                  <c:v>33100</c:v>
                </c:pt>
                <c:pt idx="428">
                  <c:v>33086</c:v>
                </c:pt>
                <c:pt idx="429">
                  <c:v>33070</c:v>
                </c:pt>
                <c:pt idx="430">
                  <c:v>33053</c:v>
                </c:pt>
                <c:pt idx="431">
                  <c:v>33039</c:v>
                </c:pt>
                <c:pt idx="432">
                  <c:v>33025</c:v>
                </c:pt>
                <c:pt idx="433">
                  <c:v>33008</c:v>
                </c:pt>
                <c:pt idx="434">
                  <c:v>32994</c:v>
                </c:pt>
                <c:pt idx="435">
                  <c:v>32979</c:v>
                </c:pt>
                <c:pt idx="436">
                  <c:v>32965</c:v>
                </c:pt>
                <c:pt idx="437">
                  <c:v>32947</c:v>
                </c:pt>
                <c:pt idx="438">
                  <c:v>32933</c:v>
                </c:pt>
                <c:pt idx="439">
                  <c:v>32919</c:v>
                </c:pt>
                <c:pt idx="440">
                  <c:v>32905</c:v>
                </c:pt>
                <c:pt idx="441">
                  <c:v>32890</c:v>
                </c:pt>
                <c:pt idx="442">
                  <c:v>32876</c:v>
                </c:pt>
                <c:pt idx="443">
                  <c:v>32856</c:v>
                </c:pt>
                <c:pt idx="444">
                  <c:v>32843</c:v>
                </c:pt>
                <c:pt idx="445">
                  <c:v>32829</c:v>
                </c:pt>
                <c:pt idx="446">
                  <c:v>32815</c:v>
                </c:pt>
                <c:pt idx="447">
                  <c:v>32797</c:v>
                </c:pt>
                <c:pt idx="448">
                  <c:v>32780</c:v>
                </c:pt>
                <c:pt idx="449">
                  <c:v>32769</c:v>
                </c:pt>
                <c:pt idx="450">
                  <c:v>32752</c:v>
                </c:pt>
                <c:pt idx="451">
                  <c:v>32735</c:v>
                </c:pt>
                <c:pt idx="452">
                  <c:v>32722</c:v>
                </c:pt>
                <c:pt idx="453">
                  <c:v>32706</c:v>
                </c:pt>
                <c:pt idx="454">
                  <c:v>32692</c:v>
                </c:pt>
                <c:pt idx="455">
                  <c:v>32675</c:v>
                </c:pt>
                <c:pt idx="456">
                  <c:v>32660</c:v>
                </c:pt>
                <c:pt idx="457">
                  <c:v>32643</c:v>
                </c:pt>
                <c:pt idx="458">
                  <c:v>32629</c:v>
                </c:pt>
                <c:pt idx="459">
                  <c:v>32615</c:v>
                </c:pt>
                <c:pt idx="460">
                  <c:v>32599</c:v>
                </c:pt>
                <c:pt idx="461">
                  <c:v>32582</c:v>
                </c:pt>
                <c:pt idx="462">
                  <c:v>32568</c:v>
                </c:pt>
                <c:pt idx="463">
                  <c:v>32554</c:v>
                </c:pt>
                <c:pt idx="464">
                  <c:v>32540</c:v>
                </c:pt>
                <c:pt idx="465">
                  <c:v>32525</c:v>
                </c:pt>
                <c:pt idx="466">
                  <c:v>32511</c:v>
                </c:pt>
                <c:pt idx="467">
                  <c:v>32492</c:v>
                </c:pt>
                <c:pt idx="468">
                  <c:v>32478</c:v>
                </c:pt>
                <c:pt idx="469">
                  <c:v>32462</c:v>
                </c:pt>
                <c:pt idx="470">
                  <c:v>32448</c:v>
                </c:pt>
                <c:pt idx="471">
                  <c:v>32433</c:v>
                </c:pt>
                <c:pt idx="472">
                  <c:v>32419</c:v>
                </c:pt>
                <c:pt idx="473">
                  <c:v>32414</c:v>
                </c:pt>
                <c:pt idx="474">
                  <c:v>32400</c:v>
                </c:pt>
                <c:pt idx="475">
                  <c:v>32387</c:v>
                </c:pt>
                <c:pt idx="476">
                  <c:v>32370</c:v>
                </c:pt>
                <c:pt idx="477">
                  <c:v>32356</c:v>
                </c:pt>
                <c:pt idx="478">
                  <c:v>32339</c:v>
                </c:pt>
                <c:pt idx="479">
                  <c:v>32325</c:v>
                </c:pt>
                <c:pt idx="480">
                  <c:v>32308</c:v>
                </c:pt>
                <c:pt idx="481">
                  <c:v>32295</c:v>
                </c:pt>
                <c:pt idx="482">
                  <c:v>32279</c:v>
                </c:pt>
                <c:pt idx="483">
                  <c:v>32265</c:v>
                </c:pt>
                <c:pt idx="484">
                  <c:v>32248</c:v>
                </c:pt>
                <c:pt idx="485">
                  <c:v>32237</c:v>
                </c:pt>
                <c:pt idx="486">
                  <c:v>32211</c:v>
                </c:pt>
                <c:pt idx="487">
                  <c:v>32203</c:v>
                </c:pt>
                <c:pt idx="488">
                  <c:v>32189</c:v>
                </c:pt>
                <c:pt idx="489">
                  <c:v>32175</c:v>
                </c:pt>
                <c:pt idx="490">
                  <c:v>32156</c:v>
                </c:pt>
                <c:pt idx="491">
                  <c:v>32146</c:v>
                </c:pt>
                <c:pt idx="492">
                  <c:v>32126</c:v>
                </c:pt>
                <c:pt idx="493">
                  <c:v>32113</c:v>
                </c:pt>
                <c:pt idx="494">
                  <c:v>32097</c:v>
                </c:pt>
                <c:pt idx="495">
                  <c:v>32083</c:v>
                </c:pt>
                <c:pt idx="496">
                  <c:v>32065</c:v>
                </c:pt>
                <c:pt idx="497">
                  <c:v>32050</c:v>
                </c:pt>
                <c:pt idx="498">
                  <c:v>31882</c:v>
                </c:pt>
                <c:pt idx="499">
                  <c:v>31670</c:v>
                </c:pt>
                <c:pt idx="500">
                  <c:v>31516</c:v>
                </c:pt>
                <c:pt idx="501">
                  <c:v>31321</c:v>
                </c:pt>
                <c:pt idx="502">
                  <c:v>31138</c:v>
                </c:pt>
                <c:pt idx="503">
                  <c:v>30956</c:v>
                </c:pt>
                <c:pt idx="504">
                  <c:v>30771</c:v>
                </c:pt>
                <c:pt idx="505">
                  <c:v>30592</c:v>
                </c:pt>
                <c:pt idx="506">
                  <c:v>30440</c:v>
                </c:pt>
                <c:pt idx="507">
                  <c:v>30207</c:v>
                </c:pt>
                <c:pt idx="508">
                  <c:v>30074</c:v>
                </c:pt>
                <c:pt idx="509">
                  <c:v>29885</c:v>
                </c:pt>
                <c:pt idx="510">
                  <c:v>29683</c:v>
                </c:pt>
                <c:pt idx="511">
                  <c:v>29518</c:v>
                </c:pt>
                <c:pt idx="512">
                  <c:v>29325</c:v>
                </c:pt>
                <c:pt idx="513">
                  <c:v>29145</c:v>
                </c:pt>
                <c:pt idx="514">
                  <c:v>29006</c:v>
                </c:pt>
                <c:pt idx="515">
                  <c:v>28783</c:v>
                </c:pt>
                <c:pt idx="516">
                  <c:v>28629</c:v>
                </c:pt>
                <c:pt idx="517">
                  <c:v>28398</c:v>
                </c:pt>
                <c:pt idx="518">
                  <c:v>28235</c:v>
                </c:pt>
                <c:pt idx="519">
                  <c:v>28032</c:v>
                </c:pt>
                <c:pt idx="520">
                  <c:v>27884</c:v>
                </c:pt>
                <c:pt idx="521">
                  <c:v>27653</c:v>
                </c:pt>
                <c:pt idx="522">
                  <c:v>27527</c:v>
                </c:pt>
                <c:pt idx="523">
                  <c:v>27289</c:v>
                </c:pt>
                <c:pt idx="524">
                  <c:v>27164</c:v>
                </c:pt>
                <c:pt idx="525">
                  <c:v>26925</c:v>
                </c:pt>
                <c:pt idx="526">
                  <c:v>26799</c:v>
                </c:pt>
                <c:pt idx="527">
                  <c:v>26573</c:v>
                </c:pt>
                <c:pt idx="528">
                  <c:v>26372</c:v>
                </c:pt>
                <c:pt idx="529">
                  <c:v>26190</c:v>
                </c:pt>
                <c:pt idx="530">
                  <c:v>26038</c:v>
                </c:pt>
                <c:pt idx="531">
                  <c:v>25827</c:v>
                </c:pt>
                <c:pt idx="532">
                  <c:v>25645</c:v>
                </c:pt>
                <c:pt idx="533">
                  <c:v>25461</c:v>
                </c:pt>
                <c:pt idx="534">
                  <c:v>25308</c:v>
                </c:pt>
                <c:pt idx="535">
                  <c:v>25097</c:v>
                </c:pt>
                <c:pt idx="536">
                  <c:v>24973</c:v>
                </c:pt>
                <c:pt idx="537">
                  <c:v>24760</c:v>
                </c:pt>
                <c:pt idx="538">
                  <c:v>24609</c:v>
                </c:pt>
                <c:pt idx="539">
                  <c:v>24381</c:v>
                </c:pt>
                <c:pt idx="540">
                  <c:v>24183</c:v>
                </c:pt>
                <c:pt idx="541">
                  <c:v>24015</c:v>
                </c:pt>
                <c:pt idx="542">
                  <c:v>23860</c:v>
                </c:pt>
                <c:pt idx="543">
                  <c:v>23644</c:v>
                </c:pt>
                <c:pt idx="544">
                  <c:v>23462</c:v>
                </c:pt>
                <c:pt idx="545">
                  <c:v>23272</c:v>
                </c:pt>
                <c:pt idx="546">
                  <c:v>23160</c:v>
                </c:pt>
                <c:pt idx="547">
                  <c:v>22908</c:v>
                </c:pt>
                <c:pt idx="548">
                  <c:v>22788</c:v>
                </c:pt>
                <c:pt idx="549">
                  <c:v>22565</c:v>
                </c:pt>
                <c:pt idx="550">
                  <c:v>22403</c:v>
                </c:pt>
                <c:pt idx="551">
                  <c:v>22202</c:v>
                </c:pt>
                <c:pt idx="552">
                  <c:v>22026</c:v>
                </c:pt>
                <c:pt idx="553">
                  <c:v>21641</c:v>
                </c:pt>
                <c:pt idx="554">
                  <c:v>21276</c:v>
                </c:pt>
                <c:pt idx="555">
                  <c:v>20911</c:v>
                </c:pt>
                <c:pt idx="556">
                  <c:v>20546</c:v>
                </c:pt>
                <c:pt idx="557">
                  <c:v>20180</c:v>
                </c:pt>
                <c:pt idx="558">
                  <c:v>19815</c:v>
                </c:pt>
                <c:pt idx="559">
                  <c:v>19450</c:v>
                </c:pt>
                <c:pt idx="560">
                  <c:v>19085</c:v>
                </c:pt>
                <c:pt idx="561">
                  <c:v>18719</c:v>
                </c:pt>
                <c:pt idx="562">
                  <c:v>18364</c:v>
                </c:pt>
                <c:pt idx="563">
                  <c:v>17989</c:v>
                </c:pt>
                <c:pt idx="564">
                  <c:v>17624</c:v>
                </c:pt>
                <c:pt idx="565">
                  <c:v>17258</c:v>
                </c:pt>
                <c:pt idx="566">
                  <c:v>16893</c:v>
                </c:pt>
                <c:pt idx="567">
                  <c:v>16528</c:v>
                </c:pt>
                <c:pt idx="568">
                  <c:v>16163</c:v>
                </c:pt>
                <c:pt idx="569">
                  <c:v>15797</c:v>
                </c:pt>
                <c:pt idx="570">
                  <c:v>15432</c:v>
                </c:pt>
                <c:pt idx="571">
                  <c:v>15067</c:v>
                </c:pt>
                <c:pt idx="572">
                  <c:v>14702</c:v>
                </c:pt>
                <c:pt idx="573">
                  <c:v>14336</c:v>
                </c:pt>
                <c:pt idx="574">
                  <c:v>13971</c:v>
                </c:pt>
                <c:pt idx="575">
                  <c:v>13606</c:v>
                </c:pt>
                <c:pt idx="576">
                  <c:v>13241</c:v>
                </c:pt>
                <c:pt idx="577">
                  <c:v>12875</c:v>
                </c:pt>
                <c:pt idx="578">
                  <c:v>12510</c:v>
                </c:pt>
                <c:pt idx="579">
                  <c:v>12145</c:v>
                </c:pt>
                <c:pt idx="580">
                  <c:v>11780</c:v>
                </c:pt>
                <c:pt idx="581">
                  <c:v>11414</c:v>
                </c:pt>
                <c:pt idx="582">
                  <c:v>11049</c:v>
                </c:pt>
                <c:pt idx="583">
                  <c:v>10684</c:v>
                </c:pt>
                <c:pt idx="584">
                  <c:v>10319</c:v>
                </c:pt>
                <c:pt idx="585">
                  <c:v>9953</c:v>
                </c:pt>
                <c:pt idx="586">
                  <c:v>9588</c:v>
                </c:pt>
                <c:pt idx="587">
                  <c:v>9223</c:v>
                </c:pt>
                <c:pt idx="588">
                  <c:v>8858</c:v>
                </c:pt>
                <c:pt idx="589">
                  <c:v>8492</c:v>
                </c:pt>
                <c:pt idx="590">
                  <c:v>8127</c:v>
                </c:pt>
                <c:pt idx="591">
                  <c:v>7762</c:v>
                </c:pt>
                <c:pt idx="592">
                  <c:v>7397</c:v>
                </c:pt>
                <c:pt idx="593">
                  <c:v>7031</c:v>
                </c:pt>
                <c:pt idx="594">
                  <c:v>6666</c:v>
                </c:pt>
                <c:pt idx="595">
                  <c:v>6301</c:v>
                </c:pt>
                <c:pt idx="596">
                  <c:v>5936</c:v>
                </c:pt>
                <c:pt idx="597">
                  <c:v>5570</c:v>
                </c:pt>
                <c:pt idx="598">
                  <c:v>5205</c:v>
                </c:pt>
                <c:pt idx="599">
                  <c:v>4840</c:v>
                </c:pt>
                <c:pt idx="600">
                  <c:v>4475</c:v>
                </c:pt>
                <c:pt idx="601">
                  <c:v>4109</c:v>
                </c:pt>
                <c:pt idx="602">
                  <c:v>3744</c:v>
                </c:pt>
                <c:pt idx="603">
                  <c:v>3379</c:v>
                </c:pt>
                <c:pt idx="604">
                  <c:v>3014</c:v>
                </c:pt>
                <c:pt idx="605">
                  <c:v>2648</c:v>
                </c:pt>
                <c:pt idx="606">
                  <c:v>2283</c:v>
                </c:pt>
                <c:pt idx="607">
                  <c:v>1918</c:v>
                </c:pt>
                <c:pt idx="608">
                  <c:v>1553</c:v>
                </c:pt>
                <c:pt idx="609">
                  <c:v>1187</c:v>
                </c:pt>
                <c:pt idx="610">
                  <c:v>822</c:v>
                </c:pt>
                <c:pt idx="611">
                  <c:v>457</c:v>
                </c:pt>
              </c:numCache>
            </c:numRef>
          </c:xVal>
          <c:yVal>
            <c:numRef>
              <c:f>BERN_U!$G$4:$G$869</c:f>
              <c:numCache>
                <c:formatCode>0.00</c:formatCode>
                <c:ptCount val="866"/>
                <c:pt idx="0">
                  <c:v>284.56</c:v>
                </c:pt>
                <c:pt idx="1">
                  <c:v>283.51</c:v>
                </c:pt>
                <c:pt idx="2">
                  <c:v>282.62</c:v>
                </c:pt>
                <c:pt idx="3">
                  <c:v>281.92</c:v>
                </c:pt>
                <c:pt idx="4">
                  <c:v>281.27999999999997</c:v>
                </c:pt>
                <c:pt idx="5">
                  <c:v>278.77999999999997</c:v>
                </c:pt>
                <c:pt idx="6">
                  <c:v>280.51</c:v>
                </c:pt>
                <c:pt idx="7">
                  <c:v>279.16000000000003</c:v>
                </c:pt>
                <c:pt idx="8">
                  <c:v>278.61</c:v>
                </c:pt>
                <c:pt idx="9">
                  <c:v>276.7</c:v>
                </c:pt>
                <c:pt idx="10">
                  <c:v>275.56</c:v>
                </c:pt>
                <c:pt idx="11">
                  <c:v>274.08</c:v>
                </c:pt>
                <c:pt idx="12">
                  <c:v>273.24</c:v>
                </c:pt>
                <c:pt idx="13">
                  <c:v>272.39999999999998</c:v>
                </c:pt>
                <c:pt idx="14">
                  <c:v>272.11</c:v>
                </c:pt>
                <c:pt idx="15">
                  <c:v>272.54000000000002</c:v>
                </c:pt>
                <c:pt idx="16">
                  <c:v>271.82</c:v>
                </c:pt>
                <c:pt idx="17">
                  <c:v>270.75</c:v>
                </c:pt>
                <c:pt idx="18">
                  <c:v>270.26</c:v>
                </c:pt>
                <c:pt idx="19">
                  <c:v>267.97000000000003</c:v>
                </c:pt>
                <c:pt idx="20">
                  <c:v>267.16000000000003</c:v>
                </c:pt>
                <c:pt idx="21">
                  <c:v>265.48</c:v>
                </c:pt>
                <c:pt idx="22">
                  <c:v>263.45999999999998</c:v>
                </c:pt>
                <c:pt idx="23">
                  <c:v>262.98</c:v>
                </c:pt>
                <c:pt idx="24">
                  <c:v>261.76</c:v>
                </c:pt>
                <c:pt idx="25">
                  <c:v>261.42</c:v>
                </c:pt>
                <c:pt idx="26">
                  <c:v>261.60000000000002</c:v>
                </c:pt>
                <c:pt idx="27">
                  <c:v>261.89</c:v>
                </c:pt>
                <c:pt idx="28">
                  <c:v>262.89999999999998</c:v>
                </c:pt>
                <c:pt idx="29">
                  <c:v>264.45</c:v>
                </c:pt>
                <c:pt idx="30">
                  <c:v>266.52</c:v>
                </c:pt>
                <c:pt idx="31">
                  <c:v>269.27999999999997</c:v>
                </c:pt>
                <c:pt idx="32">
                  <c:v>269.68</c:v>
                </c:pt>
                <c:pt idx="33">
                  <c:v>268.97000000000003</c:v>
                </c:pt>
                <c:pt idx="34">
                  <c:v>267.83999999999997</c:v>
                </c:pt>
                <c:pt idx="35">
                  <c:v>267.76</c:v>
                </c:pt>
                <c:pt idx="36">
                  <c:v>268.3</c:v>
                </c:pt>
                <c:pt idx="37">
                  <c:v>267.45999999999998</c:v>
                </c:pt>
                <c:pt idx="38">
                  <c:v>267.86</c:v>
                </c:pt>
                <c:pt idx="39">
                  <c:v>268.24</c:v>
                </c:pt>
                <c:pt idx="40">
                  <c:v>270.86</c:v>
                </c:pt>
                <c:pt idx="41">
                  <c:v>272.89</c:v>
                </c:pt>
                <c:pt idx="42">
                  <c:v>276.20999999999998</c:v>
                </c:pt>
                <c:pt idx="43">
                  <c:v>278.61</c:v>
                </c:pt>
                <c:pt idx="44">
                  <c:v>280.73</c:v>
                </c:pt>
                <c:pt idx="45">
                  <c:v>280.73</c:v>
                </c:pt>
                <c:pt idx="46">
                  <c:v>280.64999999999998</c:v>
                </c:pt>
                <c:pt idx="47">
                  <c:v>281.06</c:v>
                </c:pt>
                <c:pt idx="48">
                  <c:v>280.01</c:v>
                </c:pt>
                <c:pt idx="49">
                  <c:v>278.73</c:v>
                </c:pt>
                <c:pt idx="50">
                  <c:v>277.76</c:v>
                </c:pt>
                <c:pt idx="51">
                  <c:v>276.43</c:v>
                </c:pt>
                <c:pt idx="52">
                  <c:v>276.36</c:v>
                </c:pt>
                <c:pt idx="53">
                  <c:v>279.69</c:v>
                </c:pt>
                <c:pt idx="54">
                  <c:v>282.66000000000003</c:v>
                </c:pt>
                <c:pt idx="55">
                  <c:v>284.86</c:v>
                </c:pt>
                <c:pt idx="56">
                  <c:v>288.08</c:v>
                </c:pt>
                <c:pt idx="57">
                  <c:v>289</c:v>
                </c:pt>
                <c:pt idx="58">
                  <c:v>288.19</c:v>
                </c:pt>
                <c:pt idx="59">
                  <c:v>287.73</c:v>
                </c:pt>
                <c:pt idx="60">
                  <c:v>289.39999999999998</c:v>
                </c:pt>
                <c:pt idx="61">
                  <c:v>291.14999999999998</c:v>
                </c:pt>
                <c:pt idx="62">
                  <c:v>290.63</c:v>
                </c:pt>
                <c:pt idx="63">
                  <c:v>290.31</c:v>
                </c:pt>
                <c:pt idx="64">
                  <c:v>289.95</c:v>
                </c:pt>
                <c:pt idx="65">
                  <c:v>291.27999999999997</c:v>
                </c:pt>
                <c:pt idx="66">
                  <c:v>293.20999999999998</c:v>
                </c:pt>
                <c:pt idx="67">
                  <c:v>293.20999999999998</c:v>
                </c:pt>
                <c:pt idx="68">
                  <c:v>293.08</c:v>
                </c:pt>
                <c:pt idx="69">
                  <c:v>292.45999999999998</c:v>
                </c:pt>
                <c:pt idx="70">
                  <c:v>292.45999999999998</c:v>
                </c:pt>
                <c:pt idx="71">
                  <c:v>290.44</c:v>
                </c:pt>
                <c:pt idx="72">
                  <c:v>289.26</c:v>
                </c:pt>
                <c:pt idx="73">
                  <c:v>289.31</c:v>
                </c:pt>
                <c:pt idx="74">
                  <c:v>289.36</c:v>
                </c:pt>
                <c:pt idx="75">
                  <c:v>288.37</c:v>
                </c:pt>
                <c:pt idx="76">
                  <c:v>287.95999999999998</c:v>
                </c:pt>
                <c:pt idx="77">
                  <c:v>288.92</c:v>
                </c:pt>
                <c:pt idx="78">
                  <c:v>290.44</c:v>
                </c:pt>
                <c:pt idx="79">
                  <c:v>291.49</c:v>
                </c:pt>
                <c:pt idx="80">
                  <c:v>292.22000000000003</c:v>
                </c:pt>
                <c:pt idx="81">
                  <c:v>292.68</c:v>
                </c:pt>
                <c:pt idx="82">
                  <c:v>291.56</c:v>
                </c:pt>
                <c:pt idx="83">
                  <c:v>290.52999999999997</c:v>
                </c:pt>
                <c:pt idx="84">
                  <c:v>289.43</c:v>
                </c:pt>
                <c:pt idx="85">
                  <c:v>289.06</c:v>
                </c:pt>
                <c:pt idx="86">
                  <c:v>288.27999999999997</c:v>
                </c:pt>
                <c:pt idx="87">
                  <c:v>287.29000000000002</c:v>
                </c:pt>
                <c:pt idx="88">
                  <c:v>287.85000000000002</c:v>
                </c:pt>
                <c:pt idx="89">
                  <c:v>287.85000000000002</c:v>
                </c:pt>
                <c:pt idx="90">
                  <c:v>289.41000000000003</c:v>
                </c:pt>
                <c:pt idx="91">
                  <c:v>291.83999999999997</c:v>
                </c:pt>
                <c:pt idx="92">
                  <c:v>295.24</c:v>
                </c:pt>
                <c:pt idx="93">
                  <c:v>297.63</c:v>
                </c:pt>
                <c:pt idx="94">
                  <c:v>299.83</c:v>
                </c:pt>
                <c:pt idx="95">
                  <c:v>299.83</c:v>
                </c:pt>
                <c:pt idx="96">
                  <c:v>299.33</c:v>
                </c:pt>
                <c:pt idx="97">
                  <c:v>297.08</c:v>
                </c:pt>
                <c:pt idx="98">
                  <c:v>295.87</c:v>
                </c:pt>
                <c:pt idx="99">
                  <c:v>294.10000000000002</c:v>
                </c:pt>
                <c:pt idx="100">
                  <c:v>292.08999999999997</c:v>
                </c:pt>
                <c:pt idx="101">
                  <c:v>291.14999999999998</c:v>
                </c:pt>
                <c:pt idx="102">
                  <c:v>291.14999999999998</c:v>
                </c:pt>
                <c:pt idx="103">
                  <c:v>292.16000000000003</c:v>
                </c:pt>
                <c:pt idx="104">
                  <c:v>294.12</c:v>
                </c:pt>
                <c:pt idx="105">
                  <c:v>296.11</c:v>
                </c:pt>
                <c:pt idx="106">
                  <c:v>298.51</c:v>
                </c:pt>
                <c:pt idx="107">
                  <c:v>303.27999999999997</c:v>
                </c:pt>
                <c:pt idx="108">
                  <c:v>304.70999999999998</c:v>
                </c:pt>
                <c:pt idx="109">
                  <c:v>304.70999999999998</c:v>
                </c:pt>
                <c:pt idx="110">
                  <c:v>305.95999999999998</c:v>
                </c:pt>
                <c:pt idx="111">
                  <c:v>307.66000000000003</c:v>
                </c:pt>
                <c:pt idx="112">
                  <c:v>305.56</c:v>
                </c:pt>
                <c:pt idx="113">
                  <c:v>303.76</c:v>
                </c:pt>
                <c:pt idx="114">
                  <c:v>302.22000000000003</c:v>
                </c:pt>
                <c:pt idx="115">
                  <c:v>299.64</c:v>
                </c:pt>
                <c:pt idx="116">
                  <c:v>299.64</c:v>
                </c:pt>
                <c:pt idx="117">
                  <c:v>297.91000000000003</c:v>
                </c:pt>
                <c:pt idx="118">
                  <c:v>297.91000000000003</c:v>
                </c:pt>
                <c:pt idx="119">
                  <c:v>296.91000000000003</c:v>
                </c:pt>
                <c:pt idx="120">
                  <c:v>296.94</c:v>
                </c:pt>
                <c:pt idx="121">
                  <c:v>299.83</c:v>
                </c:pt>
                <c:pt idx="122">
                  <c:v>304.74</c:v>
                </c:pt>
                <c:pt idx="123">
                  <c:v>305.08</c:v>
                </c:pt>
                <c:pt idx="124">
                  <c:v>305.08</c:v>
                </c:pt>
                <c:pt idx="125">
                  <c:v>305.70999999999998</c:v>
                </c:pt>
                <c:pt idx="126">
                  <c:v>303.49</c:v>
                </c:pt>
                <c:pt idx="127">
                  <c:v>302.18</c:v>
                </c:pt>
                <c:pt idx="128">
                  <c:v>300</c:v>
                </c:pt>
                <c:pt idx="129">
                  <c:v>299.39999999999998</c:v>
                </c:pt>
                <c:pt idx="130">
                  <c:v>297.22000000000003</c:v>
                </c:pt>
                <c:pt idx="131">
                  <c:v>295.07</c:v>
                </c:pt>
                <c:pt idx="132">
                  <c:v>295.07</c:v>
                </c:pt>
                <c:pt idx="133">
                  <c:v>295.52</c:v>
                </c:pt>
                <c:pt idx="134">
                  <c:v>298.26</c:v>
                </c:pt>
                <c:pt idx="135">
                  <c:v>299.51</c:v>
                </c:pt>
                <c:pt idx="136">
                  <c:v>299.20999999999998</c:v>
                </c:pt>
                <c:pt idx="137">
                  <c:v>299.20999999999998</c:v>
                </c:pt>
                <c:pt idx="138">
                  <c:v>297.81</c:v>
                </c:pt>
                <c:pt idx="139">
                  <c:v>293.91000000000003</c:v>
                </c:pt>
                <c:pt idx="140">
                  <c:v>291.11</c:v>
                </c:pt>
                <c:pt idx="141">
                  <c:v>287.70999999999998</c:v>
                </c:pt>
                <c:pt idx="142">
                  <c:v>284.31</c:v>
                </c:pt>
                <c:pt idx="143">
                  <c:v>281.91000000000003</c:v>
                </c:pt>
                <c:pt idx="144">
                  <c:v>280.20999999999998</c:v>
                </c:pt>
                <c:pt idx="145">
                  <c:v>279.20999999999998</c:v>
                </c:pt>
                <c:pt idx="146">
                  <c:v>279.20999999999998</c:v>
                </c:pt>
                <c:pt idx="147">
                  <c:v>279.70999999999998</c:v>
                </c:pt>
                <c:pt idx="148">
                  <c:v>281.20999999999998</c:v>
                </c:pt>
                <c:pt idx="149">
                  <c:v>280.11</c:v>
                </c:pt>
                <c:pt idx="150">
                  <c:v>278.61</c:v>
                </c:pt>
                <c:pt idx="151">
                  <c:v>275.81</c:v>
                </c:pt>
                <c:pt idx="152">
                  <c:v>275.81</c:v>
                </c:pt>
                <c:pt idx="153">
                  <c:v>273.01</c:v>
                </c:pt>
                <c:pt idx="154">
                  <c:v>270.11</c:v>
                </c:pt>
                <c:pt idx="155">
                  <c:v>270.11</c:v>
                </c:pt>
                <c:pt idx="156">
                  <c:v>268.11</c:v>
                </c:pt>
                <c:pt idx="157">
                  <c:v>264.41000000000003</c:v>
                </c:pt>
                <c:pt idx="158">
                  <c:v>263.61</c:v>
                </c:pt>
                <c:pt idx="159">
                  <c:v>263.61</c:v>
                </c:pt>
                <c:pt idx="160">
                  <c:v>263.61</c:v>
                </c:pt>
                <c:pt idx="161">
                  <c:v>264.70999999999998</c:v>
                </c:pt>
                <c:pt idx="162">
                  <c:v>266.51</c:v>
                </c:pt>
                <c:pt idx="163">
                  <c:v>267.20999999999998</c:v>
                </c:pt>
                <c:pt idx="164">
                  <c:v>267.01</c:v>
                </c:pt>
                <c:pt idx="165">
                  <c:v>266.77999999999997</c:v>
                </c:pt>
                <c:pt idx="166">
                  <c:v>266.01</c:v>
                </c:pt>
                <c:pt idx="167">
                  <c:v>265.20999999999998</c:v>
                </c:pt>
                <c:pt idx="168">
                  <c:v>264.91000000000003</c:v>
                </c:pt>
                <c:pt idx="169">
                  <c:v>264.70999999999998</c:v>
                </c:pt>
                <c:pt idx="170">
                  <c:v>264.91000000000003</c:v>
                </c:pt>
                <c:pt idx="171">
                  <c:v>263.81</c:v>
                </c:pt>
                <c:pt idx="172">
                  <c:v>264.41000000000003</c:v>
                </c:pt>
                <c:pt idx="173">
                  <c:v>266.11</c:v>
                </c:pt>
                <c:pt idx="174">
                  <c:v>268.31</c:v>
                </c:pt>
                <c:pt idx="175">
                  <c:v>267.70999999999998</c:v>
                </c:pt>
                <c:pt idx="176">
                  <c:v>268.20999999999998</c:v>
                </c:pt>
                <c:pt idx="177">
                  <c:v>266.41000000000003</c:v>
                </c:pt>
                <c:pt idx="178">
                  <c:v>266.11</c:v>
                </c:pt>
                <c:pt idx="179">
                  <c:v>265.41000000000003</c:v>
                </c:pt>
                <c:pt idx="180">
                  <c:v>264.61</c:v>
                </c:pt>
                <c:pt idx="181">
                  <c:v>263.20999999999998</c:v>
                </c:pt>
                <c:pt idx="182">
                  <c:v>263.41000000000003</c:v>
                </c:pt>
                <c:pt idx="183">
                  <c:v>263.51</c:v>
                </c:pt>
                <c:pt idx="184">
                  <c:v>264.91000000000003</c:v>
                </c:pt>
                <c:pt idx="185">
                  <c:v>264.61</c:v>
                </c:pt>
                <c:pt idx="186">
                  <c:v>266.01</c:v>
                </c:pt>
                <c:pt idx="187">
                  <c:v>268.01</c:v>
                </c:pt>
                <c:pt idx="188">
                  <c:v>272.31</c:v>
                </c:pt>
                <c:pt idx="189">
                  <c:v>269.20999999999998</c:v>
                </c:pt>
                <c:pt idx="190">
                  <c:v>269.91000000000003</c:v>
                </c:pt>
                <c:pt idx="191">
                  <c:v>272.01</c:v>
                </c:pt>
                <c:pt idx="192">
                  <c:v>275.20999999999998</c:v>
                </c:pt>
                <c:pt idx="193">
                  <c:v>277.70999999999998</c:v>
                </c:pt>
                <c:pt idx="194">
                  <c:v>280.70999999999998</c:v>
                </c:pt>
                <c:pt idx="195">
                  <c:v>281.20999999999998</c:v>
                </c:pt>
                <c:pt idx="196">
                  <c:v>281.20999999999998</c:v>
                </c:pt>
                <c:pt idx="197">
                  <c:v>281.01</c:v>
                </c:pt>
                <c:pt idx="198">
                  <c:v>280.61</c:v>
                </c:pt>
                <c:pt idx="199">
                  <c:v>280.31</c:v>
                </c:pt>
                <c:pt idx="200">
                  <c:v>280.70999999999998</c:v>
                </c:pt>
                <c:pt idx="201">
                  <c:v>280.51</c:v>
                </c:pt>
                <c:pt idx="202">
                  <c:v>283.01</c:v>
                </c:pt>
                <c:pt idx="203">
                  <c:v>284.70999999999998</c:v>
                </c:pt>
                <c:pt idx="204">
                  <c:v>288.61</c:v>
                </c:pt>
                <c:pt idx="205">
                  <c:v>288.20999999999998</c:v>
                </c:pt>
                <c:pt idx="206">
                  <c:v>287.01</c:v>
                </c:pt>
                <c:pt idx="207">
                  <c:v>284.51</c:v>
                </c:pt>
                <c:pt idx="208">
                  <c:v>282.11</c:v>
                </c:pt>
                <c:pt idx="209">
                  <c:v>280.41000000000003</c:v>
                </c:pt>
                <c:pt idx="210">
                  <c:v>281.01</c:v>
                </c:pt>
                <c:pt idx="211">
                  <c:v>282.31</c:v>
                </c:pt>
                <c:pt idx="212">
                  <c:v>283.61</c:v>
                </c:pt>
                <c:pt idx="213">
                  <c:v>284.70999999999998</c:v>
                </c:pt>
                <c:pt idx="214">
                  <c:v>286.41000000000003</c:v>
                </c:pt>
                <c:pt idx="215">
                  <c:v>288.61</c:v>
                </c:pt>
                <c:pt idx="216">
                  <c:v>289.31</c:v>
                </c:pt>
                <c:pt idx="217">
                  <c:v>291.20999999999998</c:v>
                </c:pt>
                <c:pt idx="218">
                  <c:v>292.20999999999998</c:v>
                </c:pt>
                <c:pt idx="219">
                  <c:v>293.81</c:v>
                </c:pt>
                <c:pt idx="220">
                  <c:v>294.91000000000003</c:v>
                </c:pt>
                <c:pt idx="221">
                  <c:v>296.01</c:v>
                </c:pt>
                <c:pt idx="222">
                  <c:v>296.11</c:v>
                </c:pt>
                <c:pt idx="223">
                  <c:v>295.70999999999998</c:v>
                </c:pt>
                <c:pt idx="224">
                  <c:v>294.91000000000003</c:v>
                </c:pt>
                <c:pt idx="225">
                  <c:v>294.11</c:v>
                </c:pt>
                <c:pt idx="226">
                  <c:v>293.51</c:v>
                </c:pt>
                <c:pt idx="227">
                  <c:v>293.20999999999998</c:v>
                </c:pt>
                <c:pt idx="228">
                  <c:v>292.61</c:v>
                </c:pt>
                <c:pt idx="229">
                  <c:v>292.70999999999998</c:v>
                </c:pt>
                <c:pt idx="230">
                  <c:v>292.11</c:v>
                </c:pt>
                <c:pt idx="231">
                  <c:v>289.51</c:v>
                </c:pt>
                <c:pt idx="232">
                  <c:v>290.20999999999998</c:v>
                </c:pt>
                <c:pt idx="233">
                  <c:v>289.20999999999998</c:v>
                </c:pt>
                <c:pt idx="234">
                  <c:v>289.20999999999998</c:v>
                </c:pt>
                <c:pt idx="235">
                  <c:v>289.20999999999998</c:v>
                </c:pt>
                <c:pt idx="236">
                  <c:v>289.31</c:v>
                </c:pt>
                <c:pt idx="237">
                  <c:v>290.31</c:v>
                </c:pt>
                <c:pt idx="238">
                  <c:v>290.91000000000003</c:v>
                </c:pt>
                <c:pt idx="239">
                  <c:v>291.91000000000003</c:v>
                </c:pt>
                <c:pt idx="240">
                  <c:v>293.81</c:v>
                </c:pt>
                <c:pt idx="241">
                  <c:v>295.20999999999998</c:v>
                </c:pt>
                <c:pt idx="242">
                  <c:v>295.20999999999998</c:v>
                </c:pt>
                <c:pt idx="243">
                  <c:v>293.91000000000003</c:v>
                </c:pt>
                <c:pt idx="244">
                  <c:v>295.61</c:v>
                </c:pt>
                <c:pt idx="245">
                  <c:v>295.31</c:v>
                </c:pt>
                <c:pt idx="246">
                  <c:v>293.81</c:v>
                </c:pt>
                <c:pt idx="247">
                  <c:v>292.41000000000003</c:v>
                </c:pt>
                <c:pt idx="248">
                  <c:v>291.20999999999998</c:v>
                </c:pt>
                <c:pt idx="249">
                  <c:v>289.41000000000003</c:v>
                </c:pt>
                <c:pt idx="250">
                  <c:v>288.61</c:v>
                </c:pt>
                <c:pt idx="251">
                  <c:v>287.51</c:v>
                </c:pt>
                <c:pt idx="252">
                  <c:v>287.20999999999998</c:v>
                </c:pt>
                <c:pt idx="253">
                  <c:v>287.01</c:v>
                </c:pt>
                <c:pt idx="254">
                  <c:v>287.20999999999998</c:v>
                </c:pt>
                <c:pt idx="255">
                  <c:v>287.01</c:v>
                </c:pt>
                <c:pt idx="256">
                  <c:v>285.91000000000003</c:v>
                </c:pt>
                <c:pt idx="257">
                  <c:v>286.20999999999998</c:v>
                </c:pt>
                <c:pt idx="258">
                  <c:v>285.91000000000003</c:v>
                </c:pt>
                <c:pt idx="259">
                  <c:v>286.11</c:v>
                </c:pt>
                <c:pt idx="260">
                  <c:v>285.91000000000003</c:v>
                </c:pt>
                <c:pt idx="261">
                  <c:v>285.20999999999998</c:v>
                </c:pt>
                <c:pt idx="262">
                  <c:v>286.51</c:v>
                </c:pt>
                <c:pt idx="263">
                  <c:v>287.81</c:v>
                </c:pt>
                <c:pt idx="264">
                  <c:v>288.70999999999998</c:v>
                </c:pt>
                <c:pt idx="265">
                  <c:v>290.01</c:v>
                </c:pt>
                <c:pt idx="266">
                  <c:v>290.61</c:v>
                </c:pt>
                <c:pt idx="267">
                  <c:v>291.01</c:v>
                </c:pt>
                <c:pt idx="268">
                  <c:v>291.31</c:v>
                </c:pt>
                <c:pt idx="269">
                  <c:v>291.41000000000003</c:v>
                </c:pt>
                <c:pt idx="270">
                  <c:v>291.61</c:v>
                </c:pt>
                <c:pt idx="271">
                  <c:v>291.70999999999998</c:v>
                </c:pt>
                <c:pt idx="272">
                  <c:v>291.31</c:v>
                </c:pt>
                <c:pt idx="273">
                  <c:v>290.70999999999998</c:v>
                </c:pt>
                <c:pt idx="274">
                  <c:v>289.41000000000003</c:v>
                </c:pt>
                <c:pt idx="275">
                  <c:v>288.01</c:v>
                </c:pt>
                <c:pt idx="276">
                  <c:v>287.20999999999998</c:v>
                </c:pt>
                <c:pt idx="277">
                  <c:v>286.51</c:v>
                </c:pt>
                <c:pt idx="278">
                  <c:v>286.11</c:v>
                </c:pt>
                <c:pt idx="279">
                  <c:v>285.70999999999998</c:v>
                </c:pt>
                <c:pt idx="280">
                  <c:v>285.20999999999998</c:v>
                </c:pt>
                <c:pt idx="281">
                  <c:v>285.20999999999998</c:v>
                </c:pt>
                <c:pt idx="282">
                  <c:v>285.51</c:v>
                </c:pt>
                <c:pt idx="283">
                  <c:v>285.70999999999998</c:v>
                </c:pt>
                <c:pt idx="284">
                  <c:v>285.70999999999998</c:v>
                </c:pt>
                <c:pt idx="285">
                  <c:v>286.20999999999998</c:v>
                </c:pt>
                <c:pt idx="286">
                  <c:v>287.20999999999998</c:v>
                </c:pt>
                <c:pt idx="287">
                  <c:v>288.20999999999998</c:v>
                </c:pt>
                <c:pt idx="288">
                  <c:v>289.61</c:v>
                </c:pt>
                <c:pt idx="289">
                  <c:v>290.41000000000003</c:v>
                </c:pt>
                <c:pt idx="290">
                  <c:v>290.41000000000003</c:v>
                </c:pt>
                <c:pt idx="291">
                  <c:v>290.70999999999998</c:v>
                </c:pt>
                <c:pt idx="292">
                  <c:v>290.70999999999998</c:v>
                </c:pt>
                <c:pt idx="293">
                  <c:v>290.20999999999998</c:v>
                </c:pt>
                <c:pt idx="294">
                  <c:v>289.61</c:v>
                </c:pt>
                <c:pt idx="295">
                  <c:v>288.11</c:v>
                </c:pt>
                <c:pt idx="296">
                  <c:v>286.81</c:v>
                </c:pt>
                <c:pt idx="297">
                  <c:v>286.01</c:v>
                </c:pt>
                <c:pt idx="298">
                  <c:v>285.81</c:v>
                </c:pt>
                <c:pt idx="299">
                  <c:v>286.41000000000003</c:v>
                </c:pt>
                <c:pt idx="300">
                  <c:v>286.20999999999998</c:v>
                </c:pt>
                <c:pt idx="301">
                  <c:v>285.70999999999998</c:v>
                </c:pt>
                <c:pt idx="302">
                  <c:v>285.41000000000003</c:v>
                </c:pt>
                <c:pt idx="303">
                  <c:v>285.11</c:v>
                </c:pt>
                <c:pt idx="304">
                  <c:v>284.91000000000003</c:v>
                </c:pt>
                <c:pt idx="305">
                  <c:v>284.70999999999998</c:v>
                </c:pt>
                <c:pt idx="306">
                  <c:v>284.31</c:v>
                </c:pt>
                <c:pt idx="307">
                  <c:v>284.11</c:v>
                </c:pt>
                <c:pt idx="308">
                  <c:v>283.91000000000003</c:v>
                </c:pt>
                <c:pt idx="309">
                  <c:v>283.70999999999998</c:v>
                </c:pt>
                <c:pt idx="310">
                  <c:v>283.61</c:v>
                </c:pt>
                <c:pt idx="311">
                  <c:v>283.41000000000003</c:v>
                </c:pt>
                <c:pt idx="312">
                  <c:v>283.20999999999998</c:v>
                </c:pt>
                <c:pt idx="313">
                  <c:v>282.81</c:v>
                </c:pt>
                <c:pt idx="314">
                  <c:v>282.20999999999998</c:v>
                </c:pt>
                <c:pt idx="315">
                  <c:v>281.61</c:v>
                </c:pt>
                <c:pt idx="316">
                  <c:v>280.70999999999998</c:v>
                </c:pt>
                <c:pt idx="317">
                  <c:v>279.51</c:v>
                </c:pt>
                <c:pt idx="318">
                  <c:v>278.61</c:v>
                </c:pt>
                <c:pt idx="319">
                  <c:v>277.20999999999998</c:v>
                </c:pt>
                <c:pt idx="320">
                  <c:v>276.11</c:v>
                </c:pt>
                <c:pt idx="321">
                  <c:v>275.31</c:v>
                </c:pt>
                <c:pt idx="322">
                  <c:v>274.61</c:v>
                </c:pt>
                <c:pt idx="323">
                  <c:v>273.91000000000003</c:v>
                </c:pt>
                <c:pt idx="324">
                  <c:v>273.51</c:v>
                </c:pt>
                <c:pt idx="325">
                  <c:v>273.11</c:v>
                </c:pt>
                <c:pt idx="326">
                  <c:v>273.01</c:v>
                </c:pt>
                <c:pt idx="327">
                  <c:v>272.61</c:v>
                </c:pt>
                <c:pt idx="328">
                  <c:v>272.51</c:v>
                </c:pt>
                <c:pt idx="329">
                  <c:v>272.20999999999998</c:v>
                </c:pt>
                <c:pt idx="330">
                  <c:v>272.41000000000003</c:v>
                </c:pt>
                <c:pt idx="331">
                  <c:v>272.41000000000003</c:v>
                </c:pt>
                <c:pt idx="332">
                  <c:v>272.20999999999998</c:v>
                </c:pt>
                <c:pt idx="333">
                  <c:v>272.11</c:v>
                </c:pt>
                <c:pt idx="334">
                  <c:v>272.31</c:v>
                </c:pt>
                <c:pt idx="335">
                  <c:v>272.31</c:v>
                </c:pt>
                <c:pt idx="336">
                  <c:v>272.51</c:v>
                </c:pt>
                <c:pt idx="337">
                  <c:v>272.41000000000003</c:v>
                </c:pt>
                <c:pt idx="338">
                  <c:v>272.41000000000003</c:v>
                </c:pt>
                <c:pt idx="339">
                  <c:v>272.41000000000003</c:v>
                </c:pt>
                <c:pt idx="340">
                  <c:v>272.20999999999998</c:v>
                </c:pt>
                <c:pt idx="341">
                  <c:v>271.91000000000003</c:v>
                </c:pt>
                <c:pt idx="342">
                  <c:v>270.91000000000003</c:v>
                </c:pt>
                <c:pt idx="343">
                  <c:v>268.20999999999998</c:v>
                </c:pt>
                <c:pt idx="344">
                  <c:v>267.31</c:v>
                </c:pt>
                <c:pt idx="345">
                  <c:v>266.70999999999998</c:v>
                </c:pt>
                <c:pt idx="346">
                  <c:v>265.61</c:v>
                </c:pt>
                <c:pt idx="347">
                  <c:v>265.41000000000003</c:v>
                </c:pt>
                <c:pt idx="348">
                  <c:v>265.01</c:v>
                </c:pt>
                <c:pt idx="349">
                  <c:v>264.91000000000003</c:v>
                </c:pt>
                <c:pt idx="350">
                  <c:v>267.31</c:v>
                </c:pt>
                <c:pt idx="351">
                  <c:v>267.61</c:v>
                </c:pt>
                <c:pt idx="352">
                  <c:v>267.01</c:v>
                </c:pt>
                <c:pt idx="353">
                  <c:v>267.31</c:v>
                </c:pt>
                <c:pt idx="354">
                  <c:v>262.70999999999998</c:v>
                </c:pt>
                <c:pt idx="355">
                  <c:v>261.81</c:v>
                </c:pt>
                <c:pt idx="356">
                  <c:v>266.11</c:v>
                </c:pt>
                <c:pt idx="357">
                  <c:v>268.51</c:v>
                </c:pt>
                <c:pt idx="358">
                  <c:v>267.11</c:v>
                </c:pt>
                <c:pt idx="359">
                  <c:v>259.74</c:v>
                </c:pt>
                <c:pt idx="360">
                  <c:v>259.64</c:v>
                </c:pt>
                <c:pt idx="361">
                  <c:v>259.33999999999997</c:v>
                </c:pt>
                <c:pt idx="362">
                  <c:v>257.83999999999997</c:v>
                </c:pt>
                <c:pt idx="363">
                  <c:v>256.74</c:v>
                </c:pt>
                <c:pt idx="364">
                  <c:v>255.64</c:v>
                </c:pt>
                <c:pt idx="365">
                  <c:v>255.04</c:v>
                </c:pt>
                <c:pt idx="366">
                  <c:v>254.54</c:v>
                </c:pt>
                <c:pt idx="367">
                  <c:v>252.74</c:v>
                </c:pt>
                <c:pt idx="368">
                  <c:v>250.74</c:v>
                </c:pt>
                <c:pt idx="369">
                  <c:v>249.44</c:v>
                </c:pt>
                <c:pt idx="370">
                  <c:v>248.14</c:v>
                </c:pt>
                <c:pt idx="371">
                  <c:v>246.94</c:v>
                </c:pt>
                <c:pt idx="372">
                  <c:v>245.84</c:v>
                </c:pt>
                <c:pt idx="373">
                  <c:v>244.84</c:v>
                </c:pt>
                <c:pt idx="374">
                  <c:v>244.24</c:v>
                </c:pt>
                <c:pt idx="375">
                  <c:v>242.54</c:v>
                </c:pt>
                <c:pt idx="376">
                  <c:v>241.14</c:v>
                </c:pt>
                <c:pt idx="377">
                  <c:v>236.11</c:v>
                </c:pt>
                <c:pt idx="378">
                  <c:v>236.51</c:v>
                </c:pt>
                <c:pt idx="379">
                  <c:v>235.71</c:v>
                </c:pt>
                <c:pt idx="380">
                  <c:v>235.51</c:v>
                </c:pt>
                <c:pt idx="381">
                  <c:v>236.11</c:v>
                </c:pt>
                <c:pt idx="382">
                  <c:v>238.81</c:v>
                </c:pt>
                <c:pt idx="383">
                  <c:v>236.61</c:v>
                </c:pt>
                <c:pt idx="384">
                  <c:v>239.81</c:v>
                </c:pt>
                <c:pt idx="385">
                  <c:v>239.51</c:v>
                </c:pt>
                <c:pt idx="386">
                  <c:v>241.71</c:v>
                </c:pt>
                <c:pt idx="387">
                  <c:v>247.61</c:v>
                </c:pt>
                <c:pt idx="388">
                  <c:v>250.51</c:v>
                </c:pt>
                <c:pt idx="389">
                  <c:v>250.51</c:v>
                </c:pt>
                <c:pt idx="390">
                  <c:v>249.61</c:v>
                </c:pt>
                <c:pt idx="391">
                  <c:v>248.31</c:v>
                </c:pt>
                <c:pt idx="392">
                  <c:v>246.71</c:v>
                </c:pt>
                <c:pt idx="393">
                  <c:v>245.31</c:v>
                </c:pt>
                <c:pt idx="394">
                  <c:v>243.01</c:v>
                </c:pt>
                <c:pt idx="395">
                  <c:v>245.61</c:v>
                </c:pt>
                <c:pt idx="396">
                  <c:v>244.61</c:v>
                </c:pt>
                <c:pt idx="397">
                  <c:v>250.81</c:v>
                </c:pt>
                <c:pt idx="398">
                  <c:v>248.51</c:v>
                </c:pt>
                <c:pt idx="399">
                  <c:v>238.41</c:v>
                </c:pt>
                <c:pt idx="400">
                  <c:v>236.81</c:v>
                </c:pt>
                <c:pt idx="401">
                  <c:v>235.21</c:v>
                </c:pt>
                <c:pt idx="402">
                  <c:v>232.41</c:v>
                </c:pt>
                <c:pt idx="403">
                  <c:v>233.21</c:v>
                </c:pt>
                <c:pt idx="404">
                  <c:v>237.61</c:v>
                </c:pt>
                <c:pt idx="405">
                  <c:v>245.21</c:v>
                </c:pt>
                <c:pt idx="406">
                  <c:v>246.84</c:v>
                </c:pt>
                <c:pt idx="407">
                  <c:v>261.41000000000003</c:v>
                </c:pt>
                <c:pt idx="408">
                  <c:v>263.51</c:v>
                </c:pt>
                <c:pt idx="409">
                  <c:v>268.20999999999998</c:v>
                </c:pt>
                <c:pt idx="410">
                  <c:v>270.20999999999998</c:v>
                </c:pt>
                <c:pt idx="411">
                  <c:v>269.20999999999998</c:v>
                </c:pt>
                <c:pt idx="412">
                  <c:v>267.11</c:v>
                </c:pt>
                <c:pt idx="413">
                  <c:v>266.61</c:v>
                </c:pt>
                <c:pt idx="414">
                  <c:v>265.91000000000003</c:v>
                </c:pt>
                <c:pt idx="415">
                  <c:v>265.41000000000003</c:v>
                </c:pt>
                <c:pt idx="416">
                  <c:v>264.61</c:v>
                </c:pt>
                <c:pt idx="417">
                  <c:v>263.91000000000003</c:v>
                </c:pt>
                <c:pt idx="418">
                  <c:v>261.31</c:v>
                </c:pt>
                <c:pt idx="419">
                  <c:v>261.20999999999998</c:v>
                </c:pt>
                <c:pt idx="420">
                  <c:v>261.61</c:v>
                </c:pt>
                <c:pt idx="421">
                  <c:v>261.70999999999998</c:v>
                </c:pt>
                <c:pt idx="422">
                  <c:v>262.01</c:v>
                </c:pt>
                <c:pt idx="423">
                  <c:v>262.51</c:v>
                </c:pt>
                <c:pt idx="424">
                  <c:v>263.31</c:v>
                </c:pt>
                <c:pt idx="425">
                  <c:v>264.20999999999998</c:v>
                </c:pt>
                <c:pt idx="426">
                  <c:v>265.20999999999998</c:v>
                </c:pt>
                <c:pt idx="427">
                  <c:v>267.11</c:v>
                </c:pt>
                <c:pt idx="428">
                  <c:v>268.81</c:v>
                </c:pt>
                <c:pt idx="429">
                  <c:v>270.41000000000003</c:v>
                </c:pt>
                <c:pt idx="430">
                  <c:v>272.41000000000003</c:v>
                </c:pt>
                <c:pt idx="431">
                  <c:v>272.91000000000003</c:v>
                </c:pt>
                <c:pt idx="432">
                  <c:v>273.11</c:v>
                </c:pt>
                <c:pt idx="433">
                  <c:v>273.91000000000003</c:v>
                </c:pt>
                <c:pt idx="434">
                  <c:v>275.01</c:v>
                </c:pt>
                <c:pt idx="435">
                  <c:v>275.41000000000003</c:v>
                </c:pt>
                <c:pt idx="436">
                  <c:v>275.41000000000003</c:v>
                </c:pt>
                <c:pt idx="437">
                  <c:v>275.51</c:v>
                </c:pt>
                <c:pt idx="438">
                  <c:v>275.31</c:v>
                </c:pt>
                <c:pt idx="439">
                  <c:v>275.31</c:v>
                </c:pt>
                <c:pt idx="440">
                  <c:v>275.20999999999998</c:v>
                </c:pt>
                <c:pt idx="441">
                  <c:v>275.20999999999998</c:v>
                </c:pt>
                <c:pt idx="442">
                  <c:v>275.01</c:v>
                </c:pt>
                <c:pt idx="443">
                  <c:v>274.70999999999998</c:v>
                </c:pt>
                <c:pt idx="444">
                  <c:v>274.20999999999998</c:v>
                </c:pt>
                <c:pt idx="445">
                  <c:v>273.70999999999998</c:v>
                </c:pt>
                <c:pt idx="446">
                  <c:v>273.51</c:v>
                </c:pt>
                <c:pt idx="447">
                  <c:v>273.91000000000003</c:v>
                </c:pt>
                <c:pt idx="448">
                  <c:v>274.01</c:v>
                </c:pt>
                <c:pt idx="449">
                  <c:v>273.81</c:v>
                </c:pt>
                <c:pt idx="450">
                  <c:v>275.11</c:v>
                </c:pt>
                <c:pt idx="451">
                  <c:v>276.70999999999998</c:v>
                </c:pt>
                <c:pt idx="452">
                  <c:v>277.81</c:v>
                </c:pt>
                <c:pt idx="453">
                  <c:v>279.41000000000003</c:v>
                </c:pt>
                <c:pt idx="454">
                  <c:v>280.20999999999998</c:v>
                </c:pt>
                <c:pt idx="455">
                  <c:v>281.01</c:v>
                </c:pt>
                <c:pt idx="456">
                  <c:v>281.81</c:v>
                </c:pt>
                <c:pt idx="457">
                  <c:v>282.70999999999998</c:v>
                </c:pt>
                <c:pt idx="458">
                  <c:v>282.91000000000003</c:v>
                </c:pt>
                <c:pt idx="459">
                  <c:v>283.11</c:v>
                </c:pt>
                <c:pt idx="460">
                  <c:v>283.20999999999998</c:v>
                </c:pt>
                <c:pt idx="461">
                  <c:v>282.91000000000003</c:v>
                </c:pt>
                <c:pt idx="462">
                  <c:v>282.61</c:v>
                </c:pt>
                <c:pt idx="463">
                  <c:v>282.31</c:v>
                </c:pt>
                <c:pt idx="464">
                  <c:v>282.11</c:v>
                </c:pt>
                <c:pt idx="465">
                  <c:v>281.51</c:v>
                </c:pt>
                <c:pt idx="466">
                  <c:v>281.11</c:v>
                </c:pt>
                <c:pt idx="467">
                  <c:v>280.51</c:v>
                </c:pt>
                <c:pt idx="468">
                  <c:v>280.11</c:v>
                </c:pt>
                <c:pt idx="469">
                  <c:v>279.61</c:v>
                </c:pt>
                <c:pt idx="470">
                  <c:v>279.70999999999998</c:v>
                </c:pt>
                <c:pt idx="471">
                  <c:v>280.11</c:v>
                </c:pt>
                <c:pt idx="472">
                  <c:v>280.61</c:v>
                </c:pt>
                <c:pt idx="473">
                  <c:v>280.70999999999998</c:v>
                </c:pt>
                <c:pt idx="474">
                  <c:v>280.31</c:v>
                </c:pt>
                <c:pt idx="475">
                  <c:v>282.01</c:v>
                </c:pt>
                <c:pt idx="476">
                  <c:v>282.81</c:v>
                </c:pt>
                <c:pt idx="477">
                  <c:v>283.41000000000003</c:v>
                </c:pt>
                <c:pt idx="478">
                  <c:v>284.41000000000003</c:v>
                </c:pt>
                <c:pt idx="479">
                  <c:v>285.31</c:v>
                </c:pt>
                <c:pt idx="480">
                  <c:v>286.61</c:v>
                </c:pt>
                <c:pt idx="481">
                  <c:v>286.91000000000003</c:v>
                </c:pt>
                <c:pt idx="482">
                  <c:v>287.91000000000003</c:v>
                </c:pt>
                <c:pt idx="483">
                  <c:v>288.41000000000003</c:v>
                </c:pt>
                <c:pt idx="484">
                  <c:v>288.41000000000003</c:v>
                </c:pt>
                <c:pt idx="485">
                  <c:v>288.81</c:v>
                </c:pt>
                <c:pt idx="486">
                  <c:v>289.70999999999998</c:v>
                </c:pt>
                <c:pt idx="487">
                  <c:v>290.01</c:v>
                </c:pt>
                <c:pt idx="488">
                  <c:v>290.01</c:v>
                </c:pt>
                <c:pt idx="489">
                  <c:v>289.70999999999998</c:v>
                </c:pt>
                <c:pt idx="490">
                  <c:v>288.91000000000003</c:v>
                </c:pt>
                <c:pt idx="491">
                  <c:v>288.61</c:v>
                </c:pt>
                <c:pt idx="492">
                  <c:v>288.01</c:v>
                </c:pt>
                <c:pt idx="493">
                  <c:v>287.61</c:v>
                </c:pt>
                <c:pt idx="494">
                  <c:v>287.01</c:v>
                </c:pt>
                <c:pt idx="495">
                  <c:v>286.61</c:v>
                </c:pt>
                <c:pt idx="496">
                  <c:v>286.01</c:v>
                </c:pt>
                <c:pt idx="497">
                  <c:v>286.41000000000003</c:v>
                </c:pt>
                <c:pt idx="498">
                  <c:v>296.91000000000003</c:v>
                </c:pt>
                <c:pt idx="499">
                  <c:v>290.61</c:v>
                </c:pt>
                <c:pt idx="500">
                  <c:v>300.91000000000003</c:v>
                </c:pt>
                <c:pt idx="501">
                  <c:v>293.61</c:v>
                </c:pt>
                <c:pt idx="502">
                  <c:v>303.20999999999998</c:v>
                </c:pt>
                <c:pt idx="503">
                  <c:v>298.01</c:v>
                </c:pt>
                <c:pt idx="504">
                  <c:v>307.41000000000003</c:v>
                </c:pt>
                <c:pt idx="505">
                  <c:v>300.70999999999998</c:v>
                </c:pt>
                <c:pt idx="506">
                  <c:v>312.61</c:v>
                </c:pt>
                <c:pt idx="507">
                  <c:v>299.31</c:v>
                </c:pt>
                <c:pt idx="508">
                  <c:v>305.11</c:v>
                </c:pt>
                <c:pt idx="509">
                  <c:v>295.20999999999998</c:v>
                </c:pt>
                <c:pt idx="510">
                  <c:v>298.51</c:v>
                </c:pt>
                <c:pt idx="511">
                  <c:v>295.81</c:v>
                </c:pt>
                <c:pt idx="512">
                  <c:v>297.91000000000003</c:v>
                </c:pt>
                <c:pt idx="513">
                  <c:v>288.01</c:v>
                </c:pt>
                <c:pt idx="514">
                  <c:v>288.61</c:v>
                </c:pt>
                <c:pt idx="515">
                  <c:v>275.41000000000003</c:v>
                </c:pt>
                <c:pt idx="516">
                  <c:v>280.01</c:v>
                </c:pt>
                <c:pt idx="517">
                  <c:v>260.14</c:v>
                </c:pt>
                <c:pt idx="518">
                  <c:v>276.83999999999997</c:v>
                </c:pt>
                <c:pt idx="519">
                  <c:v>272.74</c:v>
                </c:pt>
                <c:pt idx="520">
                  <c:v>283.24</c:v>
                </c:pt>
                <c:pt idx="521">
                  <c:v>278.74</c:v>
                </c:pt>
                <c:pt idx="522">
                  <c:v>278.14</c:v>
                </c:pt>
                <c:pt idx="523">
                  <c:v>264.44</c:v>
                </c:pt>
                <c:pt idx="524">
                  <c:v>273.04000000000002</c:v>
                </c:pt>
                <c:pt idx="525">
                  <c:v>256.33999999999997</c:v>
                </c:pt>
                <c:pt idx="526">
                  <c:v>263.83999999999997</c:v>
                </c:pt>
                <c:pt idx="527">
                  <c:v>251.14</c:v>
                </c:pt>
                <c:pt idx="528">
                  <c:v>266.33999999999997</c:v>
                </c:pt>
                <c:pt idx="529">
                  <c:v>260.74</c:v>
                </c:pt>
                <c:pt idx="530">
                  <c:v>267.64</c:v>
                </c:pt>
                <c:pt idx="531">
                  <c:v>252.94</c:v>
                </c:pt>
                <c:pt idx="532">
                  <c:v>257.24</c:v>
                </c:pt>
                <c:pt idx="533">
                  <c:v>234.24</c:v>
                </c:pt>
                <c:pt idx="534">
                  <c:v>236.64</c:v>
                </c:pt>
                <c:pt idx="535">
                  <c:v>215.94</c:v>
                </c:pt>
                <c:pt idx="536">
                  <c:v>238.34</c:v>
                </c:pt>
                <c:pt idx="537">
                  <c:v>218.64</c:v>
                </c:pt>
                <c:pt idx="538">
                  <c:v>219.74</c:v>
                </c:pt>
                <c:pt idx="539">
                  <c:v>182.71</c:v>
                </c:pt>
                <c:pt idx="540">
                  <c:v>217.71</c:v>
                </c:pt>
                <c:pt idx="541">
                  <c:v>212.91</c:v>
                </c:pt>
                <c:pt idx="542">
                  <c:v>228.41</c:v>
                </c:pt>
                <c:pt idx="543">
                  <c:v>199.31</c:v>
                </c:pt>
                <c:pt idx="544">
                  <c:v>227.91</c:v>
                </c:pt>
                <c:pt idx="545">
                  <c:v>213.21</c:v>
                </c:pt>
                <c:pt idx="546">
                  <c:v>234.41</c:v>
                </c:pt>
                <c:pt idx="547">
                  <c:v>194.91</c:v>
                </c:pt>
                <c:pt idx="548">
                  <c:v>226.91</c:v>
                </c:pt>
                <c:pt idx="549">
                  <c:v>214.81</c:v>
                </c:pt>
                <c:pt idx="550">
                  <c:v>258.61</c:v>
                </c:pt>
                <c:pt idx="551">
                  <c:v>229.72</c:v>
                </c:pt>
                <c:pt idx="552">
                  <c:v>259.32</c:v>
                </c:pt>
                <c:pt idx="553">
                  <c:v>271.20999999999998</c:v>
                </c:pt>
                <c:pt idx="554">
                  <c:v>263.70999999999998</c:v>
                </c:pt>
                <c:pt idx="555">
                  <c:v>258.70999999999998</c:v>
                </c:pt>
                <c:pt idx="556">
                  <c:v>263.70999999999998</c:v>
                </c:pt>
                <c:pt idx="557">
                  <c:v>266.20999999999998</c:v>
                </c:pt>
                <c:pt idx="558">
                  <c:v>286.20999999999998</c:v>
                </c:pt>
                <c:pt idx="559">
                  <c:v>293.70999999999998</c:v>
                </c:pt>
                <c:pt idx="560">
                  <c:v>273.70999999999998</c:v>
                </c:pt>
                <c:pt idx="561">
                  <c:v>243.71</c:v>
                </c:pt>
                <c:pt idx="562">
                  <c:v>233.73</c:v>
                </c:pt>
                <c:pt idx="563">
                  <c:v>236.21</c:v>
                </c:pt>
                <c:pt idx="564">
                  <c:v>306.20999999999998</c:v>
                </c:pt>
                <c:pt idx="565">
                  <c:v>316.20999999999998</c:v>
                </c:pt>
                <c:pt idx="566">
                  <c:v>313.70999999999998</c:v>
                </c:pt>
                <c:pt idx="567">
                  <c:v>321.20999999999998</c:v>
                </c:pt>
                <c:pt idx="568">
                  <c:v>323.70999999999998</c:v>
                </c:pt>
                <c:pt idx="569">
                  <c:v>328.71</c:v>
                </c:pt>
                <c:pt idx="570">
                  <c:v>328.71</c:v>
                </c:pt>
                <c:pt idx="571">
                  <c:v>328.71</c:v>
                </c:pt>
                <c:pt idx="572">
                  <c:v>326.20999999999998</c:v>
                </c:pt>
                <c:pt idx="573">
                  <c:v>326.20999999999998</c:v>
                </c:pt>
                <c:pt idx="574">
                  <c:v>326.20999999999998</c:v>
                </c:pt>
                <c:pt idx="575">
                  <c:v>316.20999999999998</c:v>
                </c:pt>
                <c:pt idx="576">
                  <c:v>303.70999999999998</c:v>
                </c:pt>
                <c:pt idx="577">
                  <c:v>258.70999999999998</c:v>
                </c:pt>
                <c:pt idx="578">
                  <c:v>280.20999999999998</c:v>
                </c:pt>
                <c:pt idx="579">
                  <c:v>289.70999999999998</c:v>
                </c:pt>
                <c:pt idx="580">
                  <c:v>291.70999999999998</c:v>
                </c:pt>
                <c:pt idx="581">
                  <c:v>283.70999999999998</c:v>
                </c:pt>
                <c:pt idx="582">
                  <c:v>293.70999999999998</c:v>
                </c:pt>
                <c:pt idx="583">
                  <c:v>304.70999999999998</c:v>
                </c:pt>
                <c:pt idx="584">
                  <c:v>303.70999999999998</c:v>
                </c:pt>
                <c:pt idx="585">
                  <c:v>310.70999999999998</c:v>
                </c:pt>
                <c:pt idx="586">
                  <c:v>300.70999999999998</c:v>
                </c:pt>
                <c:pt idx="587">
                  <c:v>295.70999999999998</c:v>
                </c:pt>
                <c:pt idx="588">
                  <c:v>312.70999999999998</c:v>
                </c:pt>
                <c:pt idx="589">
                  <c:v>329.71</c:v>
                </c:pt>
                <c:pt idx="590">
                  <c:v>329.71</c:v>
                </c:pt>
                <c:pt idx="591">
                  <c:v>323.70999999999998</c:v>
                </c:pt>
                <c:pt idx="592">
                  <c:v>317.70999999999998</c:v>
                </c:pt>
                <c:pt idx="593">
                  <c:v>326.70999999999998</c:v>
                </c:pt>
                <c:pt idx="594">
                  <c:v>322.70999999999998</c:v>
                </c:pt>
                <c:pt idx="595">
                  <c:v>332.71</c:v>
                </c:pt>
                <c:pt idx="596">
                  <c:v>334.71</c:v>
                </c:pt>
                <c:pt idx="597">
                  <c:v>332.71</c:v>
                </c:pt>
                <c:pt idx="598">
                  <c:v>332.71</c:v>
                </c:pt>
                <c:pt idx="599">
                  <c:v>315.70999999999998</c:v>
                </c:pt>
                <c:pt idx="600">
                  <c:v>323.70999999999998</c:v>
                </c:pt>
                <c:pt idx="601">
                  <c:v>336.71</c:v>
                </c:pt>
                <c:pt idx="602">
                  <c:v>335.71</c:v>
                </c:pt>
                <c:pt idx="603">
                  <c:v>337.71</c:v>
                </c:pt>
                <c:pt idx="604">
                  <c:v>336.71</c:v>
                </c:pt>
                <c:pt idx="605">
                  <c:v>338.71</c:v>
                </c:pt>
                <c:pt idx="606">
                  <c:v>335.71</c:v>
                </c:pt>
                <c:pt idx="607">
                  <c:v>328.71</c:v>
                </c:pt>
                <c:pt idx="608">
                  <c:v>328.71</c:v>
                </c:pt>
                <c:pt idx="609">
                  <c:v>328.71</c:v>
                </c:pt>
                <c:pt idx="610">
                  <c:v>328.71</c:v>
                </c:pt>
                <c:pt idx="611">
                  <c:v>331.21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20704"/>
        <c:axId val="137353856"/>
      </c:scatterChart>
      <c:scatterChart>
        <c:scatterStyle val="lineMarker"/>
        <c:varyColors val="0"/>
        <c:ser>
          <c:idx val="3"/>
          <c:order val="1"/>
          <c:tx>
            <c:strRef>
              <c:f>GraphExtras!$D$3</c:f>
              <c:strCache>
                <c:ptCount val="1"/>
                <c:pt idx="0">
                  <c:v>Land Surface</c:v>
                </c:pt>
              </c:strCache>
            </c:strRef>
          </c:tx>
          <c:spPr>
            <a:ln w="28575">
              <a:solidFill>
                <a:srgbClr val="996633"/>
              </a:solidFill>
              <a:prstDash val="dash"/>
            </a:ln>
          </c:spPr>
          <c:marker>
            <c:symbol val="none"/>
          </c:marker>
          <c:xVal>
            <c:numRef>
              <c:f>GraphExtras!$B$4:$B$5</c:f>
              <c:numCache>
                <c:formatCode>m/d/yyyy\ h:mm</c:formatCode>
                <c:ptCount val="2"/>
                <c:pt idx="0">
                  <c:v>457</c:v>
                </c:pt>
                <c:pt idx="1">
                  <c:v>42716</c:v>
                </c:pt>
              </c:numCache>
            </c:numRef>
          </c:xVal>
          <c:yVal>
            <c:numRef>
              <c:f>GraphExtras!$D$4:$D$5</c:f>
              <c:numCache>
                <c:formatCode>General</c:formatCode>
                <c:ptCount val="2"/>
                <c:pt idx="0">
                  <c:v>328.9</c:v>
                </c:pt>
                <c:pt idx="1">
                  <c:v>328.9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45024"/>
        <c:axId val="137482624"/>
      </c:scatterChart>
      <c:valAx>
        <c:axId val="116920704"/>
        <c:scaling>
          <c:orientation val="minMax"/>
          <c:max val="44103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Year</a:t>
                </a:r>
              </a:p>
            </c:rich>
          </c:tx>
          <c:layout>
            <c:manualLayout>
              <c:xMode val="edge"/>
              <c:yMode val="edge"/>
              <c:x val="0.51733593329311334"/>
              <c:y val="0.95297262246163972"/>
            </c:manualLayout>
          </c:layout>
          <c:overlay val="0"/>
        </c:title>
        <c:numFmt formatCode="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353856"/>
        <c:crosses val="autoZero"/>
        <c:crossBetween val="midCat"/>
        <c:majorUnit val="1830"/>
      </c:valAx>
      <c:valAx>
        <c:axId val="137353856"/>
        <c:scaling>
          <c:orientation val="minMax"/>
          <c:min val="1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/>
                  <a:t>Groundwater Elevation  </a:t>
                </a:r>
              </a:p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/>
                  <a:t>(ft above MSL)</a:t>
                </a:r>
              </a:p>
            </c:rich>
          </c:tx>
          <c:layout>
            <c:manualLayout>
              <c:xMode val="edge"/>
              <c:yMode val="edge"/>
              <c:x val="2.5204916989115096E-2"/>
              <c:y val="0.3917592754599423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920704"/>
        <c:crosses val="autoZero"/>
        <c:crossBetween val="midCat"/>
      </c:valAx>
      <c:valAx>
        <c:axId val="137482624"/>
        <c:scaling>
          <c:orientation val="minMax"/>
          <c:max val="350"/>
          <c:min val="1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184145024"/>
        <c:crosses val="max"/>
        <c:crossBetween val="midCat"/>
        <c:majorUnit val="20"/>
        <c:minorUnit val="10"/>
      </c:valAx>
      <c:valAx>
        <c:axId val="18414502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one"/>
        <c:crossAx val="137482624"/>
        <c:crosses val="autoZero"/>
        <c:crossBetween val="midCat"/>
      </c:valAx>
      <c:spPr>
        <a:solidFill>
          <a:schemeClr val="bg1">
            <a:alpha val="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09208223972004"/>
          <c:y val="0.21684077271691518"/>
          <c:w val="0.50581605424321963"/>
          <c:h val="0.78068072680625533"/>
        </c:manualLayout>
      </c:layout>
      <c:pieChart>
        <c:varyColors val="1"/>
        <c:ser>
          <c:idx val="0"/>
          <c:order val="0"/>
          <c:tx>
            <c:v>Current Plan</c:v>
          </c:tx>
          <c:dPt>
            <c:idx val="0"/>
            <c:bubble3D val="0"/>
            <c:spPr>
              <a:solidFill>
                <a:srgbClr val="DBE5F1"/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bubble3D val="0"/>
            <c:spPr>
              <a:pattFill prst="ltDnDiag">
                <a:fgClr>
                  <a:schemeClr val="bg1">
                    <a:lumMod val="50000"/>
                  </a:schemeClr>
                </a:fgClr>
                <a:bgClr>
                  <a:srgbClr val="DBE5F1"/>
                </a:bgClr>
              </a:pattFill>
              <a:effectLst>
                <a:innerShdw blurRad="114300">
                  <a:prstClr val="black"/>
                </a:innerShdw>
              </a:effectLst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1"/>
              <c:layout>
                <c:manualLayout>
                  <c:x val="-1.9041994750656169E-2"/>
                  <c:y val="0.1230543561087122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464170176402367E-2"/>
                  <c:y val="4.06223012446024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.31736056430446197"/>
                  <c:y val="1.86183885173898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Data!$A$3:$A$8</c:f>
              <c:strCache>
                <c:ptCount val="6"/>
                <c:pt idx="0">
                  <c:v>SWP: Table A</c:v>
                </c:pt>
                <c:pt idx="1">
                  <c:v>SWP: California Water Fix</c:v>
                </c:pt>
                <c:pt idx="2">
                  <c:v>Local Surface Water</c:v>
                </c:pt>
                <c:pt idx="3">
                  <c:v>Purified Recycled Water</c:v>
                </c:pt>
                <c:pt idx="4">
                  <c:v>Desalination</c:v>
                </c:pt>
                <c:pt idx="5">
                  <c:v>Yuba Accord/MYP</c:v>
                </c:pt>
              </c:strCache>
            </c:strRef>
          </c:cat>
          <c:val>
            <c:numRef>
              <c:f>Data!$B$14:$B$19</c:f>
              <c:numCache>
                <c:formatCode>#,##0.0</c:formatCode>
                <c:ptCount val="6"/>
                <c:pt idx="0">
                  <c:v>39</c:v>
                </c:pt>
                <c:pt idx="1">
                  <c:v>18.100000000000001</c:v>
                </c:pt>
                <c:pt idx="2">
                  <c:v>7.3</c:v>
                </c:pt>
                <c:pt idx="3">
                  <c:v>0</c:v>
                </c:pt>
                <c:pt idx="4">
                  <c:v>0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09208223972004"/>
          <c:y val="0.21684077271691518"/>
          <c:w val="0.50581605424321963"/>
          <c:h val="0.78068072680625533"/>
        </c:manualLayout>
      </c:layout>
      <c:pieChart>
        <c:varyColors val="1"/>
        <c:ser>
          <c:idx val="0"/>
          <c:order val="0"/>
          <c:tx>
            <c:v>Portfolio A</c:v>
          </c:tx>
          <c:dPt>
            <c:idx val="0"/>
            <c:bubble3D val="0"/>
            <c:spPr>
              <a:solidFill>
                <a:srgbClr val="DBE5F1"/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bubble3D val="0"/>
            <c:spPr>
              <a:pattFill prst="ltDnDiag">
                <a:fgClr>
                  <a:schemeClr val="bg1">
                    <a:lumMod val="50000"/>
                  </a:schemeClr>
                </a:fgClr>
                <a:bgClr>
                  <a:srgbClr val="DBE5F1"/>
                </a:bgClr>
              </a:pattFill>
              <a:effectLst>
                <a:innerShdw blurRad="114300">
                  <a:prstClr val="black"/>
                </a:innerShdw>
              </a:effectLst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0.1889309930008749"/>
                  <c:y val="-0.101290463692038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214492392361581E-2"/>
                  <c:y val="-0.231506066586637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45581802274714E-2"/>
                  <c:y val="1.82191052484998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14738188976377953"/>
                  <c:y val="-4.831583552055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Desal, </a:t>
                    </a:r>
                    <a:r>
                      <a:rPr lang="en-US" dirty="0"/>
                      <a:t>5.6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8407562335958003"/>
                  <c:y val="5.29100529100529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Data!$A$3:$A$8</c:f>
              <c:strCache>
                <c:ptCount val="6"/>
                <c:pt idx="0">
                  <c:v>SWP: Table A</c:v>
                </c:pt>
                <c:pt idx="1">
                  <c:v>SWP: California Water Fix</c:v>
                </c:pt>
                <c:pt idx="2">
                  <c:v>Local Surface Water</c:v>
                </c:pt>
                <c:pt idx="3">
                  <c:v>Purified Recycled Water</c:v>
                </c:pt>
                <c:pt idx="4">
                  <c:v>Desalination</c:v>
                </c:pt>
                <c:pt idx="5">
                  <c:v>Yuba Accord/MYP</c:v>
                </c:pt>
              </c:strCache>
            </c:strRef>
          </c:cat>
          <c:val>
            <c:numRef>
              <c:f>Data!$C$14:$C$19</c:f>
              <c:numCache>
                <c:formatCode>#,##0.0</c:formatCode>
                <c:ptCount val="6"/>
                <c:pt idx="0">
                  <c:v>39</c:v>
                </c:pt>
                <c:pt idx="1">
                  <c:v>18.100000000000001</c:v>
                </c:pt>
                <c:pt idx="2">
                  <c:v>7.3</c:v>
                </c:pt>
                <c:pt idx="3">
                  <c:v>0</c:v>
                </c:pt>
                <c:pt idx="4">
                  <c:v>5.6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09208223972004"/>
          <c:y val="0.21684077271691518"/>
          <c:w val="0.50581605424321963"/>
          <c:h val="0.78068072680625533"/>
        </c:manualLayout>
      </c:layout>
      <c:pieChart>
        <c:varyColors val="1"/>
        <c:ser>
          <c:idx val="0"/>
          <c:order val="0"/>
          <c:tx>
            <c:v>Portoflio B</c:v>
          </c:tx>
          <c:dPt>
            <c:idx val="0"/>
            <c:bubble3D val="0"/>
            <c:spPr>
              <a:solidFill>
                <a:srgbClr val="DBE5F1"/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bubble3D val="0"/>
            <c:spPr>
              <a:pattFill prst="ltDnDiag">
                <a:fgClr>
                  <a:schemeClr val="bg1">
                    <a:lumMod val="50000"/>
                  </a:schemeClr>
                </a:fgClr>
                <a:bgClr>
                  <a:srgbClr val="DBE5F1"/>
                </a:bgClr>
              </a:pattFill>
              <a:effectLst>
                <a:innerShdw blurRad="114300">
                  <a:prstClr val="black"/>
                </a:innerShdw>
              </a:effectLst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3"/>
            <c:bubble3D val="0"/>
            <c:spPr>
              <a:solidFill>
                <a:srgbClr val="C4D79B"/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0.20612956583552056"/>
                  <c:y val="-1.88705578469357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854330708661416E-2"/>
                  <c:y val="-4.94052826729992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6581364829396323E-2"/>
                  <c:y val="8.99351122776319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640532363623E-2"/>
                  <c:y val="-5.26070384612776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0.20080708661417324"/>
                  <c:y val="3.9682539682539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Data!$A$14:$A$19</c:f>
              <c:strCache>
                <c:ptCount val="6"/>
                <c:pt idx="0">
                  <c:v>SWP: Table A</c:v>
                </c:pt>
                <c:pt idx="1">
                  <c:v>SWP: California Water Fix</c:v>
                </c:pt>
                <c:pt idx="2">
                  <c:v>Local Surface Water</c:v>
                </c:pt>
                <c:pt idx="3">
                  <c:v>Purified Recycled Water</c:v>
                </c:pt>
                <c:pt idx="4">
                  <c:v>Desalination</c:v>
                </c:pt>
                <c:pt idx="5">
                  <c:v>Yuba Accord/MYP</c:v>
                </c:pt>
              </c:strCache>
            </c:strRef>
          </c:cat>
          <c:val>
            <c:numRef>
              <c:f>Data!$D$14:$D$19</c:f>
              <c:numCache>
                <c:formatCode>#,##0.0</c:formatCode>
                <c:ptCount val="6"/>
                <c:pt idx="0">
                  <c:v>39</c:v>
                </c:pt>
                <c:pt idx="1">
                  <c:v>18.100000000000001</c:v>
                </c:pt>
                <c:pt idx="2">
                  <c:v>7.3</c:v>
                </c:pt>
                <c:pt idx="3">
                  <c:v>7.77</c:v>
                </c:pt>
                <c:pt idx="4">
                  <c:v>0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09208223972004"/>
          <c:y val="0.21684077271691518"/>
          <c:w val="0.50581605424321963"/>
          <c:h val="0.78068072680625533"/>
        </c:manualLayout>
      </c:layout>
      <c:pieChart>
        <c:varyColors val="1"/>
        <c:ser>
          <c:idx val="0"/>
          <c:order val="0"/>
          <c:tx>
            <c:v>Portfolio C</c:v>
          </c:tx>
          <c:dPt>
            <c:idx val="0"/>
            <c:bubble3D val="0"/>
            <c:spPr>
              <a:solidFill>
                <a:srgbClr val="DBE5F1"/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bubble3D val="0"/>
            <c:spPr>
              <a:pattFill prst="ltDnDiag">
                <a:fgClr>
                  <a:schemeClr val="bg1">
                    <a:lumMod val="50000"/>
                  </a:schemeClr>
                </a:fgClr>
                <a:bgClr>
                  <a:srgbClr val="DBE5F1"/>
                </a:bgClr>
              </a:pattFill>
              <a:effectLst>
                <a:innerShdw blurRad="114300">
                  <a:prstClr val="black"/>
                </a:innerShdw>
              </a:effectLst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3"/>
            <c:bubble3D val="0"/>
            <c:spPr>
              <a:solidFill>
                <a:srgbClr val="C4D79B"/>
              </a:solidFill>
              <a:effectLst>
                <a:innerShdw blurRad="114300">
                  <a:prstClr val="black"/>
                </a:innerShdw>
              </a:effectLst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0.2132364391951006"/>
                  <c:y val="7.655949104112998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685750218722668E-2"/>
                  <c:y val="-2.15337666125067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043197725284334E-2"/>
                  <c:y val="-5.55071241094863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120625546806649E-3"/>
                  <c:y val="-7.322001416489568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Purified Recycled water, </a:t>
                    </a:r>
                    <a:r>
                      <a:rPr lang="en-US" dirty="0"/>
                      <a:t>7.8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48901804523038"/>
                  <c:y val="-6.01194836110602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Desal, </a:t>
                    </a:r>
                    <a:r>
                      <a:rPr lang="en-US" dirty="0"/>
                      <a:t>5.6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3835286563341601"/>
                  <c:y val="4.19176042917115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Data!$A$14:$A$19</c:f>
              <c:strCache>
                <c:ptCount val="6"/>
                <c:pt idx="0">
                  <c:v>SWP: Table A</c:v>
                </c:pt>
                <c:pt idx="1">
                  <c:v>SWP: California Water Fix</c:v>
                </c:pt>
                <c:pt idx="2">
                  <c:v>Local Surface Water</c:v>
                </c:pt>
                <c:pt idx="3">
                  <c:v>Purified Recycled Water</c:v>
                </c:pt>
                <c:pt idx="4">
                  <c:v>Desalination</c:v>
                </c:pt>
                <c:pt idx="5">
                  <c:v>Yuba Accord/MYP</c:v>
                </c:pt>
              </c:strCache>
            </c:strRef>
          </c:cat>
          <c:val>
            <c:numRef>
              <c:f>Data!$E$14:$E$19</c:f>
              <c:numCache>
                <c:formatCode>#,##0.0</c:formatCode>
                <c:ptCount val="6"/>
                <c:pt idx="0">
                  <c:v>39</c:v>
                </c:pt>
                <c:pt idx="1">
                  <c:v>18.100000000000001</c:v>
                </c:pt>
                <c:pt idx="2">
                  <c:v>7.3</c:v>
                </c:pt>
                <c:pt idx="3">
                  <c:v>7.77</c:v>
                </c:pt>
                <c:pt idx="4">
                  <c:v>5.6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SWP Long-Term Reliability as % of Table A</a:t>
            </a:r>
          </a:p>
        </c:rich>
      </c:tx>
      <c:layout>
        <c:manualLayout>
          <c:xMode val="edge"/>
          <c:yMode val="edge"/>
          <c:x val="9.0868347971810912E-2"/>
          <c:y val="2.52514875843538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075240594925635"/>
          <c:y val="0.14850721784776902"/>
          <c:w val="0.703498687664042"/>
          <c:h val="0.622503280839895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Yields!$C$17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"/>
                  <c:y val="-0.29629629629629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4537037037037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Yields!$B$18:$B$21</c:f>
              <c:strCache>
                <c:ptCount val="4"/>
                <c:pt idx="0">
                  <c:v>Pre-Biological Opinions (2005)</c:v>
                </c:pt>
                <c:pt idx="1">
                  <c:v>Existing Conditions (2015)</c:v>
                </c:pt>
                <c:pt idx="2">
                  <c:v>Future w/o CA WaterFix</c:v>
                </c:pt>
                <c:pt idx="3">
                  <c:v>Future w/ CA Water Fix</c:v>
                </c:pt>
              </c:strCache>
            </c:strRef>
          </c:cat>
          <c:val>
            <c:numRef>
              <c:f>Yields!$C$18:$C$21</c:f>
              <c:numCache>
                <c:formatCode>0%</c:formatCode>
                <c:ptCount val="4"/>
                <c:pt idx="0">
                  <c:v>0.77</c:v>
                </c:pt>
                <c:pt idx="1">
                  <c:v>0.62</c:v>
                </c:pt>
                <c:pt idx="2">
                  <c:v>0.46163069544364516</c:v>
                </c:pt>
                <c:pt idx="3">
                  <c:v>0.61990407673860926</c:v>
                </c:pt>
              </c:numCache>
            </c:numRef>
          </c:val>
        </c:ser>
        <c:ser>
          <c:idx val="1"/>
          <c:order val="1"/>
          <c:tx>
            <c:strRef>
              <c:f>Yields!$D$17</c:f>
              <c:strCache>
                <c:ptCount val="1"/>
                <c:pt idx="0">
                  <c:v>High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3"/>
            <c:invertIfNegative val="0"/>
            <c:bubble3D val="0"/>
            <c:spPr>
              <a:pattFill prst="dkUpDiag">
                <a:fgClr>
                  <a:srgbClr val="92D050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"/>
                  <c:y val="-4.16666666666667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Yields!$B$18:$B$21</c:f>
              <c:strCache>
                <c:ptCount val="4"/>
                <c:pt idx="0">
                  <c:v>Pre-Biological Opinions (2005)</c:v>
                </c:pt>
                <c:pt idx="1">
                  <c:v>Existing Conditions (2015)</c:v>
                </c:pt>
                <c:pt idx="2">
                  <c:v>Future w/o CA WaterFix</c:v>
                </c:pt>
                <c:pt idx="3">
                  <c:v>Future w/ CA Water Fix</c:v>
                </c:pt>
              </c:strCache>
            </c:strRef>
          </c:cat>
          <c:val>
            <c:numRef>
              <c:f>Yields!$D$18:$D$21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%">
                  <c:v>5.2757793764987959E-2</c:v>
                </c:pt>
                <c:pt idx="3" formatCode="0%">
                  <c:v>7.9136690647481855E-2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830336"/>
        <c:axId val="195182976"/>
      </c:barChart>
      <c:catAx>
        <c:axId val="17883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  <c:crossAx val="195182976"/>
        <c:crosses val="autoZero"/>
        <c:auto val="1"/>
        <c:lblAlgn val="ctr"/>
        <c:lblOffset val="100"/>
        <c:noMultiLvlLbl val="0"/>
      </c:catAx>
      <c:valAx>
        <c:axId val="195182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SWP Reliability (% of Table A)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1669233012540099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  <c:crossAx val="178830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5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Estimated Potential Rate Impacts: Total Cost of Portfolios Per Acre-Foot*</a:t>
            </a:r>
          </a:p>
        </c:rich>
      </c:tx>
      <c:layout>
        <c:manualLayout>
          <c:xMode val="edge"/>
          <c:yMode val="edge"/>
          <c:x val="0.17282874882930382"/>
          <c:y val="4.8856373965912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36845974077056"/>
          <c:y val="0.14084447644608911"/>
          <c:w val="0.79378345190411359"/>
          <c:h val="0.5473120951986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RateImpacts!$A$7</c:f>
              <c:strCache>
                <c:ptCount val="1"/>
                <c:pt idx="0">
                  <c:v>Estimated Water Rate $/AF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RateImpacts!$I$5:$N$5</c:f>
              <c:strCache>
                <c:ptCount val="6"/>
                <c:pt idx="0">
                  <c:v>Current (2017) Rate</c:v>
                </c:pt>
                <c:pt idx="1">
                  <c:v>Current Plan</c:v>
                </c:pt>
                <c:pt idx="2">
                  <c:v>A 
(Desal)</c:v>
                </c:pt>
                <c:pt idx="3">
                  <c:v>B (Purified Recycled Water)</c:v>
                </c:pt>
                <c:pt idx="4">
                  <c:v>C (Desal + Purified RW)</c:v>
                </c:pt>
                <c:pt idx="5">
                  <c:v>Desal + Purified RW - Cal WaterFix</c:v>
                </c:pt>
              </c:strCache>
            </c:strRef>
          </c:cat>
          <c:val>
            <c:numRef>
              <c:f>RateImpacts!$I$7:$N$7</c:f>
              <c:numCache>
                <c:formatCode>"$"#,##0</c:formatCode>
                <c:ptCount val="6"/>
                <c:pt idx="0">
                  <c:v>1358</c:v>
                </c:pt>
                <c:pt idx="1">
                  <c:v>1728</c:v>
                </c:pt>
                <c:pt idx="2">
                  <c:v>1898</c:v>
                </c:pt>
                <c:pt idx="3">
                  <c:v>2078</c:v>
                </c:pt>
                <c:pt idx="4">
                  <c:v>2228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95494272"/>
        <c:axId val="195566208"/>
      </c:barChart>
      <c:catAx>
        <c:axId val="19549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5566208"/>
        <c:crosses val="autoZero"/>
        <c:auto val="1"/>
        <c:lblAlgn val="ctr"/>
        <c:lblOffset val="100"/>
        <c:noMultiLvlLbl val="0"/>
      </c:catAx>
      <c:valAx>
        <c:axId val="195566208"/>
        <c:scaling>
          <c:orientation val="minMax"/>
          <c:max val="2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 ($/AF)</a:t>
                </a:r>
              </a:p>
            </c:rich>
          </c:tx>
          <c:layout>
            <c:manualLayout>
              <c:xMode val="edge"/>
              <c:yMode val="edge"/>
              <c:x val="1.6127826126997286E-2"/>
              <c:y val="0.4171155131924299"/>
            </c:manualLayout>
          </c:layout>
          <c:overlay val="0"/>
        </c:title>
        <c:numFmt formatCode="&quot;$&quot;#,##0" sourceLinked="1"/>
        <c:majorTickMark val="out"/>
        <c:minorTickMark val="none"/>
        <c:tickLblPos val="nextTo"/>
        <c:crossAx val="1954942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Estimated Potential Rate Impacts: Total Cost of Portfolios Per Acre-Foot*</a:t>
            </a:r>
          </a:p>
        </c:rich>
      </c:tx>
      <c:layout>
        <c:manualLayout>
          <c:xMode val="edge"/>
          <c:yMode val="edge"/>
          <c:x val="0.176133113472340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36845974077056"/>
          <c:y val="0.14084447644608911"/>
          <c:w val="0.79378345190411359"/>
          <c:h val="0.5473120951986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RateImpacts!$A$7</c:f>
              <c:strCache>
                <c:ptCount val="1"/>
                <c:pt idx="0">
                  <c:v>Estimated Water Rate $/AF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ysClr val="windowText" lastClr="00000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RateImpacts!$B$5:$G$5</c:f>
              <c:strCache>
                <c:ptCount val="6"/>
                <c:pt idx="0">
                  <c:v>Current (2017) Rate</c:v>
                </c:pt>
                <c:pt idx="1">
                  <c:v>Current Plan</c:v>
                </c:pt>
                <c:pt idx="2">
                  <c:v>A 
(Desal)</c:v>
                </c:pt>
                <c:pt idx="3">
                  <c:v>B (Purified Recycled Water)</c:v>
                </c:pt>
                <c:pt idx="4">
                  <c:v>C (Desal + Purified RW)</c:v>
                </c:pt>
                <c:pt idx="5">
                  <c:v>Desal + Purified RW - Cal WaterFix</c:v>
                </c:pt>
              </c:strCache>
            </c:strRef>
          </c:cat>
          <c:val>
            <c:numRef>
              <c:f>RateImpacts!$B$7:$G$7</c:f>
              <c:numCache>
                <c:formatCode>"$"#,##0</c:formatCode>
                <c:ptCount val="6"/>
                <c:pt idx="0">
                  <c:v>1358</c:v>
                </c:pt>
                <c:pt idx="1">
                  <c:v>1728</c:v>
                </c:pt>
                <c:pt idx="2">
                  <c:v>1898</c:v>
                </c:pt>
                <c:pt idx="3">
                  <c:v>2078</c:v>
                </c:pt>
                <c:pt idx="4">
                  <c:v>2228</c:v>
                </c:pt>
                <c:pt idx="5">
                  <c:v>2035.6064511586349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204516352"/>
        <c:axId val="208486784"/>
      </c:barChart>
      <c:catAx>
        <c:axId val="20451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486784"/>
        <c:crosses val="autoZero"/>
        <c:auto val="1"/>
        <c:lblAlgn val="ctr"/>
        <c:lblOffset val="100"/>
        <c:noMultiLvlLbl val="0"/>
      </c:catAx>
      <c:valAx>
        <c:axId val="208486784"/>
        <c:scaling>
          <c:orientation val="minMax"/>
          <c:max val="2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 ($/AF)</a:t>
                </a:r>
              </a:p>
            </c:rich>
          </c:tx>
          <c:layout>
            <c:manualLayout>
              <c:xMode val="edge"/>
              <c:yMode val="edge"/>
              <c:x val="1.6127826126997286E-2"/>
              <c:y val="0.4171155131924299"/>
            </c:manualLayout>
          </c:layout>
          <c:overlay val="0"/>
        </c:title>
        <c:numFmt formatCode="&quot;$&quot;#,##0" sourceLinked="1"/>
        <c:majorTickMark val="out"/>
        <c:minorTickMark val="none"/>
        <c:tickLblPos val="nextTo"/>
        <c:crossAx val="2045163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0.5075</cdr:x>
      <cdr:y>0.13365</cdr:y>
    </cdr:from>
    <cdr:to>
      <cdr:x>0.67417</cdr:x>
      <cdr:y>0.26285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856232" y="256642"/>
          <a:ext cx="609600" cy="24810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0.02878</cdr:x>
      <cdr:y>0.86327</cdr:y>
    </cdr:from>
    <cdr:to>
      <cdr:x>0.96829</cdr:x>
      <cdr:y>0.99381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58" y="3067050"/>
          <a:ext cx="6094155" cy="463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i="1" dirty="0"/>
            <a:t>*Rates incorporate</a:t>
          </a:r>
          <a:r>
            <a:rPr lang="en-US" sz="1400" i="1" baseline="0" dirty="0"/>
            <a:t> melded fixed and variable costs. </a:t>
          </a:r>
          <a:r>
            <a:rPr lang="en-US" sz="1400" i="1" dirty="0"/>
            <a:t>Presented for comparative purposes only. Actual rates would need to be determined</a:t>
          </a:r>
          <a:r>
            <a:rPr lang="en-US" sz="1400" i="1" baseline="0" dirty="0"/>
            <a:t>  through the rate-setting process.</a:t>
          </a:r>
          <a:endParaRPr lang="en-US" sz="14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0.04837</cdr:x>
      <cdr:y>0.83682</cdr:y>
    </cdr:from>
    <cdr:to>
      <cdr:x>0.98788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824" y="3864174"/>
          <a:ext cx="7221708" cy="753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i="1" dirty="0"/>
            <a:t>*Rates incorporate</a:t>
          </a:r>
          <a:r>
            <a:rPr lang="en-US" sz="1400" i="1" baseline="0" dirty="0"/>
            <a:t> melded fixed and variable costs. </a:t>
          </a:r>
          <a:r>
            <a:rPr lang="en-US" sz="1400" i="1" dirty="0"/>
            <a:t>Presented for comparative purposes </a:t>
          </a:r>
          <a:r>
            <a:rPr lang="en-US" sz="1400" i="1" dirty="0" smtClean="0"/>
            <a:t>only (in 2017 dollars). </a:t>
          </a:r>
          <a:r>
            <a:rPr lang="en-US" sz="1400" i="1" dirty="0"/>
            <a:t>Actual rates would need to be determined</a:t>
          </a:r>
          <a:r>
            <a:rPr lang="en-US" sz="1400" i="1" baseline="0" dirty="0"/>
            <a:t>  through the rate-setting process.</a:t>
          </a:r>
          <a:endParaRPr lang="en-US" sz="14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D98F3-A175-4390-8521-7ED9F2B765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BCCF-AED8-4364-890C-2C550514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39210" indent="-284311" defTabSz="9334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37246" indent="-227449" defTabSz="9334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592145" indent="-227449" defTabSz="9334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47043" indent="-227449" defTabSz="9334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01942" indent="-227449" defTabSz="9334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56839" indent="-227449" defTabSz="9334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11739" indent="-227449" defTabSz="9334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66637" indent="-227449" defTabSz="9334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0BC4994-0CAB-4DB9-A115-E2907D647A2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200">
                <a:solidFill>
                  <a:srgbClr val="000000"/>
                </a:solidFill>
                <a:latin typeface="Arial Unicode MS" pitchFamily="34" charset="-128"/>
              </a:defRPr>
            </a:lvl1pPr>
            <a:lvl2pPr marL="729057" indent="-280406" defTabSz="914437">
              <a:defRPr sz="1200">
                <a:solidFill>
                  <a:srgbClr val="000000"/>
                </a:solidFill>
                <a:latin typeface="Arial Unicode MS" pitchFamily="34" charset="-128"/>
              </a:defRPr>
            </a:lvl2pPr>
            <a:lvl3pPr marL="1121626" indent="-224325" defTabSz="914437">
              <a:defRPr sz="1200">
                <a:solidFill>
                  <a:srgbClr val="000000"/>
                </a:solidFill>
                <a:latin typeface="Arial Unicode MS" pitchFamily="34" charset="-128"/>
              </a:defRPr>
            </a:lvl3pPr>
            <a:lvl4pPr marL="1570276" indent="-224325" defTabSz="914437">
              <a:defRPr sz="1200">
                <a:solidFill>
                  <a:srgbClr val="000000"/>
                </a:solidFill>
                <a:latin typeface="Arial Unicode MS" pitchFamily="34" charset="-128"/>
              </a:defRPr>
            </a:lvl4pPr>
            <a:lvl5pPr marL="2018927" indent="-224325" defTabSz="914437">
              <a:defRPr sz="1200">
                <a:solidFill>
                  <a:srgbClr val="000000"/>
                </a:solidFill>
                <a:latin typeface="Arial Unicode MS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 Unicode MS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 Unicode MS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 Unicode MS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 Unicode MS" pitchFamily="34" charset="-128"/>
              </a:defRPr>
            </a:lvl9pPr>
          </a:lstStyle>
          <a:p>
            <a:fld id="{D713A6F2-3E1A-4563-BF5F-93281FD0127E}" type="slidenum">
              <a:rPr lang="en-US" altLang="en-US" smtClean="0">
                <a:solidFill>
                  <a:schemeClr val="tx1"/>
                </a:solidFill>
              </a:rPr>
              <a:pPr/>
              <a:t>2</a:t>
            </a:fld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1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699" indent="-270268" defTabSz="92041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76" indent="-216215" defTabSz="92041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06" indent="-216215" defTabSz="92041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5937" indent="-216215" defTabSz="92041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366" indent="-216215" defTabSz="920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796" indent="-216215" defTabSz="920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227" indent="-216215" defTabSz="920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656" indent="-216215" defTabSz="9204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E96B574-E35A-4205-82F2-9F55C14F11BA}" type="slidenum">
              <a:rPr lang="en-US" smtClean="0">
                <a:solidFill>
                  <a:prstClr val="black"/>
                </a:solidFill>
                <a:latin typeface="Times" pitchFamily="18" charset="0"/>
              </a:rPr>
              <a:pPr/>
              <a:t>3</a:t>
            </a:fld>
            <a:endParaRPr lang="en-US" smtClean="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195" indent="-16819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2/11/2016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6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18F7E-8517-4F41-BD4C-55D463375C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68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29057" indent="-280406" defTabSz="920668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2pPr>
            <a:lvl3pPr marL="1121626" indent="-224325" defTabSz="920668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3pPr>
            <a:lvl4pPr marL="1570276" indent="-224325" defTabSz="920668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4pPr>
            <a:lvl5pPr marL="2018927" indent="-224325" defTabSz="920668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467577" indent="-224325" defTabSz="920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916227" indent="-224325" defTabSz="920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364878" indent="-224325" defTabSz="920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13528" indent="-224325" defTabSz="920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0EC2477-46C6-4FC9-AD3B-0B13CC65F31E}" type="slidenum">
              <a:rPr lang="en-US" altLang="en-US" sz="1300">
                <a:latin typeface="Times" pitchFamily="18" charset="0"/>
                <a:cs typeface="Arial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 sz="1300">
              <a:latin typeface="Times" pitchFamily="18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3A0C-56E4-4609-8178-CC8CBE336EA7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4786312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C359-1209-44D7-AC84-21CB038AD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314A-0B4D-46AB-A53B-831BABDA7A8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e7wat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44734"/>
            <a:ext cx="2133601" cy="273576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3583" y="1863103"/>
            <a:ext cx="4648200" cy="13715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Zone 7 And </a:t>
            </a:r>
            <a:r>
              <a:rPr lang="en-US" altLang="en-US" b="1" dirty="0" err="1" smtClean="0">
                <a:solidFill>
                  <a:schemeClr val="tx2"/>
                </a:solidFill>
              </a:rPr>
              <a:t>WaterFix</a:t>
            </a:r>
            <a:r>
              <a:rPr lang="en-US" altLang="en-US" b="1" dirty="0" smtClean="0">
                <a:solidFill>
                  <a:schemeClr val="tx2"/>
                </a:solidFill>
              </a:rPr>
              <a:t/>
            </a:r>
            <a:br>
              <a:rPr lang="en-US" altLang="en-US" b="1" dirty="0" smtClean="0">
                <a:solidFill>
                  <a:schemeClr val="tx2"/>
                </a:solidFill>
              </a:rPr>
            </a:br>
            <a:r>
              <a:rPr lang="en-US" altLang="en-US" b="1" dirty="0" smtClean="0">
                <a:solidFill>
                  <a:schemeClr val="tx2"/>
                </a:solidFill>
              </a:rPr>
              <a:t/>
            </a:r>
            <a:br>
              <a:rPr lang="en-US" altLang="en-US" b="1" dirty="0" smtClean="0">
                <a:solidFill>
                  <a:schemeClr val="tx2"/>
                </a:solidFill>
              </a:rPr>
            </a:br>
            <a:r>
              <a:rPr lang="en-US" altLang="en-US" sz="1800" dirty="0" smtClean="0">
                <a:solidFill>
                  <a:schemeClr val="tx2"/>
                </a:solidFill>
              </a:rPr>
              <a:t>March 7, 2018</a:t>
            </a:r>
          </a:p>
        </p:txBody>
      </p:sp>
      <p:pic>
        <p:nvPicPr>
          <p:cNvPr id="3076" name="ClipArt Placeholder 6"/>
          <p:cNvPicPr>
            <a:picLocks noGrp="1" noChangeAspect="1"/>
          </p:cNvPicPr>
          <p:nvPr>
            <p:ph type="clipArt"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4" t="11996" r="10362" b="17336"/>
          <a:stretch>
            <a:fillRect/>
          </a:stretch>
        </p:blipFill>
        <p:spPr>
          <a:xfrm>
            <a:off x="6309341" y="105598"/>
            <a:ext cx="2307442" cy="1371600"/>
          </a:xfrm>
        </p:spPr>
      </p:pic>
      <p:pic>
        <p:nvPicPr>
          <p:cNvPr id="307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5598"/>
            <a:ext cx="2453659" cy="13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golf-vineyard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41" y="3669018"/>
            <a:ext cx="23074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4693920" y="547665"/>
            <a:ext cx="1615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latin typeface="+mj-lt"/>
              </a:rPr>
              <a:t>Sustainably managing local groundwater basin </a:t>
            </a:r>
            <a:r>
              <a:rPr lang="en-US" altLang="en-US" sz="1200" dirty="0">
                <a:latin typeface="+mj-lt"/>
              </a:rPr>
              <a:t>f</a:t>
            </a:r>
            <a:r>
              <a:rPr lang="en-US" altLang="en-US" sz="1200" dirty="0" smtClean="0">
                <a:latin typeface="+mj-lt"/>
              </a:rPr>
              <a:t>or 50+ </a:t>
            </a:r>
            <a:r>
              <a:rPr lang="en-US" altLang="en-US" sz="1200" dirty="0">
                <a:latin typeface="+mj-lt"/>
              </a:rPr>
              <a:t>Years</a:t>
            </a: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2834689" y="547666"/>
            <a:ext cx="1462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+mj-lt"/>
              </a:rPr>
              <a:t>Drinking water </a:t>
            </a:r>
            <a:r>
              <a:rPr lang="en-US" altLang="en-US" sz="1200" dirty="0" smtClean="0">
                <a:latin typeface="+mj-lt"/>
              </a:rPr>
              <a:t>for </a:t>
            </a:r>
            <a:r>
              <a:rPr lang="en-US" altLang="en-US" sz="1200" dirty="0">
                <a:latin typeface="+mj-lt"/>
              </a:rPr>
              <a:t>over </a:t>
            </a:r>
            <a:r>
              <a:rPr lang="en-US" altLang="en-US" sz="1200" dirty="0" smtClean="0">
                <a:latin typeface="+mj-lt"/>
              </a:rPr>
              <a:t>240,000 </a:t>
            </a:r>
            <a:r>
              <a:rPr lang="en-US" altLang="en-US" sz="1200" dirty="0">
                <a:latin typeface="+mj-lt"/>
              </a:rPr>
              <a:t>people</a:t>
            </a: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4937741" y="4139719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 dirty="0">
                <a:latin typeface="+mj-lt"/>
              </a:rPr>
              <a:t>Irrigation for viticulture and </a:t>
            </a:r>
            <a:r>
              <a:rPr lang="en-US" altLang="en-US" sz="1200" dirty="0" smtClean="0">
                <a:latin typeface="+mj-lt"/>
              </a:rPr>
              <a:t>landscaping</a:t>
            </a:r>
            <a:endParaRPr lang="en-US" altLang="en-US" sz="1200" dirty="0">
              <a:latin typeface="+mj-lt"/>
            </a:endParaRPr>
          </a:p>
        </p:txBody>
      </p:sp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2818225" y="4070470"/>
            <a:ext cx="12382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+mj-lt"/>
              </a:rPr>
              <a:t>Regional Flood</a:t>
            </a:r>
          </a:p>
          <a:p>
            <a:pPr eaLnBrk="1" hangingPunct="1"/>
            <a:r>
              <a:rPr lang="en-US" altLang="en-US" sz="1200" dirty="0">
                <a:latin typeface="+mj-lt"/>
              </a:rPr>
              <a:t>Protection For</a:t>
            </a:r>
          </a:p>
          <a:p>
            <a:pPr eaLnBrk="1" hangingPunct="1"/>
            <a:r>
              <a:rPr lang="en-US" altLang="en-US" sz="1200" dirty="0">
                <a:latin typeface="+mj-lt"/>
              </a:rPr>
              <a:t>Eastern Alameda</a:t>
            </a:r>
          </a:p>
          <a:p>
            <a:pPr eaLnBrk="1" hangingPunct="1"/>
            <a:r>
              <a:rPr lang="en-US" altLang="en-US" sz="1200" dirty="0">
                <a:latin typeface="+mj-lt"/>
              </a:rPr>
              <a:t>County</a:t>
            </a:r>
          </a:p>
        </p:txBody>
      </p:sp>
      <p:pic>
        <p:nvPicPr>
          <p:cNvPr id="11" name="Picture 5" descr="zone7 logo (3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43" y="1830999"/>
            <a:ext cx="1371600" cy="131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P:\Shared Photos - Communications\web-envir\altamont creek habitat z3q078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23298"/>
            <a:ext cx="2395614" cy="13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57" y="4813"/>
            <a:ext cx="7955243" cy="72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Estimated Potential Rate Impacts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235880"/>
              </p:ext>
            </p:extLst>
          </p:nvPr>
        </p:nvGraphicFramePr>
        <p:xfrm>
          <a:off x="474411" y="1028700"/>
          <a:ext cx="7686675" cy="31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629400" y="1371601"/>
            <a:ext cx="1209304" cy="2321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946231"/>
              </p:ext>
            </p:extLst>
          </p:nvPr>
        </p:nvGraphicFramePr>
        <p:xfrm>
          <a:off x="457200" y="1028700"/>
          <a:ext cx="7686675" cy="346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2007802"/>
            <a:ext cx="1295400" cy="13234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mbria" panose="02040503050406030204" pitchFamily="18" charset="0"/>
              </a:rPr>
              <a:t>(Nearly twice the increase without CA </a:t>
            </a:r>
            <a:r>
              <a:rPr lang="en-US" sz="1600" i="1" dirty="0" err="1" smtClean="0">
                <a:latin typeface="Cambria" panose="02040503050406030204" pitchFamily="18" charset="0"/>
              </a:rPr>
              <a:t>WaterFix</a:t>
            </a:r>
            <a:r>
              <a:rPr lang="en-US" sz="1600" i="1" dirty="0" smtClean="0">
                <a:latin typeface="Cambria" panose="02040503050406030204" pitchFamily="18" charset="0"/>
              </a:rPr>
              <a:t>)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124200" y="1535498"/>
            <a:ext cx="4038600" cy="358004"/>
            <a:chOff x="3124200" y="2047331"/>
            <a:chExt cx="4038600" cy="477338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7133616" y="2047331"/>
              <a:ext cx="0" cy="33943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24200" y="2047331"/>
              <a:ext cx="4038600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153384" y="2047331"/>
              <a:ext cx="0" cy="477338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5" descr="zone7 logo (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062"/>
            <a:ext cx="709594" cy="6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25985"/>
            <a:ext cx="1022350" cy="13108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8450" y="310754"/>
            <a:ext cx="748411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 smtClean="0"/>
              <a:t>For more information, </a:t>
            </a:r>
            <a:r>
              <a:rPr lang="en-US" altLang="en-US" sz="2800" dirty="0" smtClean="0"/>
              <a:t>visit </a:t>
            </a:r>
            <a:r>
              <a:rPr lang="en-US" altLang="en-US" sz="2800" dirty="0" smtClean="0">
                <a:hlinkClick r:id="rId3"/>
              </a:rPr>
              <a:t>www.Zone7water.com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pic>
        <p:nvPicPr>
          <p:cNvPr id="27651" name="Picture 5" descr="zone7 logo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1242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i0.wp.com/ww2.kqed.org/lowdown/wp-content/uploads/sites/26/2014/04/Water_ratios_slice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1200150"/>
            <a:ext cx="6324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095750"/>
            <a:ext cx="1022350" cy="1310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5750"/>
            <a:ext cx="1022350" cy="1310888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0056"/>
            <a:ext cx="6461726" cy="51434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What is Zone 7?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55045"/>
            <a:ext cx="8458200" cy="38605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Flood protection </a:t>
            </a:r>
            <a:r>
              <a:rPr lang="en-US" altLang="en-US" sz="2200" dirty="0" smtClean="0"/>
              <a:t>and </a:t>
            </a:r>
            <a:r>
              <a:rPr lang="en-US" altLang="en-US" sz="2200" dirty="0" smtClean="0"/>
              <a:t>watershed stewardship </a:t>
            </a:r>
            <a:r>
              <a:rPr lang="en-US" altLang="en-US" sz="2200" dirty="0" smtClean="0"/>
              <a:t>for </a:t>
            </a:r>
            <a:r>
              <a:rPr lang="en-US" altLang="en-US" sz="2200" dirty="0" smtClean="0"/>
              <a:t>Eastern Alameda County (425 square miles)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State Water Project Contractor, importing an average of 48,000 acre feet annually to Valley; remaining demands (averaging 15%) met with local supplies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Treated water wholesaler (45,000 AFA) for over 240,000 residents and businesses served by: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City of Livermore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dirty="0" smtClean="0"/>
              <a:t>California Water Service Company (portion of Livermore</a:t>
            </a:r>
            <a:r>
              <a:rPr lang="en-US" altLang="en-US" sz="2200" dirty="0" smtClean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dirty="0" smtClean="0"/>
              <a:t>City of Pleasanton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dirty="0" smtClean="0"/>
              <a:t>Dublin San Ramon Services District (including Dougherty Valley under special agreement)</a:t>
            </a:r>
            <a:endParaRPr lang="en-US" alt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Untreated water supplier (5,000 AFA) for: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dirty="0" smtClean="0"/>
              <a:t>74 agricultural &amp; irrigation customers (3,500 acres)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dirty="0" smtClean="0"/>
              <a:t>Primarily vineyards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dirty="0" smtClean="0"/>
              <a:t>Local wine industry estimated at $200 million/year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Sustainable Groundwater Management Agency (SGMA)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800" dirty="0" smtClean="0"/>
              <a:t>250,000 AF underground basin with 126,000 AF operational storage</a:t>
            </a:r>
          </a:p>
        </p:txBody>
      </p:sp>
      <p:pic>
        <p:nvPicPr>
          <p:cNvPr id="4" name="Picture 5" descr="zone7 logo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4" y="285750"/>
            <a:ext cx="746716" cy="6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4924"/>
            <a:ext cx="1022350" cy="1310888"/>
          </a:xfrm>
          <a:prstGeom prst="rect">
            <a:avLst/>
          </a:prstGeom>
        </p:spPr>
      </p:pic>
      <p:graphicFrame>
        <p:nvGraphicFramePr>
          <p:cNvPr id="28" name="Char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7027"/>
              </p:ext>
            </p:extLst>
          </p:nvPr>
        </p:nvGraphicFramePr>
        <p:xfrm>
          <a:off x="146980" y="1003480"/>
          <a:ext cx="7626478" cy="382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5334000" y="1735931"/>
            <a:ext cx="2115609" cy="1371600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152401" y="114300"/>
            <a:ext cx="7802842" cy="51435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</a:rPr>
              <a:t>Imported Water =&gt; Sustainable Groundwater Management</a:t>
            </a:r>
          </a:p>
        </p:txBody>
      </p:sp>
      <p:sp>
        <p:nvSpPr>
          <p:cNvPr id="19461" name="TextBox 14"/>
          <p:cNvSpPr txBox="1">
            <a:spLocks noChangeArrowheads="1"/>
          </p:cNvSpPr>
          <p:nvPr/>
        </p:nvSpPr>
        <p:spPr bwMode="auto">
          <a:xfrm>
            <a:off x="5603875" y="1264444"/>
            <a:ext cx="13271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996633"/>
                </a:solidFill>
                <a:latin typeface="Arial Unicode MS" pitchFamily="34" charset="-128"/>
              </a:rPr>
              <a:t>Ground Surface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86000" y="1657350"/>
            <a:ext cx="1905000" cy="1600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2838679">
            <a:off x="2780507" y="2445941"/>
            <a:ext cx="85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Unicode MS" pitchFamily="34" charset="-128"/>
              </a:rPr>
              <a:t>Basin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Unicode MS" pitchFamily="34" charset="-128"/>
              </a:rPr>
              <a:t>Overdraft</a:t>
            </a:r>
          </a:p>
        </p:txBody>
      </p:sp>
      <p:sp>
        <p:nvSpPr>
          <p:cNvPr id="18" name="Down Arrow Callout 17"/>
          <p:cNvSpPr/>
          <p:nvPr/>
        </p:nvSpPr>
        <p:spPr>
          <a:xfrm>
            <a:off x="3415665" y="3740442"/>
            <a:ext cx="1737360" cy="662953"/>
          </a:xfrm>
          <a:prstGeom prst="downArrowCallout">
            <a:avLst>
              <a:gd name="adj1" fmla="val 19000"/>
              <a:gd name="adj2" fmla="val 24000"/>
              <a:gd name="adj3" fmla="val 19000"/>
              <a:gd name="adj4" fmla="val 70977"/>
            </a:avLst>
          </a:prstGeom>
          <a:solidFill>
            <a:schemeClr val="bg1"/>
          </a:solidFill>
          <a:ln w="15875">
            <a:solidFill>
              <a:srgbClr val="0000F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11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Zone 7 Artificial </a:t>
            </a:r>
          </a:p>
          <a:p>
            <a:pPr algn="ctr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Recharge </a:t>
            </a:r>
            <a:r>
              <a:rPr lang="en-US" sz="1000" dirty="0" smtClean="0">
                <a:solidFill>
                  <a:srgbClr val="000000"/>
                </a:solidFill>
              </a:rPr>
              <a:t>started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 smtClean="0">
                <a:solidFill>
                  <a:srgbClr val="000000"/>
                </a:solidFill>
              </a:rPr>
              <a:t>imported </a:t>
            </a:r>
            <a:r>
              <a:rPr lang="en-US" sz="1000" dirty="0" smtClean="0">
                <a:solidFill>
                  <a:srgbClr val="000000"/>
                </a:solidFill>
              </a:rPr>
              <a:t>SWP water</a:t>
            </a:r>
            <a:r>
              <a:rPr lang="en-US" sz="1000" dirty="0" smtClean="0">
                <a:solidFill>
                  <a:srgbClr val="000000"/>
                </a:solidFill>
              </a:rPr>
              <a:t>), </a:t>
            </a:r>
            <a:r>
              <a:rPr lang="en-US" sz="1000" dirty="0">
                <a:solidFill>
                  <a:srgbClr val="000000"/>
                </a:solidFill>
              </a:rPr>
              <a:t>1962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89123" y="1918097"/>
            <a:ext cx="1036637" cy="14859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3783348">
            <a:off x="4724400" y="2764235"/>
            <a:ext cx="857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Unicode MS" pitchFamily="34" charset="-128"/>
              </a:rPr>
              <a:t>Basin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Unicode MS" pitchFamily="34" charset="-128"/>
              </a:rPr>
              <a:t>Recovery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554513" y="855366"/>
            <a:ext cx="5212023" cy="2428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30000"/>
              </a:spcBef>
              <a:buClr>
                <a:srgbClr val="330066"/>
              </a:buClr>
              <a:buFontTx/>
              <a:buNone/>
              <a:defRPr/>
            </a:pPr>
            <a:r>
              <a:rPr lang="en-US" sz="1400" b="1" i="1" dirty="0" smtClean="0">
                <a:solidFill>
                  <a:srgbClr val="000000"/>
                </a:solidFill>
              </a:rPr>
              <a:t>Historical Groundwater Elevations at a Key Well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3273" y="2755583"/>
            <a:ext cx="1408642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Sustainably managing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the basin to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maintain levels above historic lows,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while also providing a vital source of drought supply.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7449608" y="1719263"/>
            <a:ext cx="323850" cy="1371600"/>
          </a:xfrm>
          <a:prstGeom prst="rightBrace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86675" y="2260401"/>
            <a:ext cx="114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Arial Unicode MS" pitchFamily="34" charset="-128"/>
              </a:rPr>
              <a:t>Operational Range</a:t>
            </a:r>
          </a:p>
        </p:txBody>
      </p:sp>
      <p:pic>
        <p:nvPicPr>
          <p:cNvPr id="15" name="Picture 5" descr="zone7 logo (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5512"/>
            <a:ext cx="638049" cy="61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73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0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89" y="68598"/>
            <a:ext cx="8244792" cy="7200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Valley Ag – Concerns with Untreated Water Reliability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8700"/>
            <a:ext cx="6857999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1" y="1054014"/>
            <a:ext cx="2209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Untreated customers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3,500 irrigated acres, primarily vineyards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6,000 to 8,300 acre feet per year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Served directly from SBA Turnouts or Del Valle Branch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No alternative source/ conveyance other than local wells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97435">
            <a:off x="245903" y="1520739"/>
            <a:ext cx="108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Arroyo Mocho</a:t>
            </a:r>
            <a:endParaRPr lang="en-US" sz="1200" dirty="0">
              <a:solidFill>
                <a:srgbClr val="3399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798853">
            <a:off x="318234" y="2245683"/>
            <a:ext cx="941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Arroyo Valle</a:t>
            </a:r>
            <a:endParaRPr lang="en-US" sz="1200" dirty="0">
              <a:solidFill>
                <a:srgbClr val="3399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98853">
            <a:off x="3826194" y="1274134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Arroyo Seco</a:t>
            </a:r>
            <a:endParaRPr lang="en-US" sz="1200" dirty="0">
              <a:solidFill>
                <a:srgbClr val="3399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98853">
            <a:off x="1896684" y="4235657"/>
            <a:ext cx="1143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South Tributary</a:t>
            </a:r>
            <a:endParaRPr lang="en-US" sz="1200" dirty="0">
              <a:solidFill>
                <a:srgbClr val="3399FF"/>
              </a:solidFill>
            </a:endParaRPr>
          </a:p>
        </p:txBody>
      </p:sp>
      <p:pic>
        <p:nvPicPr>
          <p:cNvPr id="15" name="Picture 5" descr="zone7 logo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80" y="118068"/>
            <a:ext cx="679219" cy="67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9229" y="68598"/>
            <a:ext cx="8263282" cy="720092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3">
                    <a:lumMod val="75000"/>
                  </a:schemeClr>
                </a:solidFill>
              </a:rPr>
              <a:t>Challenges for Ag Customers</a:t>
            </a:r>
            <a:endParaRPr lang="en-US" sz="3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1714"/>
            <a:ext cx="6553200" cy="40017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997435">
            <a:off x="245903" y="1520739"/>
            <a:ext cx="108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Arroyo Mocho</a:t>
            </a:r>
            <a:endParaRPr lang="en-US" sz="1200" dirty="0">
              <a:solidFill>
                <a:srgbClr val="3399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798853">
            <a:off x="318234" y="2245683"/>
            <a:ext cx="941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Arroyo Valle</a:t>
            </a:r>
            <a:endParaRPr lang="en-US" sz="1200" dirty="0">
              <a:solidFill>
                <a:srgbClr val="3399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98853">
            <a:off x="3826194" y="1274134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Arroyo Seco</a:t>
            </a:r>
            <a:endParaRPr lang="en-US" sz="1200" dirty="0">
              <a:solidFill>
                <a:srgbClr val="3399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98853">
            <a:off x="1896684" y="4235657"/>
            <a:ext cx="1143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99FF"/>
                </a:solidFill>
              </a:rPr>
              <a:t>South Tributary</a:t>
            </a:r>
            <a:endParaRPr lang="en-US" sz="1200" dirty="0">
              <a:solidFill>
                <a:srgbClr val="3399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5116" y="2306851"/>
            <a:ext cx="71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Wente 1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1" y="2628901"/>
            <a:ext cx="101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Corbett-Ising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9579" y="285415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Arroyo</a:t>
            </a:r>
          </a:p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Mocho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268605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Wente</a:t>
            </a:r>
            <a:endParaRPr lang="en-US" sz="1200" b="1" dirty="0">
              <a:latin typeface="Calibri" panose="020F0502020204030204" pitchFamily="34" charset="0"/>
            </a:endParaRPr>
          </a:p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4/Conc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0755" y="3429000"/>
            <a:ext cx="829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South</a:t>
            </a:r>
          </a:p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Livermore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0148" y="3829050"/>
            <a:ext cx="62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Arroyo</a:t>
            </a:r>
          </a:p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Valle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5579" y="3429000"/>
            <a:ext cx="60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Wente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4953001" y="2464594"/>
            <a:ext cx="128589" cy="107156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19626" y="2682478"/>
            <a:ext cx="128589" cy="107156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3413" y="2836068"/>
            <a:ext cx="128589" cy="107156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150468"/>
            <a:ext cx="6553200" cy="391292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4" descr="http://i2.wp.com/mavensnotebook.com/wp-content/uploads/2013/10/Cal-Water-Fix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50" y="815013"/>
            <a:ext cx="2905365" cy="6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43913" y="1450181"/>
            <a:ext cx="3974306" cy="369331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Protect existing water 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Restore water supply 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Improve water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Protect water source in case of an earthquake in the Delta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Build on existing infrastructure for Untreated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1" y="846778"/>
            <a:ext cx="24854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Water Sources:</a:t>
            </a:r>
          </a:p>
          <a:p>
            <a:pPr marL="582613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State Water Project water delivered via the Delta/SBA</a:t>
            </a:r>
          </a:p>
          <a:p>
            <a:pPr marL="582613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Private Wells</a:t>
            </a:r>
          </a:p>
          <a:p>
            <a:pPr marL="582613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Recycling infrastructure lacking &amp; poor WQ for grapes (with boron) 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Water Quality:</a:t>
            </a:r>
          </a:p>
          <a:p>
            <a:pPr marL="582613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Influenced by the Delta</a:t>
            </a:r>
          </a:p>
          <a:p>
            <a:pPr marL="582613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Statewide &amp; Local Hydrologic Conditions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Reliability: </a:t>
            </a:r>
          </a:p>
          <a:p>
            <a:pPr marL="582613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Tied to decreasing  SWP  reliability</a:t>
            </a:r>
          </a:p>
          <a:p>
            <a:pPr marL="582613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Calibri" panose="020F0502020204030204" pitchFamily="34" charset="0"/>
              </a:rPr>
              <a:t>Expect more frequent disruptions in the Delta or the SBA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 descr="zone7 logo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" y="171477"/>
            <a:ext cx="716232" cy="67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" y="4095750"/>
            <a:ext cx="1022350" cy="1310888"/>
          </a:xfrm>
          <a:prstGeom prst="rect">
            <a:avLst/>
          </a:prstGeom>
        </p:spPr>
      </p:pic>
      <p:pic>
        <p:nvPicPr>
          <p:cNvPr id="1029" name="Picture 5" descr="C:\Users\jduerig\AppData\Local\Microsoft\Windows\Temporary Internet Files\Content.Outlook\LEPH21KM\viney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4" y="1028700"/>
            <a:ext cx="67818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us9vjrl2kf1np7bx397xl07.wpengine.netdna-cdn.com/wp-content/uploads/2014/07/canary-in-a-coal-mine-say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14400"/>
            <a:ext cx="164168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Untreated (Ag) Water Customers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922" y="44577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 contributes $200 million annually to local economy &amp; enhances the beauty and culture of the Tri-Valley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6" y="4062117"/>
            <a:ext cx="1022350" cy="131088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228600" y="2971800"/>
            <a:ext cx="86868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44568" y="1012241"/>
            <a:ext cx="0" cy="3886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869" y="215380"/>
            <a:ext cx="8133693" cy="4564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Water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Portfolios: Average Water Supply, TAF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17260032"/>
              </p:ext>
            </p:extLst>
          </p:nvPr>
        </p:nvGraphicFramePr>
        <p:xfrm>
          <a:off x="838200" y="914400"/>
          <a:ext cx="3657600" cy="20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36831537"/>
              </p:ext>
            </p:extLst>
          </p:nvPr>
        </p:nvGraphicFramePr>
        <p:xfrm>
          <a:off x="4544568" y="1057871"/>
          <a:ext cx="36576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67367714"/>
              </p:ext>
            </p:extLst>
          </p:nvPr>
        </p:nvGraphicFramePr>
        <p:xfrm>
          <a:off x="886968" y="3011577"/>
          <a:ext cx="36576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79268382"/>
              </p:ext>
            </p:extLst>
          </p:nvPr>
        </p:nvGraphicFramePr>
        <p:xfrm>
          <a:off x="4541581" y="2971801"/>
          <a:ext cx="36576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025" y="1562615"/>
            <a:ext cx="1513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Current Plan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7259" y="91440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Portfolio A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2978110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Portfolio B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36495" y="3028950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Portfolio C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382" y="1873190"/>
            <a:ext cx="74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64 TAF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7886" y="1224061"/>
            <a:ext cx="74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70 TAF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599" y="3284557"/>
            <a:ext cx="74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72 TAF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8268" y="3309934"/>
            <a:ext cx="74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78 TAF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3068" y="2627762"/>
            <a:ext cx="1143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Long-Term Demand = 60 TAF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6496" y="3580092"/>
            <a:ext cx="1178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*Note – Portfolio C is the only option supplying enough water without Cal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WaterFix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25" name="Picture 5" descr="zone7 logo (3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6" y="115062"/>
            <a:ext cx="694458" cy="6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667000" y="3284557"/>
            <a:ext cx="304800" cy="169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5750"/>
            <a:ext cx="1022350" cy="131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41633" y="269870"/>
            <a:ext cx="1876425" cy="4672720"/>
            <a:chOff x="5970588" y="133350"/>
            <a:chExt cx="2992437" cy="6596063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588" y="133350"/>
              <a:ext cx="2798763" cy="659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5" t="6883" r="5452" b="8766"/>
            <a:stretch/>
          </p:blipFill>
          <p:spPr bwMode="auto">
            <a:xfrm>
              <a:off x="7543800" y="836211"/>
              <a:ext cx="1419225" cy="84018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207940" y="25082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CALIFORNIA WATERFIX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6553" y="767784"/>
            <a:ext cx="6355080" cy="519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tabLst>
                <a:tab pos="463550" algn="l"/>
              </a:tabLst>
            </a:pPr>
            <a:r>
              <a:rPr lang="en-US" sz="1800" dirty="0"/>
              <a:t>Key component of the California Water Action Plan, the State of California’s blueprint for </a:t>
            </a:r>
            <a:r>
              <a:rPr lang="en-US" sz="1800" i="1" dirty="0"/>
              <a:t>“a sustainable and resilient </a:t>
            </a:r>
            <a:r>
              <a:rPr lang="en-US" sz="1800" i="1" dirty="0" smtClean="0"/>
              <a:t>future”</a:t>
            </a:r>
            <a:r>
              <a:rPr lang="en-US" sz="1800" dirty="0" smtClean="0"/>
              <a:t>; Zone 7 passed Resolution of Support in June 2014.</a:t>
            </a:r>
            <a:endParaRPr lang="en-US" sz="1800" i="1" dirty="0" smtClean="0"/>
          </a:p>
          <a:p>
            <a:pPr>
              <a:buClr>
                <a:schemeClr val="tx2"/>
              </a:buClr>
              <a:tabLst>
                <a:tab pos="463550" algn="l"/>
              </a:tabLst>
            </a:pPr>
            <a:r>
              <a:rPr lang="en-US" sz="1800" dirty="0"/>
              <a:t>Infrastructure upgrades to the 50-year old through-Delta conveyance of the State Water Project, including three new intakes in the northern part of the Delta and two new tunnels.</a:t>
            </a:r>
          </a:p>
          <a:p>
            <a:pPr>
              <a:buClr>
                <a:schemeClr val="tx2"/>
              </a:buClr>
              <a:tabLst>
                <a:tab pos="463550" algn="l"/>
              </a:tabLst>
            </a:pPr>
            <a:r>
              <a:rPr lang="en-US" sz="1800" dirty="0"/>
              <a:t>Creates a dual conveyance system that enhances the reliability of the SWP and CVP water supplies and protects the Delta’s ecosystem</a:t>
            </a:r>
            <a:r>
              <a:rPr lang="en-US" sz="1800" dirty="0" smtClean="0"/>
              <a:t>.</a:t>
            </a:r>
          </a:p>
          <a:p>
            <a:pPr>
              <a:buClr>
                <a:schemeClr val="tx2"/>
              </a:buClr>
              <a:tabLst>
                <a:tab pos="463550" algn="l"/>
              </a:tabLst>
            </a:pPr>
            <a:r>
              <a:rPr lang="en-US" sz="1800" dirty="0"/>
              <a:t>July 2017: DWR certified the Notice of Determination, approving the proposed project under CEQA</a:t>
            </a:r>
            <a:r>
              <a:rPr lang="en-US" sz="1800" dirty="0" smtClean="0"/>
              <a:t>.</a:t>
            </a:r>
          </a:p>
          <a:p>
            <a:pPr>
              <a:buClr>
                <a:schemeClr val="tx2"/>
              </a:buClr>
              <a:tabLst>
                <a:tab pos="463550" algn="l"/>
              </a:tabLst>
            </a:pPr>
            <a:r>
              <a:rPr lang="en-US" sz="1800" dirty="0" smtClean="0"/>
              <a:t>Zone 7 Board endorsed project and voted to participate in September 2017</a:t>
            </a:r>
            <a:endParaRPr lang="en-US" sz="1800" dirty="0" smtClean="0"/>
          </a:p>
          <a:p>
            <a:pPr>
              <a:buClr>
                <a:schemeClr val="tx2"/>
              </a:buClr>
              <a:tabLst>
                <a:tab pos="463550" algn="l"/>
              </a:tabLst>
            </a:pPr>
            <a:endParaRPr lang="en-US" sz="1800" dirty="0">
              <a:latin typeface="Cambria" panose="02040503050406030204" pitchFamily="18" charset="0"/>
            </a:endParaRPr>
          </a:p>
        </p:txBody>
      </p:sp>
      <p:pic>
        <p:nvPicPr>
          <p:cNvPr id="10" name="Picture 5" descr="zone7 logo (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1" y="108084"/>
            <a:ext cx="710679" cy="68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5750"/>
            <a:ext cx="1022350" cy="131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253999"/>
              </p:ext>
            </p:extLst>
          </p:nvPr>
        </p:nvGraphicFramePr>
        <p:xfrm>
          <a:off x="609600" y="1352550"/>
          <a:ext cx="5134186" cy="301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1" y="36712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WaterFix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Benefits to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the Zone 7 Community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8880" y="1140976"/>
            <a:ext cx="2667000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</a:rPr>
              <a:t>Provides operational flexibility to protect </a:t>
            </a:r>
            <a:r>
              <a:rPr lang="en-US" sz="1600" i="1" dirty="0">
                <a:solidFill>
                  <a:schemeClr val="bg1"/>
                </a:solidFill>
              </a:rPr>
              <a:t>listed species </a:t>
            </a:r>
            <a:r>
              <a:rPr lang="en-US" sz="1600" i="1" dirty="0" smtClean="0">
                <a:solidFill>
                  <a:schemeClr val="bg1"/>
                </a:solidFill>
              </a:rPr>
              <a:t>while  capturing water during high-flow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</a:rPr>
              <a:t>Reduces </a:t>
            </a:r>
            <a:r>
              <a:rPr lang="en-US" sz="1600" i="1" dirty="0">
                <a:solidFill>
                  <a:schemeClr val="bg1"/>
                </a:solidFill>
              </a:rPr>
              <a:t>climate change </a:t>
            </a:r>
            <a:r>
              <a:rPr lang="en-US" sz="1600" i="1" dirty="0" smtClean="0">
                <a:solidFill>
                  <a:schemeClr val="bg1"/>
                </a:solidFill>
              </a:rPr>
              <a:t>risks from reduced snowpack, extreme events, rising sea level, salinity intrusion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</a:rPr>
              <a:t>Creates operational </a:t>
            </a:r>
            <a:r>
              <a:rPr lang="en-US" sz="1600" i="1" dirty="0">
                <a:solidFill>
                  <a:schemeClr val="bg1"/>
                </a:solidFill>
              </a:rPr>
              <a:t>redundancy in the event of a seismic </a:t>
            </a:r>
            <a:r>
              <a:rPr lang="en-US" sz="1600" i="1" dirty="0" smtClean="0">
                <a:solidFill>
                  <a:schemeClr val="bg1"/>
                </a:solidFill>
              </a:rPr>
              <a:t>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</a:rPr>
              <a:t>Improves water quality</a:t>
            </a:r>
          </a:p>
        </p:txBody>
      </p:sp>
      <p:pic>
        <p:nvPicPr>
          <p:cNvPr id="9" name="Picture 5" descr="zone7 logo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1" y="218470"/>
            <a:ext cx="710679" cy="68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water summ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 summit template</Template>
  <TotalTime>346</TotalTime>
  <Words>901</Words>
  <Application>Microsoft Office PowerPoint</Application>
  <PresentationFormat>On-screen Show (16:9)</PresentationFormat>
  <Paragraphs>154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water summit template</vt:lpstr>
      <vt:lpstr>Zone 7 And WaterFix  March 7, 2018</vt:lpstr>
      <vt:lpstr>What is Zone 7?</vt:lpstr>
      <vt:lpstr>Imported Water =&gt; Sustainable Groundwater Management</vt:lpstr>
      <vt:lpstr>Valley Ag – Concerns with Untreated Water Reliability</vt:lpstr>
      <vt:lpstr>Challenges for Ag Customers</vt:lpstr>
      <vt:lpstr>Untreated (Ag) Water Customers</vt:lpstr>
      <vt:lpstr>Water Portfolios: Average Water Supply, TAF</vt:lpstr>
      <vt:lpstr>PowerPoint Presentation</vt:lpstr>
      <vt:lpstr>PowerPoint Presentation</vt:lpstr>
      <vt:lpstr>Estimated Potential Rate Impacts</vt:lpstr>
      <vt:lpstr>For more information, visit www.Zone7water.com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Pandol</dc:creator>
  <cp:lastModifiedBy>jduerig</cp:lastModifiedBy>
  <cp:revision>18</cp:revision>
  <dcterms:created xsi:type="dcterms:W3CDTF">2018-01-18T04:46:30Z</dcterms:created>
  <dcterms:modified xsi:type="dcterms:W3CDTF">2018-02-28T23:39:37Z</dcterms:modified>
</cp:coreProperties>
</file>