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90"/>
  </p:normalViewPr>
  <p:slideViewPr>
    <p:cSldViewPr>
      <p:cViewPr varScale="1">
        <p:scale>
          <a:sx n="171" d="100"/>
          <a:sy n="171" d="100"/>
        </p:scale>
        <p:origin x="184" y="6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/>
              <a:t>2020 Projected Water Demand Use by Category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E50-3F4D-B82D-156F7D21E5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E50-3F4D-B82D-156F7D21E5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E50-3F4D-B82D-156F7D21E5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E50-3F4D-B82D-156F7D21E5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E50-3F4D-B82D-156F7D21E5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E50-3F4D-B82D-156F7D21E54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BE50-3F4D-B82D-156F7D21E544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50-3F4D-B82D-156F7D21E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Sheet4!$A$13:$A$18</c:f>
              <c:strCache>
                <c:ptCount val="6"/>
                <c:pt idx="0">
                  <c:v>Irrigation</c:v>
                </c:pt>
                <c:pt idx="1">
                  <c:v>Municipal</c:v>
                </c:pt>
                <c:pt idx="2">
                  <c:v>Manufacturing</c:v>
                </c:pt>
                <c:pt idx="3">
                  <c:v>Steam-electric</c:v>
                </c:pt>
                <c:pt idx="4">
                  <c:v>Mining</c:v>
                </c:pt>
                <c:pt idx="5">
                  <c:v>Livestock</c:v>
                </c:pt>
              </c:strCache>
            </c:strRef>
          </c:cat>
          <c:val>
            <c:numRef>
              <c:f>Sheet4!$B$13:$B$18</c:f>
              <c:numCache>
                <c:formatCode>0.0%</c:formatCode>
                <c:ptCount val="6"/>
                <c:pt idx="0">
                  <c:v>0.94799999999999995</c:v>
                </c:pt>
                <c:pt idx="1">
                  <c:v>2.5999999999999999E-2</c:v>
                </c:pt>
                <c:pt idx="2">
                  <c:v>4.0000000000000001E-3</c:v>
                </c:pt>
                <c:pt idx="3">
                  <c:v>7.0000000000000001E-3</c:v>
                </c:pt>
                <c:pt idx="4">
                  <c:v>4.0000000000000001E-3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50-3F4D-B82D-156F7D21E544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BE50-3F4D-B82D-156F7D21E5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2-BE50-3F4D-B82D-156F7D21E5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BE50-3F4D-B82D-156F7D21E5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6-BE50-3F4D-B82D-156F7D21E5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BE50-3F4D-B82D-156F7D21E5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A-BE50-3F4D-B82D-156F7D21E54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C-BE50-3F4D-B82D-156F7D21E544}"/>
              </c:ext>
            </c:extLst>
          </c:dPt>
          <c:cat>
            <c:strRef>
              <c:f>Sheet4!$A$13:$A$18</c:f>
              <c:strCache>
                <c:ptCount val="6"/>
                <c:pt idx="0">
                  <c:v>Irrigation</c:v>
                </c:pt>
                <c:pt idx="1">
                  <c:v>Municipal</c:v>
                </c:pt>
                <c:pt idx="2">
                  <c:v>Manufacturing</c:v>
                </c:pt>
                <c:pt idx="3">
                  <c:v>Steam-electric</c:v>
                </c:pt>
                <c:pt idx="4">
                  <c:v>Mining</c:v>
                </c:pt>
                <c:pt idx="5">
                  <c:v>Livestock</c:v>
                </c:pt>
              </c:strCache>
            </c:strRef>
          </c:cat>
          <c:val>
            <c:numRef>
              <c:f>Sheet4!$B$13:$B$18</c:f>
              <c:numCache>
                <c:formatCode>0.0%</c:formatCode>
                <c:ptCount val="6"/>
                <c:pt idx="0">
                  <c:v>0.94799999999999995</c:v>
                </c:pt>
                <c:pt idx="1">
                  <c:v>2.5999999999999999E-2</c:v>
                </c:pt>
                <c:pt idx="2">
                  <c:v>4.0000000000000001E-3</c:v>
                </c:pt>
                <c:pt idx="3">
                  <c:v>7.0000000000000001E-3</c:v>
                </c:pt>
                <c:pt idx="4">
                  <c:v>4.0000000000000001E-3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E50-3F4D-B82D-156F7D21E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/>
              <a:t>2070 Projected Water Demand Use by Category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C7B-6045-8DB9-DD459B2FE3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C7B-6045-8DB9-DD459B2FE3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C7B-6045-8DB9-DD459B2FE3A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C7B-6045-8DB9-DD459B2FE3A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C7B-6045-8DB9-DD459B2FE3A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C7B-6045-8DB9-DD459B2FE3A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2C7B-6045-8DB9-DD459B2FE3AE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7B-6045-8DB9-DD459B2FE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Sheet4!$A$13:$A$18</c:f>
              <c:strCache>
                <c:ptCount val="6"/>
                <c:pt idx="0">
                  <c:v>Irrigation</c:v>
                </c:pt>
                <c:pt idx="1">
                  <c:v>Municipal</c:v>
                </c:pt>
                <c:pt idx="2">
                  <c:v>Manufacturing</c:v>
                </c:pt>
                <c:pt idx="3">
                  <c:v>Steam-electric</c:v>
                </c:pt>
                <c:pt idx="4">
                  <c:v>Mining</c:v>
                </c:pt>
                <c:pt idx="5">
                  <c:v>Livestock</c:v>
                </c:pt>
              </c:strCache>
            </c:strRef>
          </c:cat>
          <c:val>
            <c:numRef>
              <c:f>Sheet4!$C$13:$C$18</c:f>
              <c:numCache>
                <c:formatCode>0.0%</c:formatCode>
                <c:ptCount val="6"/>
                <c:pt idx="0">
                  <c:v>0.91500000000000004</c:v>
                </c:pt>
                <c:pt idx="1">
                  <c:v>4.1000000000000002E-2</c:v>
                </c:pt>
                <c:pt idx="2">
                  <c:v>6.0000000000000001E-3</c:v>
                </c:pt>
                <c:pt idx="3">
                  <c:v>1.7999999999999999E-2</c:v>
                </c:pt>
                <c:pt idx="4">
                  <c:v>3.0000000000000001E-3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7B-6045-8DB9-DD459B2FE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BCF0-D1EC-844B-99CA-89711471DBED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AA7B3-3169-294D-B664-F4E145A2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E1C5-1609-42CA-A67D-24E62FBB8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6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(null)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750"/>
            <a:ext cx="1022350" cy="131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Kody Bessent with Plains Cotton Growers,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0A9DE-57B0-AA45-A7B3-19C36E1C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68"/>
            <a:ext cx="7874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D484-B330-824E-A019-A33B0B19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724400" cy="857250"/>
          </a:xfrm>
        </p:spPr>
        <p:txBody>
          <a:bodyPr>
            <a:noAutofit/>
          </a:bodyPr>
          <a:lstStyle/>
          <a:p>
            <a:r>
              <a:rPr lang="en-US" sz="2800" dirty="0"/>
              <a:t>Exploring Additional Water Resources and Efficiencies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874C1-EB86-BA4B-B429-28929F55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41910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Brackish Groundwater Resources</a:t>
            </a:r>
          </a:p>
          <a:p>
            <a:pPr lvl="1"/>
            <a:r>
              <a:rPr lang="en-US" dirty="0"/>
              <a:t>Majority in region unsuitable for most uses without treatment.</a:t>
            </a:r>
          </a:p>
          <a:p>
            <a:pPr lvl="1"/>
            <a:r>
              <a:rPr lang="en-US" dirty="0"/>
              <a:t>Cost varies with salinity concentration, plant size and method of concentrate disposal</a:t>
            </a:r>
          </a:p>
          <a:p>
            <a:r>
              <a:rPr lang="en-US" dirty="0"/>
              <a:t>Aquifer Storage and Recovery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9D9D5-96B1-284C-9FA5-D311E3701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555"/>
            <a:ext cx="3919117" cy="50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60BF-0564-DA46-9B2E-6BC090B9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3429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Texas Water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62C9-FA19-5F4D-AEE0-84CA95BA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3732854" cy="3394472"/>
          </a:xfrm>
        </p:spPr>
        <p:txBody>
          <a:bodyPr>
            <a:normAutofit/>
          </a:bodyPr>
          <a:lstStyle/>
          <a:p>
            <a:r>
              <a:rPr lang="en-US" sz="2800" dirty="0"/>
              <a:t>15 major river basins </a:t>
            </a:r>
          </a:p>
          <a:p>
            <a:r>
              <a:rPr lang="en-US" sz="2800" dirty="0"/>
              <a:t>8 coastal basins</a:t>
            </a:r>
          </a:p>
          <a:p>
            <a:r>
              <a:rPr lang="en-US" sz="2800" dirty="0"/>
              <a:t>9 major and 21 minor groundwater aquifers.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BDBF9-4989-FA44-AD4C-2BE0CC6E4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54" y="0"/>
            <a:ext cx="4953946" cy="49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912A9-302A-6240-B777-6406E731E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3990109" cy="5150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924C7-7CD2-9546-A233-1C309D3C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24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9A0-F6B4-5442-8216-3DC8FF10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7B54-48BB-BD47-AF39-2FAE5B48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Makes up ≈ 7.5 percent of the state’s land area</a:t>
            </a:r>
          </a:p>
          <a:p>
            <a:r>
              <a:rPr lang="en-US" dirty="0"/>
              <a:t>≈ 1.9 percent of the state’s total population currently resides within the Region</a:t>
            </a:r>
          </a:p>
          <a:p>
            <a:r>
              <a:rPr lang="en-US" dirty="0"/>
              <a:t>Semi-arid region ≈ 80 percent of the annual rainfall occurs during the period from May through October.</a:t>
            </a:r>
          </a:p>
          <a:p>
            <a:r>
              <a:rPr lang="en-US" dirty="0"/>
              <a:t>Major crops grown are cotton, sorghum, corn and winter wheat.</a:t>
            </a:r>
          </a:p>
          <a:p>
            <a:r>
              <a:rPr lang="en-US" dirty="0"/>
              <a:t>Water demand for agriculture is projected to account for 95 percent of the region’s water use in 2020.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" y="0"/>
            <a:ext cx="9065419" cy="994172"/>
          </a:xfrm>
        </p:spPr>
        <p:txBody>
          <a:bodyPr>
            <a:normAutofit/>
          </a:bodyPr>
          <a:lstStyle/>
          <a:p>
            <a:r>
              <a:rPr lang="en-US" dirty="0"/>
              <a:t>Regional Water Demand Projections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0" y="841437"/>
          <a:ext cx="4607719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4603822" y="841437"/>
          <a:ext cx="4540178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4869657"/>
            <a:ext cx="3086100" cy="273844"/>
          </a:xfrm>
        </p:spPr>
        <p:txBody>
          <a:bodyPr/>
          <a:lstStyle/>
          <a:p>
            <a:r>
              <a:rPr lang="en-US" dirty="0"/>
              <a:t>Source: Daniel B. Stephens &amp; Associates Inc.</a:t>
            </a:r>
          </a:p>
        </p:txBody>
      </p:sp>
    </p:spTree>
    <p:extLst>
      <p:ext uri="{BB962C8B-B14F-4D97-AF65-F5344CB8AC3E}">
        <p14:creationId xmlns:p14="http://schemas.microsoft.com/office/powerpoint/2010/main" val="31534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CE61-E726-4A40-B7AB-89EFBADC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979"/>
            <a:ext cx="8763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the steady decline in irrigated agriculture within the region?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4A7E-6EE4-1E44-8FA5-0468BED8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5255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Groundwater availability and recharge rate</a:t>
            </a:r>
          </a:p>
          <a:p>
            <a:r>
              <a:rPr lang="en-US" dirty="0"/>
              <a:t>Improved conservation technology:</a:t>
            </a:r>
          </a:p>
          <a:p>
            <a:pPr lvl="1"/>
            <a:r>
              <a:rPr lang="en-US" dirty="0"/>
              <a:t>Irrigation practices</a:t>
            </a:r>
          </a:p>
          <a:p>
            <a:pPr lvl="1"/>
            <a:r>
              <a:rPr lang="en-US" dirty="0"/>
              <a:t>Seed Varieties</a:t>
            </a:r>
          </a:p>
          <a:p>
            <a:pPr lvl="1"/>
            <a:r>
              <a:rPr lang="en-US" dirty="0"/>
              <a:t>Management: No Till, Minimum Till, Crop Rotation etc.</a:t>
            </a:r>
          </a:p>
          <a:p>
            <a:r>
              <a:rPr lang="en-US" dirty="0"/>
              <a:t>Irrigation timing and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7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BD76EF-20C2-7B47-BE2E-EFB13D013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6"/>
            <a:ext cx="7696200" cy="51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4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0FB1-98A2-1D4F-AC53-DF9760EB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Irrigation Efficiency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A0CCBD9-3543-C14F-80DC-9903DEFEE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08420"/>
              </p:ext>
            </p:extLst>
          </p:nvPr>
        </p:nvGraphicFramePr>
        <p:xfrm>
          <a:off x="76200" y="1123950"/>
          <a:ext cx="4038600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550">
                <a:tc>
                  <a:txBody>
                    <a:bodyPr/>
                    <a:lstStyle/>
                    <a:p>
                      <a:r>
                        <a:rPr lang="en-US" dirty="0"/>
                        <a:t>Irrigation</a:t>
                      </a:r>
                      <a:r>
                        <a:rPr lang="en-US" baseline="0" dirty="0"/>
                        <a:t> System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Number of Systems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384">
                <a:tc>
                  <a:txBody>
                    <a:bodyPr/>
                    <a:lstStyle/>
                    <a:p>
                      <a:r>
                        <a:rPr lang="en-US" dirty="0"/>
                        <a:t>Sub-surface Drip Irrigation (SDI)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384">
                <a:tc>
                  <a:txBody>
                    <a:bodyPr/>
                    <a:lstStyle/>
                    <a:p>
                      <a:r>
                        <a:rPr lang="en-US" dirty="0"/>
                        <a:t>Center Pivot Irrigation (CPI)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384">
                <a:tc gridSpan="3">
                  <a:txBody>
                    <a:bodyPr/>
                    <a:lstStyle/>
                    <a:p>
                      <a:r>
                        <a:rPr lang="en-US" i="1" dirty="0"/>
                        <a:t>Source: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H</a:t>
                      </a:r>
                      <a:r>
                        <a:rPr lang="en-US" i="1" baseline="0" dirty="0"/>
                        <a:t>igh Plains Water District, Jed Leibbrandt, GIS Specialist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B43EC9-FB36-D54A-8458-10EA78C97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26236"/>
              </p:ext>
            </p:extLst>
          </p:nvPr>
        </p:nvGraphicFramePr>
        <p:xfrm>
          <a:off x="4146395" y="992429"/>
          <a:ext cx="4943474" cy="409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61">
                <a:tc>
                  <a:txBody>
                    <a:bodyPr/>
                    <a:lstStyle/>
                    <a:p>
                      <a:r>
                        <a:rPr lang="en-US" dirty="0"/>
                        <a:t>Irrigation</a:t>
                      </a:r>
                      <a:r>
                        <a:rPr lang="en-US" baseline="0" dirty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  <a:r>
                        <a:rPr lang="en-US" baseline="0" dirty="0"/>
                        <a:t> Efficiency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en-US" dirty="0"/>
                        <a:t>Subsurface Drip Irrigation (SDI)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851">
                <a:tc>
                  <a:txBody>
                    <a:bodyPr/>
                    <a:lstStyle/>
                    <a:p>
                      <a:r>
                        <a:rPr lang="en-US" dirty="0"/>
                        <a:t>Low Energy Precision Application (LEPA)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851">
                <a:tc>
                  <a:txBody>
                    <a:bodyPr/>
                    <a:lstStyle/>
                    <a:p>
                      <a:r>
                        <a:rPr lang="en-US" dirty="0"/>
                        <a:t>Low Elevation Spray</a:t>
                      </a:r>
                      <a:r>
                        <a:rPr lang="en-US" baseline="0" dirty="0"/>
                        <a:t> Application (LESA)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851">
                <a:tc>
                  <a:txBody>
                    <a:bodyPr/>
                    <a:lstStyle/>
                    <a:p>
                      <a:r>
                        <a:rPr lang="en-US" dirty="0"/>
                        <a:t>Mid-Elevation</a:t>
                      </a:r>
                      <a:r>
                        <a:rPr lang="en-US" baseline="0" dirty="0"/>
                        <a:t> Spray Application (MESA)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en-US" dirty="0"/>
                        <a:t>Furrow Irrigation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851">
                <a:tc gridSpan="2">
                  <a:txBody>
                    <a:bodyPr/>
                    <a:lstStyle/>
                    <a:p>
                      <a:r>
                        <a:rPr lang="en-US" i="1" dirty="0"/>
                        <a:t>Source: TAMU </a:t>
                      </a:r>
                      <a:r>
                        <a:rPr lang="en-US" i="1" dirty="0" err="1"/>
                        <a:t>AgriLife</a:t>
                      </a:r>
                      <a:r>
                        <a:rPr lang="en-US" i="1" dirty="0"/>
                        <a:t> Extension,</a:t>
                      </a:r>
                      <a:r>
                        <a:rPr lang="en-US" i="1" baseline="0" dirty="0"/>
                        <a:t> “Economics of Irrigation Systems”, B-6113,10/11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72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DEE3-D689-8A4E-B60F-C98AA949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Groundwater Resource Management in our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97DA-8419-AF49-BFA0-83D2A543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Recent rules and revised management plan revisions process</a:t>
            </a:r>
          </a:p>
          <a:p>
            <a:pPr lvl="1"/>
            <a:r>
              <a:rPr lang="en-US" dirty="0"/>
              <a:t>Static 1.50 acre-feet Allowable Production Rate established. Applies to all groundwater users regardless of use category.</a:t>
            </a:r>
          </a:p>
          <a:p>
            <a:pPr lvl="1"/>
            <a:r>
              <a:rPr lang="en-US" dirty="0"/>
              <a:t>Established a conservation reserve where all or a portion of a users APR maybe reserved</a:t>
            </a:r>
          </a:p>
          <a:p>
            <a:pPr lvl="1"/>
            <a:r>
              <a:rPr lang="en-US" dirty="0"/>
              <a:t>Recording and reporting options: </a:t>
            </a:r>
          </a:p>
          <a:p>
            <a:pPr lvl="2"/>
            <a:r>
              <a:rPr lang="en-US" dirty="0"/>
              <a:t>Meter</a:t>
            </a:r>
          </a:p>
          <a:p>
            <a:pPr lvl="2"/>
            <a:r>
              <a:rPr lang="en-US" dirty="0"/>
              <a:t>One Irrigated Crop Certification</a:t>
            </a:r>
          </a:p>
          <a:p>
            <a:pPr lvl="2"/>
            <a:r>
              <a:rPr lang="en-US" dirty="0"/>
              <a:t>Energy Consumption Records</a:t>
            </a:r>
          </a:p>
          <a:p>
            <a:pPr lvl="2"/>
            <a:r>
              <a:rPr lang="en-US" dirty="0"/>
              <a:t>Nozzle Package Measurements</a:t>
            </a:r>
          </a:p>
          <a:p>
            <a:pPr lvl="2"/>
            <a:r>
              <a:rPr lang="en-US" dirty="0"/>
              <a:t>Confined Animal Feeding Operation multiplier formula</a:t>
            </a:r>
          </a:p>
          <a:p>
            <a:pPr lvl="2"/>
            <a:r>
              <a:rPr lang="en-US" dirty="0"/>
              <a:t>Maximum Production Capacity Certification not to exceed 0.93gpm</a:t>
            </a:r>
          </a:p>
          <a:p>
            <a:pPr lvl="1"/>
            <a:r>
              <a:rPr lang="en-US" dirty="0"/>
              <a:t>Voluntary registration of existing exempt use well’s.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50357"/>
      </p:ext>
    </p:extLst>
  </p:cSld>
  <p:clrMapOvr>
    <a:masterClrMapping/>
  </p:clrMapOvr>
</p:sld>
</file>

<file path=ppt/theme/theme1.xml><?xml version="1.0" encoding="utf-8"?>
<a:theme xmlns:a="http://schemas.openxmlformats.org/drawingml/2006/main" name="water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32</TotalTime>
  <Words>387</Words>
  <Application>Microsoft Macintosh PowerPoint</Application>
  <PresentationFormat>On-screen Show (16:9)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water summit template</vt:lpstr>
      <vt:lpstr>PowerPoint Presentation</vt:lpstr>
      <vt:lpstr>Texas Water Supply</vt:lpstr>
      <vt:lpstr>PowerPoint Presentation</vt:lpstr>
      <vt:lpstr>Regional Description</vt:lpstr>
      <vt:lpstr>Regional Water Demand Projections</vt:lpstr>
      <vt:lpstr>Why the steady decline in irrigated agriculture within the region?</vt:lpstr>
      <vt:lpstr>PowerPoint Presentation</vt:lpstr>
      <vt:lpstr>Agriculture Irrigation Efficiency</vt:lpstr>
      <vt:lpstr>Groundwater Resource Management in our region</vt:lpstr>
      <vt:lpstr>Exploring Additional Water Resources and Efficiencies</vt:lpstr>
    </vt:vector>
  </TitlesOfParts>
  <Company>Hewlett-Packard Company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Pandol</dc:creator>
  <cp:lastModifiedBy>Kody Bessent</cp:lastModifiedBy>
  <cp:revision>5</cp:revision>
  <dcterms:created xsi:type="dcterms:W3CDTF">2018-01-18T04:46:30Z</dcterms:created>
  <dcterms:modified xsi:type="dcterms:W3CDTF">2018-03-02T20:04:09Z</dcterms:modified>
</cp:coreProperties>
</file>