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257" r:id="rId2"/>
    <p:sldId id="272" r:id="rId3"/>
    <p:sldId id="259" r:id="rId4"/>
    <p:sldId id="260" r:id="rId5"/>
    <p:sldId id="263" r:id="rId6"/>
    <p:sldId id="265" r:id="rId7"/>
    <p:sldId id="290" r:id="rId8"/>
    <p:sldId id="283" r:id="rId9"/>
    <p:sldId id="307" r:id="rId10"/>
    <p:sldId id="273" r:id="rId11"/>
    <p:sldId id="296" r:id="rId12"/>
    <p:sldId id="302" r:id="rId13"/>
    <p:sldId id="292" r:id="rId14"/>
    <p:sldId id="297" r:id="rId15"/>
    <p:sldId id="275" r:id="rId16"/>
    <p:sldId id="282" r:id="rId17"/>
    <p:sldId id="271" r:id="rId18"/>
    <p:sldId id="295" r:id="rId19"/>
    <p:sldId id="305" r:id="rId20"/>
    <p:sldId id="269" r:id="rId21"/>
    <p:sldId id="280" r:id="rId22"/>
    <p:sldId id="288" r:id="rId23"/>
    <p:sldId id="306" r:id="rId24"/>
    <p:sldId id="274" r:id="rId25"/>
    <p:sldId id="298" r:id="rId26"/>
    <p:sldId id="276" r:id="rId27"/>
    <p:sldId id="277" r:id="rId28"/>
    <p:sldId id="278" r:id="rId29"/>
    <p:sldId id="279" r:id="rId30"/>
    <p:sldId id="301" r:id="rId31"/>
    <p:sldId id="281" r:id="rId32"/>
    <p:sldId id="303" r:id="rId33"/>
    <p:sldId id="289" r:id="rId34"/>
  </p:sldIdLst>
  <p:sldSz cx="9144000" cy="6858000" type="screen4x3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6DB"/>
    <a:srgbClr val="FF8000"/>
    <a:srgbClr val="AC7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-8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8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ofa\users$\users5\a1151925\a%20DOCS%20(U)\A%20California\Figure%202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58058640852"/>
          <c:y val="0.0287467696884031"/>
          <c:w val="0.898689966170108"/>
          <c:h val="0.8774872224004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Acre Feet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Sheet1!$A$21:$A$44</c:f>
              <c:numCache>
                <c:formatCode>General</c:formatCode>
                <c:ptCount val="24"/>
                <c:pt idx="0">
                  <c:v>2019.0</c:v>
                </c:pt>
                <c:pt idx="1">
                  <c:v>2020.0</c:v>
                </c:pt>
                <c:pt idx="2">
                  <c:v>2021.0</c:v>
                </c:pt>
                <c:pt idx="3">
                  <c:v>2022.0</c:v>
                </c:pt>
                <c:pt idx="4">
                  <c:v>2023.0</c:v>
                </c:pt>
                <c:pt idx="5">
                  <c:v>2024.0</c:v>
                </c:pt>
                <c:pt idx="6">
                  <c:v>2025.0</c:v>
                </c:pt>
                <c:pt idx="7">
                  <c:v>2026.0</c:v>
                </c:pt>
                <c:pt idx="8">
                  <c:v>2027.0</c:v>
                </c:pt>
                <c:pt idx="9">
                  <c:v>2028.0</c:v>
                </c:pt>
                <c:pt idx="10">
                  <c:v>2029.0</c:v>
                </c:pt>
                <c:pt idx="11">
                  <c:v>2030.0</c:v>
                </c:pt>
                <c:pt idx="12">
                  <c:v>2031.0</c:v>
                </c:pt>
                <c:pt idx="13">
                  <c:v>2032.0</c:v>
                </c:pt>
                <c:pt idx="14">
                  <c:v>2033.0</c:v>
                </c:pt>
                <c:pt idx="15">
                  <c:v>2034.0</c:v>
                </c:pt>
                <c:pt idx="16">
                  <c:v>2035.0</c:v>
                </c:pt>
                <c:pt idx="17">
                  <c:v>2036.0</c:v>
                </c:pt>
                <c:pt idx="18">
                  <c:v>2037.0</c:v>
                </c:pt>
                <c:pt idx="19">
                  <c:v>2038.0</c:v>
                </c:pt>
                <c:pt idx="20">
                  <c:v>2039.0</c:v>
                </c:pt>
                <c:pt idx="21">
                  <c:v>2040.0</c:v>
                </c:pt>
                <c:pt idx="22">
                  <c:v>2041.0</c:v>
                </c:pt>
                <c:pt idx="23">
                  <c:v>2042.0</c:v>
                </c:pt>
              </c:numCache>
            </c:numRef>
          </c:cat>
          <c:val>
            <c:numRef>
              <c:f>Sheet1!$B$21:$B$44</c:f>
              <c:numCache>
                <c:formatCode>_-* #,##0_-;\-* #,##0_-;_-* "-"??_-;_-@_-</c:formatCode>
                <c:ptCount val="24"/>
                <c:pt idx="0">
                  <c:v>100000.0</c:v>
                </c:pt>
                <c:pt idx="1">
                  <c:v>98500.0</c:v>
                </c:pt>
                <c:pt idx="2">
                  <c:v>97022.5</c:v>
                </c:pt>
                <c:pt idx="3">
                  <c:v>94111.825</c:v>
                </c:pt>
                <c:pt idx="4">
                  <c:v>91288.47025</c:v>
                </c:pt>
                <c:pt idx="5">
                  <c:v>88549.8161425</c:v>
                </c:pt>
                <c:pt idx="6">
                  <c:v>85893.321658225</c:v>
                </c:pt>
                <c:pt idx="7">
                  <c:v>83316.52200847826</c:v>
                </c:pt>
                <c:pt idx="8">
                  <c:v>80817.02634822387</c:v>
                </c:pt>
                <c:pt idx="9">
                  <c:v>78392.51555777717</c:v>
                </c:pt>
                <c:pt idx="10">
                  <c:v>76040.74009104377</c:v>
                </c:pt>
                <c:pt idx="11">
                  <c:v>73759.51788831239</c:v>
                </c:pt>
                <c:pt idx="12">
                  <c:v>71546.73235166309</c:v>
                </c:pt>
                <c:pt idx="13">
                  <c:v>69400.33038111324</c:v>
                </c:pt>
                <c:pt idx="14">
                  <c:v>67318.3204696799</c:v>
                </c:pt>
                <c:pt idx="15">
                  <c:v>65298.77085558948</c:v>
                </c:pt>
                <c:pt idx="16">
                  <c:v>63339.80772992178</c:v>
                </c:pt>
                <c:pt idx="17">
                  <c:v>61439.61349802413</c:v>
                </c:pt>
                <c:pt idx="18">
                  <c:v>60000.0</c:v>
                </c:pt>
                <c:pt idx="19">
                  <c:v>60000.0</c:v>
                </c:pt>
                <c:pt idx="20">
                  <c:v>60000.0</c:v>
                </c:pt>
                <c:pt idx="21">
                  <c:v>60000.0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DA-4381-8963-2F956480E2D8}"/>
            </c:ext>
          </c:extLst>
        </c:ser>
        <c:ser>
          <c:idx val="1"/>
          <c:order val="1"/>
          <c:tx>
            <c:strRef>
              <c:f>Sheet1!$C$20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Sheet1!$A$21:$A$44</c:f>
              <c:numCache>
                <c:formatCode>General</c:formatCode>
                <c:ptCount val="24"/>
                <c:pt idx="0">
                  <c:v>2019.0</c:v>
                </c:pt>
                <c:pt idx="1">
                  <c:v>2020.0</c:v>
                </c:pt>
                <c:pt idx="2">
                  <c:v>2021.0</c:v>
                </c:pt>
                <c:pt idx="3">
                  <c:v>2022.0</c:v>
                </c:pt>
                <c:pt idx="4">
                  <c:v>2023.0</c:v>
                </c:pt>
                <c:pt idx="5">
                  <c:v>2024.0</c:v>
                </c:pt>
                <c:pt idx="6">
                  <c:v>2025.0</c:v>
                </c:pt>
                <c:pt idx="7">
                  <c:v>2026.0</c:v>
                </c:pt>
                <c:pt idx="8">
                  <c:v>2027.0</c:v>
                </c:pt>
                <c:pt idx="9">
                  <c:v>2028.0</c:v>
                </c:pt>
                <c:pt idx="10">
                  <c:v>2029.0</c:v>
                </c:pt>
                <c:pt idx="11">
                  <c:v>2030.0</c:v>
                </c:pt>
                <c:pt idx="12">
                  <c:v>2031.0</c:v>
                </c:pt>
                <c:pt idx="13">
                  <c:v>2032.0</c:v>
                </c:pt>
                <c:pt idx="14">
                  <c:v>2033.0</c:v>
                </c:pt>
                <c:pt idx="15">
                  <c:v>2034.0</c:v>
                </c:pt>
                <c:pt idx="16">
                  <c:v>2035.0</c:v>
                </c:pt>
                <c:pt idx="17">
                  <c:v>2036.0</c:v>
                </c:pt>
                <c:pt idx="18">
                  <c:v>2037.0</c:v>
                </c:pt>
                <c:pt idx="19">
                  <c:v>2038.0</c:v>
                </c:pt>
                <c:pt idx="20">
                  <c:v>2039.0</c:v>
                </c:pt>
                <c:pt idx="21">
                  <c:v>2040.0</c:v>
                </c:pt>
                <c:pt idx="22">
                  <c:v>2041.0</c:v>
                </c:pt>
                <c:pt idx="23">
                  <c:v>2042.0</c:v>
                </c:pt>
              </c:numCache>
            </c:numRef>
          </c:cat>
          <c:val>
            <c:numRef>
              <c:f>Sheet1!$C$21:$C$44</c:f>
              <c:numCache>
                <c:formatCode>General</c:formatCode>
                <c:ptCount val="24"/>
                <c:pt idx="0" formatCode="_-* #,##0_-;\-* #,##0_-;_-* &quot;-&quot;??_-;_-@_-">
                  <c:v>25000.0</c:v>
                </c:pt>
                <c:pt idx="10" formatCode="_-* #,##0_-;\-* #,##0_-;_-* &quot;-&quot;??_-;_-@_-">
                  <c:v>10000.0</c:v>
                </c:pt>
                <c:pt idx="11" formatCode="_-* #,##0_-;\-* #,##0_-;_-* &quot;-&quot;??_-;_-@_-">
                  <c:v>12000.0</c:v>
                </c:pt>
                <c:pt idx="12" formatCode="_-* #,##0_-;\-* #,##0_-;_-* &quot;-&quot;??_-;_-@_-">
                  <c:v>13000.0</c:v>
                </c:pt>
                <c:pt idx="13" formatCode="_-* #,##0_-;\-* #,##0_-;_-* &quot;-&quot;??_-;_-@_-">
                  <c:v>8000.0</c:v>
                </c:pt>
                <c:pt idx="14" formatCode="_-* #,##0_-;\-* #,##0_-;_-* &quot;-&quot;??_-;_-@_-">
                  <c:v>7000.0</c:v>
                </c:pt>
                <c:pt idx="15" formatCode="_-* #,##0_-;\-* #,##0_-;_-* &quot;-&quot;??_-;_-@_-">
                  <c:v>10000.0</c:v>
                </c:pt>
                <c:pt idx="16" formatCode="_-* #,##0_-;\-* #,##0_-;_-* &quot;-&quot;??_-;_-@_-">
                  <c:v>13000.0</c:v>
                </c:pt>
                <c:pt idx="17" formatCode="_-* #,##0_-;\-* #,##0_-;_-* &quot;-&quot;??_-;_-@_-">
                  <c:v>7000.0</c:v>
                </c:pt>
                <c:pt idx="18" formatCode="_-* #,##0_-;\-* #,##0_-;_-* &quot;-&quot;??_-;_-@_-">
                  <c:v>5000.0</c:v>
                </c:pt>
                <c:pt idx="19" formatCode="_-* #,##0_-;\-* #,##0_-;_-* &quot;-&quot;??_-;_-@_-">
                  <c:v>8000.0</c:v>
                </c:pt>
                <c:pt idx="20" formatCode="_-* #,##0_-;\-* #,##0_-;_-* &quot;-&quot;??_-;_-@_-">
                  <c:v>15000.0</c:v>
                </c:pt>
                <c:pt idx="21" formatCode="_-* #,##0_-;\-* #,##0_-;_-* &quot;-&quot;??_-;_-@_-">
                  <c:v>12000.0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DA-4381-8963-2F956480E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3962808"/>
        <c:axId val="-2073969192"/>
      </c:barChart>
      <c:catAx>
        <c:axId val="-2073962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3969192"/>
        <c:crosses val="autoZero"/>
        <c:auto val="0"/>
        <c:lblAlgn val="ctr"/>
        <c:lblOffset val="100"/>
        <c:tickLblSkip val="2"/>
        <c:noMultiLvlLbl val="0"/>
      </c:catAx>
      <c:valAx>
        <c:axId val="-20739691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>
                    <a:solidFill>
                      <a:schemeClr val="tx1"/>
                    </a:solidFill>
                  </a:rPr>
                  <a:t>Acre Feet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396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A8196-05FA-4F2E-B848-FD9B55891287}" type="datetimeFigureOut">
              <a:rPr lang="en-AU" smtClean="0"/>
              <a:t>8/3/17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07EF0-BF92-4D72-8CEE-C7AD8D04A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2642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4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6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8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9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8/3/17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1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8/3/17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8/3/17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5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7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2D67-886D-4C2A-9145-CD812767ABA3}" type="datetimeFigureOut">
              <a:rPr lang="en-US" smtClean="0"/>
              <a:t>8/3/17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9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A2D67-886D-4C2A-9145-CD812767ABA3}" type="datetimeFigureOut">
              <a:rPr lang="en-US" smtClean="0"/>
              <a:t>8/3/17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C4E-1DF8-4EA8-8D88-281DE0DF6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ke.Young@adelaide.edu.au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microsoft.com/office/2007/relationships/hdphoto" Target="../media/hdphoto3.wdp"/><Relationship Id="rId5" Type="http://schemas.microsoft.com/office/2007/relationships/hdphoto" Target="../media/hdphoto4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343" y="449702"/>
            <a:ext cx="8439150" cy="6076950"/>
          </a:xfrm>
          <a:prstGeom prst="rect">
            <a:avLst/>
          </a:prstGeom>
          <a:solidFill>
            <a:schemeClr val="bg2">
              <a:alpha val="44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1215" y="2008078"/>
            <a:ext cx="7821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Corbel" panose="020B0503020204020204" pitchFamily="34" charset="0"/>
              </a:rPr>
              <a:t>Sharing Groundwater:</a:t>
            </a:r>
            <a:br>
              <a:rPr lang="en-US" sz="2600" b="1" dirty="0" smtClean="0">
                <a:latin typeface="Corbel" panose="020B0503020204020204" pitchFamily="34" charset="0"/>
              </a:rPr>
            </a:br>
            <a:r>
              <a:rPr lang="en-US" sz="2600" b="1" dirty="0" smtClean="0">
                <a:latin typeface="Corbel" panose="020B0503020204020204" pitchFamily="34" charset="0"/>
              </a:rPr>
              <a:t>A Robust System </a:t>
            </a:r>
            <a:r>
              <a:rPr lang="en-US" sz="2600" b="1" smtClean="0">
                <a:latin typeface="Corbel" panose="020B0503020204020204" pitchFamily="34" charset="0"/>
              </a:rPr>
              <a:t>for Achieving SGMA</a:t>
            </a:r>
            <a:endParaRPr lang="en-US" sz="2600" b="1" dirty="0">
              <a:latin typeface="Corbel" panose="020B0503020204020204" pitchFamily="34" charset="0"/>
            </a:endParaRPr>
          </a:p>
          <a:p>
            <a:pPr algn="ctr"/>
            <a:endParaRPr lang="en-US" sz="2600" b="1" dirty="0">
              <a:latin typeface="Corbel" panose="020B0503020204020204" pitchFamily="34" charset="0"/>
            </a:endParaRPr>
          </a:p>
          <a:p>
            <a:pPr algn="ctr"/>
            <a:r>
              <a:rPr lang="en-US" sz="2600" b="1" dirty="0">
                <a:latin typeface="Corbel" panose="020B0503020204020204" pitchFamily="34" charset="0"/>
              </a:rPr>
              <a:t>Professor Mike Young</a:t>
            </a:r>
            <a:br>
              <a:rPr lang="en-US" sz="2600" b="1" dirty="0">
                <a:latin typeface="Corbel" panose="020B0503020204020204" pitchFamily="34" charset="0"/>
              </a:rPr>
            </a:br>
            <a:endParaRPr lang="en-US" sz="2600" b="1" dirty="0">
              <a:latin typeface="Corbel" panose="020B0503020204020204" pitchFamily="34" charset="0"/>
            </a:endParaRPr>
          </a:p>
          <a:p>
            <a:pPr algn="ctr"/>
            <a:r>
              <a:rPr lang="en-US" sz="2200" b="1" dirty="0">
                <a:latin typeface="Corbel" panose="020B0503020204020204" pitchFamily="34" charset="0"/>
                <a:hlinkClick r:id="rId3"/>
              </a:rPr>
              <a:t>Mike.Young@adelaide.edu.au</a:t>
            </a:r>
            <a:r>
              <a:rPr lang="en-US" sz="2200" b="1" dirty="0">
                <a:latin typeface="Corbel" panose="020B0503020204020204" pitchFamily="34" charset="0"/>
              </a:rPr>
              <a:t/>
            </a:r>
            <a:br>
              <a:rPr lang="en-US" sz="2200" b="1" dirty="0">
                <a:latin typeface="Corbel" panose="020B0503020204020204" pitchFamily="34" charset="0"/>
              </a:rPr>
            </a:br>
            <a:r>
              <a:rPr lang="en-US" sz="2200" b="1" dirty="0">
                <a:latin typeface="Corbel" panose="020B0503020204020204" pitchFamily="34" charset="0"/>
              </a:rPr>
              <a:t/>
            </a:r>
            <a:br>
              <a:rPr lang="en-US" sz="2200" b="1" dirty="0">
                <a:latin typeface="Corbel" panose="020B0503020204020204" pitchFamily="34" charset="0"/>
              </a:rPr>
            </a:br>
            <a:r>
              <a:rPr lang="en-US" sz="2200" b="1" dirty="0">
                <a:latin typeface="Corbel" panose="020B0503020204020204" pitchFamily="34" charset="0"/>
              </a:rPr>
              <a:t>Cell 857 928 2519</a:t>
            </a:r>
          </a:p>
        </p:txBody>
      </p:sp>
      <p:pic>
        <p:nvPicPr>
          <p:cNvPr id="1034" name="Picture 10" descr="https://www.gsb.stanford.edu/sites/gsb/files/act/Legacy%20Resource%20Center/The%20Water%20Foundation-Spring-Summer%202016/resources_legacy_fund_organization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54" y="5653883"/>
            <a:ext cx="2051318" cy="6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eekcdn.com/pacman/company-profiles/logos/432611/university-of-adelaide-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27111" r="4871" b="26363"/>
          <a:stretch/>
        </p:blipFill>
        <p:spPr bwMode="auto">
          <a:xfrm>
            <a:off x="5072546" y="5653883"/>
            <a:ext cx="2149979" cy="68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75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333" y="1975044"/>
            <a:ext cx="2972002" cy="2665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Corbel"/>
                <a:cs typeface="Corbel"/>
              </a:rPr>
              <a:t>(Very hard to change,</a:t>
            </a:r>
            <a:br>
              <a:rPr lang="en-AU" dirty="0" smtClean="0">
                <a:latin typeface="Corbel"/>
                <a:cs typeface="Corbel"/>
              </a:rPr>
            </a:br>
            <a:r>
              <a:rPr lang="en-AU" dirty="0" smtClean="0">
                <a:latin typeface="Corbel"/>
                <a:cs typeface="Corbel"/>
              </a:rPr>
              <a:t>Needs DWR approval)</a:t>
            </a:r>
            <a:endParaRPr lang="en-AU" dirty="0">
              <a:latin typeface="Corbel"/>
              <a:cs typeface="Corbe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10845" y="1975044"/>
            <a:ext cx="3015368" cy="2665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Corbel"/>
                <a:cs typeface="Corbel"/>
              </a:rPr>
              <a:t>(Can be adapted by GSA as knowledge improves and careful community consultation.)</a:t>
            </a:r>
            <a:endParaRPr lang="en-AU" dirty="0">
              <a:latin typeface="Corbel"/>
              <a:cs typeface="Corbe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97724" y="1975044"/>
            <a:ext cx="1699428" cy="2665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>
              <a:latin typeface="Corbel"/>
              <a:cs typeface="Corbel"/>
            </a:endParaRPr>
          </a:p>
          <a:p>
            <a:pPr algn="ctr"/>
            <a:endParaRPr lang="en-AU" dirty="0">
              <a:latin typeface="Corbel"/>
              <a:cs typeface="Corbel"/>
            </a:endParaRPr>
          </a:p>
          <a:p>
            <a:pPr algn="ctr"/>
            <a:r>
              <a:rPr lang="en-AU" dirty="0" smtClean="0">
                <a:latin typeface="Corbel"/>
                <a:cs typeface="Corbel"/>
              </a:rPr>
              <a:t>(Kept current by Watermaster)</a:t>
            </a:r>
            <a:br>
              <a:rPr lang="en-AU" dirty="0" smtClean="0">
                <a:latin typeface="Corbel"/>
                <a:cs typeface="Corbel"/>
              </a:rPr>
            </a:br>
            <a:r>
              <a:rPr lang="en-AU" dirty="0" smtClean="0">
                <a:latin typeface="Corbel"/>
                <a:cs typeface="Corbel"/>
              </a:rPr>
              <a:t/>
            </a:r>
            <a:br>
              <a:rPr lang="en-AU" dirty="0" smtClean="0">
                <a:latin typeface="Corbel"/>
                <a:cs typeface="Corbel"/>
              </a:rPr>
            </a:br>
            <a:r>
              <a:rPr lang="en-AU" dirty="0" smtClean="0">
                <a:latin typeface="Corbel"/>
                <a:cs typeface="Corbel"/>
              </a:rPr>
              <a:t/>
            </a:r>
            <a:br>
              <a:rPr lang="en-AU" dirty="0" smtClean="0">
                <a:latin typeface="Corbel"/>
                <a:cs typeface="Corbel"/>
              </a:rPr>
            </a:br>
            <a:endParaRPr lang="en-AU" dirty="0">
              <a:latin typeface="Corbel"/>
              <a:cs typeface="Corbe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GSP Structure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2948" y="1572666"/>
            <a:ext cx="144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Plan Rules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8143" y="1579538"/>
            <a:ext cx="144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Appendices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4218" y="1573180"/>
            <a:ext cx="1440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Website</a:t>
            </a:r>
            <a:endParaRPr lang="en-US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6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Critical governance considerations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9637" y="449903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84477" y="452443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09317" y="449903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34157" y="450538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58997" y="450538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83837" y="453078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08677" y="449903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33517" y="450538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58357" y="450538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83197" y="449903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08037" y="450538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32877" y="449903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991912" y="207587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492552" y="208222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17392" y="207587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42232" y="208222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367072" y="207587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74027" y="2082225"/>
            <a:ext cx="483235" cy="4832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Donut 30"/>
          <p:cNvSpPr/>
          <p:nvPr/>
        </p:nvSpPr>
        <p:spPr>
          <a:xfrm>
            <a:off x="2021382" y="1190685"/>
            <a:ext cx="6477635" cy="2315845"/>
          </a:xfrm>
          <a:prstGeom prst="donut">
            <a:avLst>
              <a:gd name="adj" fmla="val 34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4508677" y="2866450"/>
            <a:ext cx="383540" cy="124015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Left Bracket 32"/>
          <p:cNvSpPr/>
          <p:nvPr/>
        </p:nvSpPr>
        <p:spPr>
          <a:xfrm rot="5400000">
            <a:off x="4204675" y="640611"/>
            <a:ext cx="390525" cy="779241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5616752" y="2249230"/>
            <a:ext cx="871220" cy="1104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Text Box 24"/>
          <p:cNvSpPr txBox="1"/>
          <p:nvPr/>
        </p:nvSpPr>
        <p:spPr>
          <a:xfrm>
            <a:off x="1771827" y="5167690"/>
            <a:ext cx="5016500" cy="9251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Calibri"/>
                <a:ea typeface="ＭＳ 明朝"/>
                <a:cs typeface="Times New Roman"/>
              </a:rPr>
              <a:t>Groundwater Sustainability Agency</a:t>
            </a:r>
            <a:endParaRPr lang="en-US" sz="1200">
              <a:effectLst/>
              <a:ea typeface="ＭＳ 明朝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400">
                <a:effectLst/>
                <a:latin typeface="Calibri"/>
                <a:ea typeface="ＭＳ 明朝"/>
                <a:cs typeface="Times New Roman"/>
              </a:rPr>
              <a:t>Composed of “GSA-eligible entities”</a:t>
            </a:r>
            <a:endParaRPr lang="en-US" sz="1200">
              <a:effectLst/>
              <a:ea typeface="ＭＳ 明朝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400">
                <a:effectLst/>
                <a:latin typeface="Calibri"/>
                <a:ea typeface="ＭＳ 明朝"/>
                <a:cs typeface="Times New Roman"/>
              </a:rPr>
              <a:t>Duty is to appoint/dismiss board members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36" name="Left Bracket 35"/>
          <p:cNvSpPr/>
          <p:nvPr/>
        </p:nvSpPr>
        <p:spPr>
          <a:xfrm rot="16200000">
            <a:off x="3810812" y="944940"/>
            <a:ext cx="300355" cy="312483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Text Box 26"/>
          <p:cNvSpPr txBox="1"/>
          <p:nvPr/>
        </p:nvSpPr>
        <p:spPr>
          <a:xfrm>
            <a:off x="2803702" y="2657535"/>
            <a:ext cx="1946910" cy="44767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Calibri"/>
                <a:ea typeface="ＭＳ 明朝"/>
                <a:cs typeface="Times New Roman"/>
              </a:rPr>
              <a:t>Executive Board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38" name="Text Box 27"/>
          <p:cNvSpPr txBox="1"/>
          <p:nvPr/>
        </p:nvSpPr>
        <p:spPr>
          <a:xfrm>
            <a:off x="5868847" y="2613085"/>
            <a:ext cx="2630170" cy="7600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Calibri"/>
                <a:ea typeface="ＭＳ 明朝"/>
                <a:cs typeface="Times New Roman"/>
              </a:rPr>
              <a:t>GM/Watermaster</a:t>
            </a:r>
            <a:endParaRPr lang="en-US" sz="1200">
              <a:effectLst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ea typeface="ＭＳ 明朝"/>
                <a:cs typeface="Times New Roman"/>
              </a:rPr>
              <a:t> 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39" name="Text Box 29"/>
          <p:cNvSpPr txBox="1"/>
          <p:nvPr/>
        </p:nvSpPr>
        <p:spPr>
          <a:xfrm>
            <a:off x="430072" y="2075875"/>
            <a:ext cx="1622425" cy="81407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Calibri"/>
                <a:ea typeface="ＭＳ 明朝"/>
                <a:cs typeface="Times New Roman"/>
              </a:rPr>
              <a:t>Basin Authority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844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Critical local considerations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1" y="1223075"/>
            <a:ext cx="7096107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Current 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Existing loans and mortgages of agricultural land, and groundwater-dependent assets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Existing groundwater recharge projects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Existing groundwater banking </a:t>
            </a:r>
            <a:r>
              <a:rPr lang="en-US" sz="2400" dirty="0" smtClean="0">
                <a:latin typeface="Corbel" panose="020B0503020204020204" pitchFamily="34" charset="0"/>
              </a:rPr>
              <a:t>projects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Local land rating systems</a:t>
            </a:r>
            <a:endParaRPr lang="en-US" sz="2400" dirty="0" smtClean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 smtClean="0">
                <a:latin typeface="Corbel" panose="020B0503020204020204" pitchFamily="34" charset="0"/>
              </a:rPr>
              <a:t>Systems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Development, design, ownership, and maintenance of Share Register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Development, design, ownership, and maintenance of Accounting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Streamlining existing regulation through GSA and GSP Framework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Data-sharing of existing GW and SW monitoring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7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Management Zones, by Area</a:t>
            </a:r>
          </a:p>
        </p:txBody>
      </p:sp>
      <p:cxnSp>
        <p:nvCxnSpPr>
          <p:cNvPr id="81" name="Straight Connector 80"/>
          <p:cNvCxnSpPr>
            <a:stCxn id="83" idx="11"/>
            <a:endCxn id="83" idx="7"/>
          </p:cNvCxnSpPr>
          <p:nvPr/>
        </p:nvCxnSpPr>
        <p:spPr>
          <a:xfrm>
            <a:off x="5533415" y="3389933"/>
            <a:ext cx="1195233" cy="153126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4818344" y="1491344"/>
            <a:ext cx="3852813" cy="3958905"/>
            <a:chOff x="4831571" y="2377741"/>
            <a:chExt cx="3852813" cy="3958905"/>
          </a:xfrm>
        </p:grpSpPr>
        <p:sp>
          <p:nvSpPr>
            <p:cNvPr id="83" name="Freeform 82"/>
            <p:cNvSpPr/>
            <p:nvPr/>
          </p:nvSpPr>
          <p:spPr>
            <a:xfrm>
              <a:off x="4831571" y="2377741"/>
              <a:ext cx="3852813" cy="3958905"/>
            </a:xfrm>
            <a:custGeom>
              <a:avLst/>
              <a:gdLst>
                <a:gd name="connsiteX0" fmla="*/ 98778 w 3852813"/>
                <a:gd name="connsiteY0" fmla="*/ 1282349 h 3958905"/>
                <a:gd name="connsiteX1" fmla="*/ 61427 w 3852813"/>
                <a:gd name="connsiteY1" fmla="*/ 348653 h 3958905"/>
                <a:gd name="connsiteX2" fmla="*/ 696395 w 3852813"/>
                <a:gd name="connsiteY2" fmla="*/ 31196 h 3958905"/>
                <a:gd name="connsiteX3" fmla="*/ 2507920 w 3852813"/>
                <a:gd name="connsiteY3" fmla="*/ 49870 h 3958905"/>
                <a:gd name="connsiteX4" fmla="*/ 3665802 w 3852813"/>
                <a:gd name="connsiteY4" fmla="*/ 367327 h 3958905"/>
                <a:gd name="connsiteX5" fmla="*/ 3815206 w 3852813"/>
                <a:gd name="connsiteY5" fmla="*/ 1693176 h 3958905"/>
                <a:gd name="connsiteX6" fmla="*/ 3292292 w 3852813"/>
                <a:gd name="connsiteY6" fmla="*/ 3056372 h 3958905"/>
                <a:gd name="connsiteX7" fmla="*/ 1910304 w 3852813"/>
                <a:gd name="connsiteY7" fmla="*/ 3429851 h 3958905"/>
                <a:gd name="connsiteX8" fmla="*/ 864475 w 3852813"/>
                <a:gd name="connsiteY8" fmla="*/ 3859351 h 3958905"/>
                <a:gd name="connsiteX9" fmla="*/ 397587 w 3852813"/>
                <a:gd name="connsiteY9" fmla="*/ 3878025 h 3958905"/>
                <a:gd name="connsiteX10" fmla="*/ 80103 w 3852813"/>
                <a:gd name="connsiteY10" fmla="*/ 2944329 h 3958905"/>
                <a:gd name="connsiteX11" fmla="*/ 715071 w 3852813"/>
                <a:gd name="connsiteY11" fmla="*/ 1898589 h 3958905"/>
                <a:gd name="connsiteX12" fmla="*/ 98778 w 3852813"/>
                <a:gd name="connsiteY12" fmla="*/ 1282349 h 395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2813" h="3958905">
                  <a:moveTo>
                    <a:pt x="98778" y="1282349"/>
                  </a:moveTo>
                  <a:cubicBezTo>
                    <a:pt x="-10163" y="1024026"/>
                    <a:pt x="-38176" y="557178"/>
                    <a:pt x="61427" y="348653"/>
                  </a:cubicBezTo>
                  <a:cubicBezTo>
                    <a:pt x="161030" y="140128"/>
                    <a:pt x="288646" y="80993"/>
                    <a:pt x="696395" y="31196"/>
                  </a:cubicBezTo>
                  <a:cubicBezTo>
                    <a:pt x="1104144" y="-18601"/>
                    <a:pt x="2013019" y="-6152"/>
                    <a:pt x="2507920" y="49870"/>
                  </a:cubicBezTo>
                  <a:cubicBezTo>
                    <a:pt x="3002821" y="105892"/>
                    <a:pt x="3447921" y="93443"/>
                    <a:pt x="3665802" y="367327"/>
                  </a:cubicBezTo>
                  <a:cubicBezTo>
                    <a:pt x="3883683" y="641211"/>
                    <a:pt x="3877458" y="1245002"/>
                    <a:pt x="3815206" y="1693176"/>
                  </a:cubicBezTo>
                  <a:cubicBezTo>
                    <a:pt x="3752954" y="2141350"/>
                    <a:pt x="3609776" y="2766926"/>
                    <a:pt x="3292292" y="3056372"/>
                  </a:cubicBezTo>
                  <a:cubicBezTo>
                    <a:pt x="2974808" y="3345818"/>
                    <a:pt x="2314940" y="3296021"/>
                    <a:pt x="1910304" y="3429851"/>
                  </a:cubicBezTo>
                  <a:cubicBezTo>
                    <a:pt x="1505668" y="3563681"/>
                    <a:pt x="1116594" y="3784655"/>
                    <a:pt x="864475" y="3859351"/>
                  </a:cubicBezTo>
                  <a:cubicBezTo>
                    <a:pt x="612356" y="3934047"/>
                    <a:pt x="528316" y="4030529"/>
                    <a:pt x="397587" y="3878025"/>
                  </a:cubicBezTo>
                  <a:cubicBezTo>
                    <a:pt x="266858" y="3725521"/>
                    <a:pt x="27189" y="3274235"/>
                    <a:pt x="80103" y="2944329"/>
                  </a:cubicBezTo>
                  <a:cubicBezTo>
                    <a:pt x="133017" y="2614423"/>
                    <a:pt x="718184" y="2178698"/>
                    <a:pt x="715071" y="1898589"/>
                  </a:cubicBezTo>
                  <a:cubicBezTo>
                    <a:pt x="711958" y="1618480"/>
                    <a:pt x="207719" y="1540672"/>
                    <a:pt x="98778" y="1282349"/>
                  </a:cubicBezTo>
                  <a:close/>
                </a:path>
              </a:pathLst>
            </a:custGeom>
            <a:solidFill>
              <a:srgbClr val="C5E0B4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Curved Connector 83"/>
            <p:cNvCxnSpPr>
              <a:stCxn id="83" idx="3"/>
              <a:endCxn id="83" idx="6"/>
            </p:cNvCxnSpPr>
            <p:nvPr/>
          </p:nvCxnSpPr>
          <p:spPr>
            <a:xfrm>
              <a:off x="7339491" y="2427611"/>
              <a:ext cx="784372" cy="3006502"/>
            </a:xfrm>
            <a:prstGeom prst="curvedConnector3">
              <a:avLst>
                <a:gd name="adj1" fmla="val -47014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3" idx="11"/>
            </p:cNvCxnSpPr>
            <p:nvPr/>
          </p:nvCxnSpPr>
          <p:spPr>
            <a:xfrm flipV="1">
              <a:off x="5546642" y="3865504"/>
              <a:ext cx="1419338" cy="41082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5490614" y="2969155"/>
              <a:ext cx="93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Zone A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323810" y="3719120"/>
              <a:ext cx="93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Zone C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871676" y="4434841"/>
              <a:ext cx="93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Zone B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144767" y="5312422"/>
              <a:ext cx="93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Zone D</a:t>
              </a:r>
            </a:p>
          </p:txBody>
        </p:sp>
      </p:grpSp>
      <p:sp>
        <p:nvSpPr>
          <p:cNvPr id="90" name="Freeform 89"/>
          <p:cNvSpPr/>
          <p:nvPr/>
        </p:nvSpPr>
        <p:spPr>
          <a:xfrm>
            <a:off x="5264829" y="3863103"/>
            <a:ext cx="1296364" cy="1111303"/>
          </a:xfrm>
          <a:custGeom>
            <a:avLst/>
            <a:gdLst>
              <a:gd name="connsiteX0" fmla="*/ 0 w 1296364"/>
              <a:gd name="connsiteY0" fmla="*/ 0 h 1111303"/>
              <a:gd name="connsiteX1" fmla="*/ 873062 w 1296364"/>
              <a:gd name="connsiteY1" fmla="*/ 370434 h 1111303"/>
              <a:gd name="connsiteX2" fmla="*/ 1296364 w 1296364"/>
              <a:gd name="connsiteY2" fmla="*/ 1111303 h 111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6364" h="1111303">
                <a:moveTo>
                  <a:pt x="0" y="0"/>
                </a:moveTo>
                <a:cubicBezTo>
                  <a:pt x="328500" y="92608"/>
                  <a:pt x="657001" y="185217"/>
                  <a:pt x="873062" y="370434"/>
                </a:cubicBezTo>
                <a:cubicBezTo>
                  <a:pt x="1089123" y="555651"/>
                  <a:pt x="1296364" y="1111303"/>
                  <a:pt x="1296364" y="111130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57201" y="1351355"/>
            <a:ext cx="411830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rbel" panose="020B0503020204020204" pitchFamily="34" charset="0"/>
              </a:rPr>
              <a:t>Shares</a:t>
            </a:r>
            <a:r>
              <a:rPr lang="en-US" sz="2400" dirty="0" smtClean="0">
                <a:latin typeface="Corbel" panose="020B0503020204020204" pitchFamily="34" charset="0"/>
              </a:rPr>
              <a:t> are issued in zones</a:t>
            </a:r>
          </a:p>
          <a:p>
            <a:endParaRPr lang="en-US" sz="2400" u="sng" dirty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Allocations</a:t>
            </a:r>
            <a:r>
              <a:rPr lang="en-US" sz="2400" dirty="0" smtClean="0">
                <a:latin typeface="Corbel" panose="020B0503020204020204" pitchFamily="34" charset="0"/>
              </a:rPr>
              <a:t> can be traded 1:1 within zones, and at an exchange rate across zones</a:t>
            </a:r>
          </a:p>
          <a:p>
            <a:endParaRPr lang="en-US" sz="2400" u="sng" dirty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Groundwater Use Permits</a:t>
            </a:r>
            <a:r>
              <a:rPr lang="en-US" sz="2400" dirty="0" smtClean="0">
                <a:latin typeface="Corbel" panose="020B0503020204020204" pitchFamily="34" charset="0"/>
              </a:rPr>
              <a:t> have zone-specific conditions to manage: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undesirable results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3</a:t>
            </a:r>
            <a:r>
              <a:rPr lang="en-US" sz="2400" baseline="30000" dirty="0" smtClean="0">
                <a:latin typeface="Corbel" panose="020B0503020204020204" pitchFamily="34" charset="0"/>
              </a:rPr>
              <a:t>rd</a:t>
            </a:r>
            <a:r>
              <a:rPr lang="en-US" sz="2400" dirty="0" smtClean="0">
                <a:latin typeface="Corbel" panose="020B0503020204020204" pitchFamily="34" charset="0"/>
              </a:rPr>
              <a:t> party effects</a:t>
            </a:r>
          </a:p>
        </p:txBody>
      </p:sp>
    </p:spTree>
    <p:extLst>
      <p:ext uri="{BB962C8B-B14F-4D97-AF65-F5344CB8AC3E}">
        <p14:creationId xmlns:p14="http://schemas.microsoft.com/office/powerpoint/2010/main" val="21458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Management Zones, by Aquifer</a:t>
            </a:r>
          </a:p>
        </p:txBody>
      </p:sp>
      <p:sp>
        <p:nvSpPr>
          <p:cNvPr id="14" name="Freeform 13"/>
          <p:cNvSpPr/>
          <p:nvPr/>
        </p:nvSpPr>
        <p:spPr>
          <a:xfrm>
            <a:off x="465817" y="3275919"/>
            <a:ext cx="5465445" cy="3042285"/>
          </a:xfrm>
          <a:custGeom>
            <a:avLst/>
            <a:gdLst>
              <a:gd name="connsiteX0" fmla="*/ 102742 w 5465852"/>
              <a:gd name="connsiteY0" fmla="*/ 740820 h 3042555"/>
              <a:gd name="connsiteX1" fmla="*/ 215758 w 5465852"/>
              <a:gd name="connsiteY1" fmla="*/ 720272 h 3042555"/>
              <a:gd name="connsiteX2" fmla="*/ 236306 w 5465852"/>
              <a:gd name="connsiteY2" fmla="*/ 699723 h 3042555"/>
              <a:gd name="connsiteX3" fmla="*/ 267128 w 5465852"/>
              <a:gd name="connsiteY3" fmla="*/ 679175 h 3042555"/>
              <a:gd name="connsiteX4" fmla="*/ 287677 w 5465852"/>
              <a:gd name="connsiteY4" fmla="*/ 658627 h 3042555"/>
              <a:gd name="connsiteX5" fmla="*/ 390418 w 5465852"/>
              <a:gd name="connsiteY5" fmla="*/ 586708 h 3042555"/>
              <a:gd name="connsiteX6" fmla="*/ 421241 w 5465852"/>
              <a:gd name="connsiteY6" fmla="*/ 566159 h 3042555"/>
              <a:gd name="connsiteX7" fmla="*/ 493160 w 5465852"/>
              <a:gd name="connsiteY7" fmla="*/ 545611 h 3042555"/>
              <a:gd name="connsiteX8" fmla="*/ 606176 w 5465852"/>
              <a:gd name="connsiteY8" fmla="*/ 555885 h 3042555"/>
              <a:gd name="connsiteX9" fmla="*/ 667820 w 5465852"/>
              <a:gd name="connsiteY9" fmla="*/ 576434 h 3042555"/>
              <a:gd name="connsiteX10" fmla="*/ 688369 w 5465852"/>
              <a:gd name="connsiteY10" fmla="*/ 596982 h 3042555"/>
              <a:gd name="connsiteX11" fmla="*/ 719191 w 5465852"/>
              <a:gd name="connsiteY11" fmla="*/ 607256 h 3042555"/>
              <a:gd name="connsiteX12" fmla="*/ 729465 w 5465852"/>
              <a:gd name="connsiteY12" fmla="*/ 648353 h 3042555"/>
              <a:gd name="connsiteX13" fmla="*/ 750014 w 5465852"/>
              <a:gd name="connsiteY13" fmla="*/ 668901 h 3042555"/>
              <a:gd name="connsiteX14" fmla="*/ 760288 w 5465852"/>
              <a:gd name="connsiteY14" fmla="*/ 699723 h 3042555"/>
              <a:gd name="connsiteX15" fmla="*/ 801385 w 5465852"/>
              <a:gd name="connsiteY15" fmla="*/ 751094 h 3042555"/>
              <a:gd name="connsiteX16" fmla="*/ 934949 w 5465852"/>
              <a:gd name="connsiteY16" fmla="*/ 771642 h 3042555"/>
              <a:gd name="connsiteX17" fmla="*/ 996594 w 5465852"/>
              <a:gd name="connsiteY17" fmla="*/ 802465 h 3042555"/>
              <a:gd name="connsiteX18" fmla="*/ 1047964 w 5465852"/>
              <a:gd name="connsiteY18" fmla="*/ 843562 h 3042555"/>
              <a:gd name="connsiteX19" fmla="*/ 1160980 w 5465852"/>
              <a:gd name="connsiteY19" fmla="*/ 833287 h 3042555"/>
              <a:gd name="connsiteX20" fmla="*/ 1273996 w 5465852"/>
              <a:gd name="connsiteY20" fmla="*/ 802465 h 3042555"/>
              <a:gd name="connsiteX21" fmla="*/ 1335641 w 5465852"/>
              <a:gd name="connsiteY21" fmla="*/ 812739 h 3042555"/>
              <a:gd name="connsiteX22" fmla="*/ 1397286 w 5465852"/>
              <a:gd name="connsiteY22" fmla="*/ 833287 h 3042555"/>
              <a:gd name="connsiteX23" fmla="*/ 1428108 w 5465852"/>
              <a:gd name="connsiteY23" fmla="*/ 843562 h 3042555"/>
              <a:gd name="connsiteX24" fmla="*/ 1489753 w 5465852"/>
              <a:gd name="connsiteY24" fmla="*/ 853836 h 3042555"/>
              <a:gd name="connsiteX25" fmla="*/ 1520576 w 5465852"/>
              <a:gd name="connsiteY25" fmla="*/ 874384 h 3042555"/>
              <a:gd name="connsiteX26" fmla="*/ 1541124 w 5465852"/>
              <a:gd name="connsiteY26" fmla="*/ 946303 h 3042555"/>
              <a:gd name="connsiteX27" fmla="*/ 1551398 w 5465852"/>
              <a:gd name="connsiteY27" fmla="*/ 977126 h 3042555"/>
              <a:gd name="connsiteX28" fmla="*/ 1582220 w 5465852"/>
              <a:gd name="connsiteY28" fmla="*/ 987400 h 3042555"/>
              <a:gd name="connsiteX29" fmla="*/ 1633591 w 5465852"/>
              <a:gd name="connsiteY29" fmla="*/ 1028496 h 3042555"/>
              <a:gd name="connsiteX30" fmla="*/ 1715785 w 5465852"/>
              <a:gd name="connsiteY30" fmla="*/ 1038771 h 3042555"/>
              <a:gd name="connsiteX31" fmla="*/ 1890445 w 5465852"/>
              <a:gd name="connsiteY31" fmla="*/ 1059319 h 3042555"/>
              <a:gd name="connsiteX32" fmla="*/ 2753474 w 5465852"/>
              <a:gd name="connsiteY32" fmla="*/ 1049045 h 3042555"/>
              <a:gd name="connsiteX33" fmla="*/ 3955551 w 5465852"/>
              <a:gd name="connsiteY33" fmla="*/ 1049045 h 3042555"/>
              <a:gd name="connsiteX34" fmla="*/ 4027470 w 5465852"/>
              <a:gd name="connsiteY34" fmla="*/ 1038771 h 3042555"/>
              <a:gd name="connsiteX35" fmla="*/ 4232953 w 5465852"/>
              <a:gd name="connsiteY35" fmla="*/ 1018222 h 3042555"/>
              <a:gd name="connsiteX36" fmla="*/ 4304872 w 5465852"/>
              <a:gd name="connsiteY36" fmla="*/ 997674 h 3042555"/>
              <a:gd name="connsiteX37" fmla="*/ 4366517 w 5465852"/>
              <a:gd name="connsiteY37" fmla="*/ 977126 h 3042555"/>
              <a:gd name="connsiteX38" fmla="*/ 4397340 w 5465852"/>
              <a:gd name="connsiteY38" fmla="*/ 966851 h 3042555"/>
              <a:gd name="connsiteX39" fmla="*/ 4428162 w 5465852"/>
              <a:gd name="connsiteY39" fmla="*/ 946303 h 3042555"/>
              <a:gd name="connsiteX40" fmla="*/ 4469259 w 5465852"/>
              <a:gd name="connsiteY40" fmla="*/ 894932 h 3042555"/>
              <a:gd name="connsiteX41" fmla="*/ 4500081 w 5465852"/>
              <a:gd name="connsiteY41" fmla="*/ 884658 h 3042555"/>
              <a:gd name="connsiteX42" fmla="*/ 4530904 w 5465852"/>
              <a:gd name="connsiteY42" fmla="*/ 864110 h 3042555"/>
              <a:gd name="connsiteX43" fmla="*/ 4551452 w 5465852"/>
              <a:gd name="connsiteY43" fmla="*/ 833287 h 3042555"/>
              <a:gd name="connsiteX44" fmla="*/ 4623371 w 5465852"/>
              <a:gd name="connsiteY44" fmla="*/ 781917 h 3042555"/>
              <a:gd name="connsiteX45" fmla="*/ 4685016 w 5465852"/>
              <a:gd name="connsiteY45" fmla="*/ 699723 h 3042555"/>
              <a:gd name="connsiteX46" fmla="*/ 4715838 w 5465852"/>
              <a:gd name="connsiteY46" fmla="*/ 638078 h 3042555"/>
              <a:gd name="connsiteX47" fmla="*/ 4726113 w 5465852"/>
              <a:gd name="connsiteY47" fmla="*/ 607256 h 3042555"/>
              <a:gd name="connsiteX48" fmla="*/ 4767209 w 5465852"/>
              <a:gd name="connsiteY48" fmla="*/ 545611 h 3042555"/>
              <a:gd name="connsiteX49" fmla="*/ 4787758 w 5465852"/>
              <a:gd name="connsiteY49" fmla="*/ 514789 h 3042555"/>
              <a:gd name="connsiteX50" fmla="*/ 4798032 w 5465852"/>
              <a:gd name="connsiteY50" fmla="*/ 483966 h 3042555"/>
              <a:gd name="connsiteX51" fmla="*/ 4839128 w 5465852"/>
              <a:gd name="connsiteY51" fmla="*/ 432595 h 3042555"/>
              <a:gd name="connsiteX52" fmla="*/ 4849403 w 5465852"/>
              <a:gd name="connsiteY52" fmla="*/ 401773 h 3042555"/>
              <a:gd name="connsiteX53" fmla="*/ 4890499 w 5465852"/>
              <a:gd name="connsiteY53" fmla="*/ 340128 h 3042555"/>
              <a:gd name="connsiteX54" fmla="*/ 4921322 w 5465852"/>
              <a:gd name="connsiteY54" fmla="*/ 288757 h 3042555"/>
              <a:gd name="connsiteX55" fmla="*/ 4931596 w 5465852"/>
              <a:gd name="connsiteY55" fmla="*/ 257935 h 3042555"/>
              <a:gd name="connsiteX56" fmla="*/ 4952144 w 5465852"/>
              <a:gd name="connsiteY56" fmla="*/ 227112 h 3042555"/>
              <a:gd name="connsiteX57" fmla="*/ 4962418 w 5465852"/>
              <a:gd name="connsiteY57" fmla="*/ 196290 h 3042555"/>
              <a:gd name="connsiteX58" fmla="*/ 5024063 w 5465852"/>
              <a:gd name="connsiteY58" fmla="*/ 93548 h 3042555"/>
              <a:gd name="connsiteX59" fmla="*/ 5044611 w 5465852"/>
              <a:gd name="connsiteY59" fmla="*/ 62726 h 3042555"/>
              <a:gd name="connsiteX60" fmla="*/ 5106256 w 5465852"/>
              <a:gd name="connsiteY60" fmla="*/ 31903 h 3042555"/>
              <a:gd name="connsiteX61" fmla="*/ 5167901 w 5465852"/>
              <a:gd name="connsiteY61" fmla="*/ 1081 h 3042555"/>
              <a:gd name="connsiteX62" fmla="*/ 5332288 w 5465852"/>
              <a:gd name="connsiteY62" fmla="*/ 11355 h 3042555"/>
              <a:gd name="connsiteX63" fmla="*/ 5352836 w 5465852"/>
              <a:gd name="connsiteY63" fmla="*/ 73000 h 3042555"/>
              <a:gd name="connsiteX64" fmla="*/ 5373385 w 5465852"/>
              <a:gd name="connsiteY64" fmla="*/ 114096 h 3042555"/>
              <a:gd name="connsiteX65" fmla="*/ 5383659 w 5465852"/>
              <a:gd name="connsiteY65" fmla="*/ 165467 h 3042555"/>
              <a:gd name="connsiteX66" fmla="*/ 5404207 w 5465852"/>
              <a:gd name="connsiteY66" fmla="*/ 812739 h 3042555"/>
              <a:gd name="connsiteX67" fmla="*/ 5414481 w 5465852"/>
              <a:gd name="connsiteY67" fmla="*/ 864110 h 3042555"/>
              <a:gd name="connsiteX68" fmla="*/ 5424755 w 5465852"/>
              <a:gd name="connsiteY68" fmla="*/ 925755 h 3042555"/>
              <a:gd name="connsiteX69" fmla="*/ 5435029 w 5465852"/>
              <a:gd name="connsiteY69" fmla="*/ 1007948 h 3042555"/>
              <a:gd name="connsiteX70" fmla="*/ 5445304 w 5465852"/>
              <a:gd name="connsiteY70" fmla="*/ 1079867 h 3042555"/>
              <a:gd name="connsiteX71" fmla="*/ 5465852 w 5465852"/>
              <a:gd name="connsiteY71" fmla="*/ 1388092 h 3042555"/>
              <a:gd name="connsiteX72" fmla="*/ 5455578 w 5465852"/>
              <a:gd name="connsiteY72" fmla="*/ 1942896 h 3042555"/>
              <a:gd name="connsiteX73" fmla="*/ 5445304 w 5465852"/>
              <a:gd name="connsiteY73" fmla="*/ 2179202 h 3042555"/>
              <a:gd name="connsiteX74" fmla="*/ 5424755 w 5465852"/>
              <a:gd name="connsiteY74" fmla="*/ 2775103 h 3042555"/>
              <a:gd name="connsiteX75" fmla="*/ 5414481 w 5465852"/>
              <a:gd name="connsiteY75" fmla="*/ 2836748 h 3042555"/>
              <a:gd name="connsiteX76" fmla="*/ 5404207 w 5465852"/>
              <a:gd name="connsiteY76" fmla="*/ 2970312 h 3042555"/>
              <a:gd name="connsiteX77" fmla="*/ 5332288 w 5465852"/>
              <a:gd name="connsiteY77" fmla="*/ 3001135 h 3042555"/>
              <a:gd name="connsiteX78" fmla="*/ 5280917 w 5465852"/>
              <a:gd name="connsiteY78" fmla="*/ 3011409 h 3042555"/>
              <a:gd name="connsiteX79" fmla="*/ 5239820 w 5465852"/>
              <a:gd name="connsiteY79" fmla="*/ 3021683 h 3042555"/>
              <a:gd name="connsiteX80" fmla="*/ 5085708 w 5465852"/>
              <a:gd name="connsiteY80" fmla="*/ 3031957 h 3042555"/>
              <a:gd name="connsiteX81" fmla="*/ 5013789 w 5465852"/>
              <a:gd name="connsiteY81" fmla="*/ 3042231 h 3042555"/>
              <a:gd name="connsiteX82" fmla="*/ 4397340 w 5465852"/>
              <a:gd name="connsiteY82" fmla="*/ 3021683 h 3042555"/>
              <a:gd name="connsiteX83" fmla="*/ 4335695 w 5465852"/>
              <a:gd name="connsiteY83" fmla="*/ 3011409 h 3042555"/>
              <a:gd name="connsiteX84" fmla="*/ 3996647 w 5465852"/>
              <a:gd name="connsiteY84" fmla="*/ 2990860 h 3042555"/>
              <a:gd name="connsiteX85" fmla="*/ 3873358 w 5465852"/>
              <a:gd name="connsiteY85" fmla="*/ 2980586 h 3042555"/>
              <a:gd name="connsiteX86" fmla="*/ 3482940 w 5465852"/>
              <a:gd name="connsiteY86" fmla="*/ 2960038 h 3042555"/>
              <a:gd name="connsiteX87" fmla="*/ 3061699 w 5465852"/>
              <a:gd name="connsiteY87" fmla="*/ 2939490 h 3042555"/>
              <a:gd name="connsiteX88" fmla="*/ 2835668 w 5465852"/>
              <a:gd name="connsiteY88" fmla="*/ 2929216 h 3042555"/>
              <a:gd name="connsiteX89" fmla="*/ 2013735 w 5465852"/>
              <a:gd name="connsiteY89" fmla="*/ 2929216 h 3042555"/>
              <a:gd name="connsiteX90" fmla="*/ 1417834 w 5465852"/>
              <a:gd name="connsiteY90" fmla="*/ 2949764 h 3042555"/>
              <a:gd name="connsiteX91" fmla="*/ 308225 w 5465852"/>
              <a:gd name="connsiteY91" fmla="*/ 2939490 h 3042555"/>
              <a:gd name="connsiteX92" fmla="*/ 164387 w 5465852"/>
              <a:gd name="connsiteY92" fmla="*/ 2918941 h 3042555"/>
              <a:gd name="connsiteX93" fmla="*/ 154113 w 5465852"/>
              <a:gd name="connsiteY93" fmla="*/ 2888119 h 3042555"/>
              <a:gd name="connsiteX94" fmla="*/ 113016 w 5465852"/>
              <a:gd name="connsiteY94" fmla="*/ 2826474 h 3042555"/>
              <a:gd name="connsiteX95" fmla="*/ 92468 w 5465852"/>
              <a:gd name="connsiteY95" fmla="*/ 2764829 h 3042555"/>
              <a:gd name="connsiteX96" fmla="*/ 82194 w 5465852"/>
              <a:gd name="connsiteY96" fmla="*/ 2734007 h 3042555"/>
              <a:gd name="connsiteX97" fmla="*/ 71919 w 5465852"/>
              <a:gd name="connsiteY97" fmla="*/ 2692910 h 3042555"/>
              <a:gd name="connsiteX98" fmla="*/ 61645 w 5465852"/>
              <a:gd name="connsiteY98" fmla="*/ 2538798 h 3042555"/>
              <a:gd name="connsiteX99" fmla="*/ 51371 w 5465852"/>
              <a:gd name="connsiteY99" fmla="*/ 2415508 h 3042555"/>
              <a:gd name="connsiteX100" fmla="*/ 30823 w 5465852"/>
              <a:gd name="connsiteY100" fmla="*/ 2035364 h 3042555"/>
              <a:gd name="connsiteX101" fmla="*/ 20549 w 5465852"/>
              <a:gd name="connsiteY101" fmla="*/ 1573027 h 3042555"/>
              <a:gd name="connsiteX102" fmla="*/ 0 w 5465852"/>
              <a:gd name="connsiteY102" fmla="*/ 1285350 h 3042555"/>
              <a:gd name="connsiteX103" fmla="*/ 10274 w 5465852"/>
              <a:gd name="connsiteY103" fmla="*/ 966851 h 3042555"/>
              <a:gd name="connsiteX104" fmla="*/ 20549 w 5465852"/>
              <a:gd name="connsiteY104" fmla="*/ 936029 h 3042555"/>
              <a:gd name="connsiteX105" fmla="*/ 41097 w 5465852"/>
              <a:gd name="connsiteY105" fmla="*/ 833287 h 3042555"/>
              <a:gd name="connsiteX106" fmla="*/ 51371 w 5465852"/>
              <a:gd name="connsiteY106" fmla="*/ 781917 h 3042555"/>
              <a:gd name="connsiteX107" fmla="*/ 61645 w 5465852"/>
              <a:gd name="connsiteY107" fmla="*/ 730546 h 3042555"/>
              <a:gd name="connsiteX108" fmla="*/ 102742 w 5465852"/>
              <a:gd name="connsiteY108" fmla="*/ 740820 h 304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5465852" h="3042555">
                <a:moveTo>
                  <a:pt x="102742" y="740820"/>
                </a:moveTo>
                <a:cubicBezTo>
                  <a:pt x="128427" y="739108"/>
                  <a:pt x="196382" y="729960"/>
                  <a:pt x="215758" y="720272"/>
                </a:cubicBezTo>
                <a:cubicBezTo>
                  <a:pt x="224422" y="715940"/>
                  <a:pt x="228742" y="705774"/>
                  <a:pt x="236306" y="699723"/>
                </a:cubicBezTo>
                <a:cubicBezTo>
                  <a:pt x="245948" y="692009"/>
                  <a:pt x="257486" y="686889"/>
                  <a:pt x="267128" y="679175"/>
                </a:cubicBezTo>
                <a:cubicBezTo>
                  <a:pt x="274692" y="673124"/>
                  <a:pt x="280236" y="664828"/>
                  <a:pt x="287677" y="658627"/>
                </a:cubicBezTo>
                <a:cubicBezTo>
                  <a:pt x="318115" y="633262"/>
                  <a:pt x="358390" y="608060"/>
                  <a:pt x="390418" y="586708"/>
                </a:cubicBezTo>
                <a:cubicBezTo>
                  <a:pt x="400692" y="579858"/>
                  <a:pt x="409526" y="570064"/>
                  <a:pt x="421241" y="566159"/>
                </a:cubicBezTo>
                <a:cubicBezTo>
                  <a:pt x="465459" y="551420"/>
                  <a:pt x="441557" y="558512"/>
                  <a:pt x="493160" y="545611"/>
                </a:cubicBezTo>
                <a:cubicBezTo>
                  <a:pt x="530832" y="549036"/>
                  <a:pt x="568924" y="549311"/>
                  <a:pt x="606176" y="555885"/>
                </a:cubicBezTo>
                <a:cubicBezTo>
                  <a:pt x="627506" y="559649"/>
                  <a:pt x="667820" y="576434"/>
                  <a:pt x="667820" y="576434"/>
                </a:cubicBezTo>
                <a:cubicBezTo>
                  <a:pt x="674670" y="583283"/>
                  <a:pt x="680063" y="591998"/>
                  <a:pt x="688369" y="596982"/>
                </a:cubicBezTo>
                <a:cubicBezTo>
                  <a:pt x="697655" y="602554"/>
                  <a:pt x="712426" y="598799"/>
                  <a:pt x="719191" y="607256"/>
                </a:cubicBezTo>
                <a:cubicBezTo>
                  <a:pt x="728012" y="618282"/>
                  <a:pt x="723150" y="635723"/>
                  <a:pt x="729465" y="648353"/>
                </a:cubicBezTo>
                <a:cubicBezTo>
                  <a:pt x="733797" y="657017"/>
                  <a:pt x="743164" y="662052"/>
                  <a:pt x="750014" y="668901"/>
                </a:cubicBezTo>
                <a:cubicBezTo>
                  <a:pt x="753439" y="679175"/>
                  <a:pt x="755445" y="690037"/>
                  <a:pt x="760288" y="699723"/>
                </a:cubicBezTo>
                <a:cubicBezTo>
                  <a:pt x="766289" y="711725"/>
                  <a:pt x="787731" y="742902"/>
                  <a:pt x="801385" y="751094"/>
                </a:cubicBezTo>
                <a:cubicBezTo>
                  <a:pt x="831007" y="768867"/>
                  <a:pt x="929016" y="771049"/>
                  <a:pt x="934949" y="771642"/>
                </a:cubicBezTo>
                <a:cubicBezTo>
                  <a:pt x="960016" y="779998"/>
                  <a:pt x="976679" y="782550"/>
                  <a:pt x="996594" y="802465"/>
                </a:cubicBezTo>
                <a:cubicBezTo>
                  <a:pt x="1043068" y="848938"/>
                  <a:pt x="987958" y="823558"/>
                  <a:pt x="1047964" y="843562"/>
                </a:cubicBezTo>
                <a:cubicBezTo>
                  <a:pt x="1085636" y="840137"/>
                  <a:pt x="1123616" y="839187"/>
                  <a:pt x="1160980" y="833287"/>
                </a:cubicBezTo>
                <a:cubicBezTo>
                  <a:pt x="1205012" y="826335"/>
                  <a:pt x="1235045" y="815448"/>
                  <a:pt x="1273996" y="802465"/>
                </a:cubicBezTo>
                <a:cubicBezTo>
                  <a:pt x="1294544" y="805890"/>
                  <a:pt x="1315431" y="807687"/>
                  <a:pt x="1335641" y="812739"/>
                </a:cubicBezTo>
                <a:cubicBezTo>
                  <a:pt x="1356654" y="817992"/>
                  <a:pt x="1376738" y="826437"/>
                  <a:pt x="1397286" y="833287"/>
                </a:cubicBezTo>
                <a:cubicBezTo>
                  <a:pt x="1407560" y="836712"/>
                  <a:pt x="1417425" y="841782"/>
                  <a:pt x="1428108" y="843562"/>
                </a:cubicBezTo>
                <a:lnTo>
                  <a:pt x="1489753" y="853836"/>
                </a:lnTo>
                <a:cubicBezTo>
                  <a:pt x="1500027" y="860685"/>
                  <a:pt x="1512862" y="864742"/>
                  <a:pt x="1520576" y="874384"/>
                </a:cubicBezTo>
                <a:cubicBezTo>
                  <a:pt x="1526049" y="881226"/>
                  <a:pt x="1540304" y="943432"/>
                  <a:pt x="1541124" y="946303"/>
                </a:cubicBezTo>
                <a:cubicBezTo>
                  <a:pt x="1544099" y="956716"/>
                  <a:pt x="1543740" y="969468"/>
                  <a:pt x="1551398" y="977126"/>
                </a:cubicBezTo>
                <a:cubicBezTo>
                  <a:pt x="1559056" y="984784"/>
                  <a:pt x="1571946" y="983975"/>
                  <a:pt x="1582220" y="987400"/>
                </a:cubicBezTo>
                <a:cubicBezTo>
                  <a:pt x="1594977" y="1000157"/>
                  <a:pt x="1615771" y="1023636"/>
                  <a:pt x="1633591" y="1028496"/>
                </a:cubicBezTo>
                <a:cubicBezTo>
                  <a:pt x="1660229" y="1035761"/>
                  <a:pt x="1688343" y="1035722"/>
                  <a:pt x="1715785" y="1038771"/>
                </a:cubicBezTo>
                <a:cubicBezTo>
                  <a:pt x="1887041" y="1057800"/>
                  <a:pt x="1753201" y="1039713"/>
                  <a:pt x="1890445" y="1059319"/>
                </a:cubicBezTo>
                <a:lnTo>
                  <a:pt x="2753474" y="1049045"/>
                </a:lnTo>
                <a:cubicBezTo>
                  <a:pt x="4019148" y="1049045"/>
                  <a:pt x="3418453" y="1082613"/>
                  <a:pt x="3955551" y="1049045"/>
                </a:cubicBezTo>
                <a:lnTo>
                  <a:pt x="4027470" y="1038771"/>
                </a:lnTo>
                <a:cubicBezTo>
                  <a:pt x="4104573" y="1029133"/>
                  <a:pt x="4153651" y="1025431"/>
                  <a:pt x="4232953" y="1018222"/>
                </a:cubicBezTo>
                <a:cubicBezTo>
                  <a:pt x="4336550" y="983691"/>
                  <a:pt x="4175851" y="1036380"/>
                  <a:pt x="4304872" y="997674"/>
                </a:cubicBezTo>
                <a:cubicBezTo>
                  <a:pt x="4325618" y="991450"/>
                  <a:pt x="4345969" y="983975"/>
                  <a:pt x="4366517" y="977126"/>
                </a:cubicBezTo>
                <a:cubicBezTo>
                  <a:pt x="4376791" y="973701"/>
                  <a:pt x="4388329" y="972858"/>
                  <a:pt x="4397340" y="966851"/>
                </a:cubicBezTo>
                <a:lnTo>
                  <a:pt x="4428162" y="946303"/>
                </a:lnTo>
                <a:cubicBezTo>
                  <a:pt x="4437495" y="932303"/>
                  <a:pt x="4452992" y="904692"/>
                  <a:pt x="4469259" y="894932"/>
                </a:cubicBezTo>
                <a:cubicBezTo>
                  <a:pt x="4478545" y="889360"/>
                  <a:pt x="4490395" y="889501"/>
                  <a:pt x="4500081" y="884658"/>
                </a:cubicBezTo>
                <a:cubicBezTo>
                  <a:pt x="4511126" y="879136"/>
                  <a:pt x="4520630" y="870959"/>
                  <a:pt x="4530904" y="864110"/>
                </a:cubicBezTo>
                <a:cubicBezTo>
                  <a:pt x="4537753" y="853836"/>
                  <a:pt x="4541966" y="841192"/>
                  <a:pt x="4551452" y="833287"/>
                </a:cubicBezTo>
                <a:cubicBezTo>
                  <a:pt x="4617675" y="778101"/>
                  <a:pt x="4570212" y="850265"/>
                  <a:pt x="4623371" y="781917"/>
                </a:cubicBezTo>
                <a:cubicBezTo>
                  <a:pt x="4704699" y="677353"/>
                  <a:pt x="4633333" y="751408"/>
                  <a:pt x="4685016" y="699723"/>
                </a:cubicBezTo>
                <a:cubicBezTo>
                  <a:pt x="4710837" y="622259"/>
                  <a:pt x="4676008" y="717737"/>
                  <a:pt x="4715838" y="638078"/>
                </a:cubicBezTo>
                <a:cubicBezTo>
                  <a:pt x="4720681" y="628392"/>
                  <a:pt x="4720854" y="616723"/>
                  <a:pt x="4726113" y="607256"/>
                </a:cubicBezTo>
                <a:cubicBezTo>
                  <a:pt x="4738106" y="585668"/>
                  <a:pt x="4753510" y="566159"/>
                  <a:pt x="4767209" y="545611"/>
                </a:cubicBezTo>
                <a:lnTo>
                  <a:pt x="4787758" y="514789"/>
                </a:lnTo>
                <a:cubicBezTo>
                  <a:pt x="4791183" y="504515"/>
                  <a:pt x="4793189" y="493653"/>
                  <a:pt x="4798032" y="483966"/>
                </a:cubicBezTo>
                <a:cubicBezTo>
                  <a:pt x="4810992" y="458046"/>
                  <a:pt x="4820017" y="451707"/>
                  <a:pt x="4839128" y="432595"/>
                </a:cubicBezTo>
                <a:cubicBezTo>
                  <a:pt x="4842553" y="422321"/>
                  <a:pt x="4844144" y="411240"/>
                  <a:pt x="4849403" y="401773"/>
                </a:cubicBezTo>
                <a:cubicBezTo>
                  <a:pt x="4861396" y="380185"/>
                  <a:pt x="4890499" y="340128"/>
                  <a:pt x="4890499" y="340128"/>
                </a:cubicBezTo>
                <a:cubicBezTo>
                  <a:pt x="4919603" y="252814"/>
                  <a:pt x="4879013" y="359270"/>
                  <a:pt x="4921322" y="288757"/>
                </a:cubicBezTo>
                <a:cubicBezTo>
                  <a:pt x="4926894" y="279471"/>
                  <a:pt x="4926753" y="267621"/>
                  <a:pt x="4931596" y="257935"/>
                </a:cubicBezTo>
                <a:cubicBezTo>
                  <a:pt x="4937118" y="246890"/>
                  <a:pt x="4946622" y="238157"/>
                  <a:pt x="4952144" y="227112"/>
                </a:cubicBezTo>
                <a:cubicBezTo>
                  <a:pt x="4956987" y="217426"/>
                  <a:pt x="4958152" y="206244"/>
                  <a:pt x="4962418" y="196290"/>
                </a:cubicBezTo>
                <a:cubicBezTo>
                  <a:pt x="4981373" y="152063"/>
                  <a:pt x="4994850" y="137367"/>
                  <a:pt x="5024063" y="93548"/>
                </a:cubicBezTo>
                <a:cubicBezTo>
                  <a:pt x="5030912" y="83274"/>
                  <a:pt x="5034337" y="69575"/>
                  <a:pt x="5044611" y="62726"/>
                </a:cubicBezTo>
                <a:cubicBezTo>
                  <a:pt x="5132938" y="3840"/>
                  <a:pt x="5021190" y="74435"/>
                  <a:pt x="5106256" y="31903"/>
                </a:cubicBezTo>
                <a:cubicBezTo>
                  <a:pt x="5185923" y="-7930"/>
                  <a:pt x="5090430" y="26905"/>
                  <a:pt x="5167901" y="1081"/>
                </a:cubicBezTo>
                <a:cubicBezTo>
                  <a:pt x="5222697" y="4506"/>
                  <a:pt x="5281119" y="-8544"/>
                  <a:pt x="5332288" y="11355"/>
                </a:cubicBezTo>
                <a:cubicBezTo>
                  <a:pt x="5352475" y="19206"/>
                  <a:pt x="5343149" y="53627"/>
                  <a:pt x="5352836" y="73000"/>
                </a:cubicBezTo>
                <a:lnTo>
                  <a:pt x="5373385" y="114096"/>
                </a:lnTo>
                <a:cubicBezTo>
                  <a:pt x="5376810" y="131220"/>
                  <a:pt x="5381189" y="148180"/>
                  <a:pt x="5383659" y="165467"/>
                </a:cubicBezTo>
                <a:cubicBezTo>
                  <a:pt x="5413610" y="375131"/>
                  <a:pt x="5397822" y="624384"/>
                  <a:pt x="5404207" y="812739"/>
                </a:cubicBezTo>
                <a:cubicBezTo>
                  <a:pt x="5404799" y="830192"/>
                  <a:pt x="5411357" y="846929"/>
                  <a:pt x="5414481" y="864110"/>
                </a:cubicBezTo>
                <a:cubicBezTo>
                  <a:pt x="5418207" y="884606"/>
                  <a:pt x="5421809" y="905133"/>
                  <a:pt x="5424755" y="925755"/>
                </a:cubicBezTo>
                <a:cubicBezTo>
                  <a:pt x="5428660" y="953088"/>
                  <a:pt x="5431380" y="980579"/>
                  <a:pt x="5435029" y="1007948"/>
                </a:cubicBezTo>
                <a:cubicBezTo>
                  <a:pt x="5438230" y="1031952"/>
                  <a:pt x="5442630" y="1055799"/>
                  <a:pt x="5445304" y="1079867"/>
                </a:cubicBezTo>
                <a:cubicBezTo>
                  <a:pt x="5458242" y="1196305"/>
                  <a:pt x="5459163" y="1260994"/>
                  <a:pt x="5465852" y="1388092"/>
                </a:cubicBezTo>
                <a:cubicBezTo>
                  <a:pt x="5462427" y="1573027"/>
                  <a:pt x="5460381" y="1757992"/>
                  <a:pt x="5455578" y="1942896"/>
                </a:cubicBezTo>
                <a:cubicBezTo>
                  <a:pt x="5453531" y="2021712"/>
                  <a:pt x="5447588" y="2100392"/>
                  <a:pt x="5445304" y="2179202"/>
                </a:cubicBezTo>
                <a:cubicBezTo>
                  <a:pt x="5439597" y="2376088"/>
                  <a:pt x="5446685" y="2577734"/>
                  <a:pt x="5424755" y="2775103"/>
                </a:cubicBezTo>
                <a:cubicBezTo>
                  <a:pt x="5422455" y="2795807"/>
                  <a:pt x="5417906" y="2816200"/>
                  <a:pt x="5414481" y="2836748"/>
                </a:cubicBezTo>
                <a:cubicBezTo>
                  <a:pt x="5411056" y="2881269"/>
                  <a:pt x="5415712" y="2927167"/>
                  <a:pt x="5404207" y="2970312"/>
                </a:cubicBezTo>
                <a:cubicBezTo>
                  <a:pt x="5399209" y="2989053"/>
                  <a:pt x="5342396" y="2998889"/>
                  <a:pt x="5332288" y="3001135"/>
                </a:cubicBezTo>
                <a:cubicBezTo>
                  <a:pt x="5315241" y="3004923"/>
                  <a:pt x="5297964" y="3007621"/>
                  <a:pt x="5280917" y="3011409"/>
                </a:cubicBezTo>
                <a:cubicBezTo>
                  <a:pt x="5267133" y="3014472"/>
                  <a:pt x="5253863" y="3020205"/>
                  <a:pt x="5239820" y="3021683"/>
                </a:cubicBezTo>
                <a:cubicBezTo>
                  <a:pt x="5188618" y="3027073"/>
                  <a:pt x="5137079" y="3028532"/>
                  <a:pt x="5085708" y="3031957"/>
                </a:cubicBezTo>
                <a:cubicBezTo>
                  <a:pt x="5061735" y="3035382"/>
                  <a:pt x="5038005" y="3042231"/>
                  <a:pt x="5013789" y="3042231"/>
                </a:cubicBezTo>
                <a:cubicBezTo>
                  <a:pt x="4825228" y="3042231"/>
                  <a:pt x="4598246" y="3046796"/>
                  <a:pt x="4397340" y="3021683"/>
                </a:cubicBezTo>
                <a:cubicBezTo>
                  <a:pt x="4376669" y="3019099"/>
                  <a:pt x="4356423" y="3013482"/>
                  <a:pt x="4335695" y="3011409"/>
                </a:cubicBezTo>
                <a:cubicBezTo>
                  <a:pt x="4234942" y="3001334"/>
                  <a:pt x="4093349" y="2997099"/>
                  <a:pt x="3996647" y="2990860"/>
                </a:cubicBezTo>
                <a:cubicBezTo>
                  <a:pt x="3955494" y="2988205"/>
                  <a:pt x="3914523" y="2983056"/>
                  <a:pt x="3873358" y="2980586"/>
                </a:cubicBezTo>
                <a:lnTo>
                  <a:pt x="3482940" y="2960038"/>
                </a:lnTo>
                <a:lnTo>
                  <a:pt x="3061699" y="2939490"/>
                </a:lnTo>
                <a:lnTo>
                  <a:pt x="2835668" y="2929216"/>
                </a:lnTo>
                <a:cubicBezTo>
                  <a:pt x="2520397" y="2884173"/>
                  <a:pt x="2744988" y="2912469"/>
                  <a:pt x="2013735" y="2929216"/>
                </a:cubicBezTo>
                <a:cubicBezTo>
                  <a:pt x="1815035" y="2933766"/>
                  <a:pt x="1417834" y="2949764"/>
                  <a:pt x="1417834" y="2949764"/>
                </a:cubicBezTo>
                <a:lnTo>
                  <a:pt x="308225" y="2939490"/>
                </a:lnTo>
                <a:cubicBezTo>
                  <a:pt x="259807" y="2938299"/>
                  <a:pt x="210334" y="2934257"/>
                  <a:pt x="164387" y="2918941"/>
                </a:cubicBezTo>
                <a:cubicBezTo>
                  <a:pt x="154113" y="2915516"/>
                  <a:pt x="159372" y="2897586"/>
                  <a:pt x="154113" y="2888119"/>
                </a:cubicBezTo>
                <a:cubicBezTo>
                  <a:pt x="142119" y="2866531"/>
                  <a:pt x="113016" y="2826474"/>
                  <a:pt x="113016" y="2826474"/>
                </a:cubicBezTo>
                <a:lnTo>
                  <a:pt x="92468" y="2764829"/>
                </a:lnTo>
                <a:cubicBezTo>
                  <a:pt x="89043" y="2754555"/>
                  <a:pt x="84821" y="2744513"/>
                  <a:pt x="82194" y="2734007"/>
                </a:cubicBezTo>
                <a:lnTo>
                  <a:pt x="71919" y="2692910"/>
                </a:lnTo>
                <a:cubicBezTo>
                  <a:pt x="68494" y="2641539"/>
                  <a:pt x="65448" y="2590142"/>
                  <a:pt x="61645" y="2538798"/>
                </a:cubicBezTo>
                <a:cubicBezTo>
                  <a:pt x="58599" y="2497672"/>
                  <a:pt x="53658" y="2456684"/>
                  <a:pt x="51371" y="2415508"/>
                </a:cubicBezTo>
                <a:cubicBezTo>
                  <a:pt x="24679" y="1935039"/>
                  <a:pt x="55309" y="2353688"/>
                  <a:pt x="30823" y="2035364"/>
                </a:cubicBezTo>
                <a:cubicBezTo>
                  <a:pt x="27398" y="1881252"/>
                  <a:pt x="25685" y="1727092"/>
                  <a:pt x="20549" y="1573027"/>
                </a:cubicBezTo>
                <a:cubicBezTo>
                  <a:pt x="18992" y="1526308"/>
                  <a:pt x="4086" y="1338463"/>
                  <a:pt x="0" y="1285350"/>
                </a:cubicBezTo>
                <a:cubicBezTo>
                  <a:pt x="3425" y="1179184"/>
                  <a:pt x="4036" y="1072889"/>
                  <a:pt x="10274" y="966851"/>
                </a:cubicBezTo>
                <a:cubicBezTo>
                  <a:pt x="10910" y="956040"/>
                  <a:pt x="18114" y="946582"/>
                  <a:pt x="20549" y="936029"/>
                </a:cubicBezTo>
                <a:cubicBezTo>
                  <a:pt x="28402" y="901998"/>
                  <a:pt x="34248" y="867534"/>
                  <a:pt x="41097" y="833287"/>
                </a:cubicBezTo>
                <a:lnTo>
                  <a:pt x="51371" y="781917"/>
                </a:lnTo>
                <a:cubicBezTo>
                  <a:pt x="54796" y="764793"/>
                  <a:pt x="45078" y="736068"/>
                  <a:pt x="61645" y="730546"/>
                </a:cubicBezTo>
                <a:cubicBezTo>
                  <a:pt x="105464" y="715940"/>
                  <a:pt x="77057" y="742532"/>
                  <a:pt x="102742" y="740820"/>
                </a:cubicBezTo>
                <a:close/>
              </a:path>
            </a:pathLst>
          </a:custGeom>
          <a:pattFill prst="divot">
            <a:fgClr>
              <a:schemeClr val="accent4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1231193" y="3967200"/>
            <a:ext cx="4656846" cy="1029303"/>
          </a:xfrm>
          <a:custGeom>
            <a:avLst/>
            <a:gdLst>
              <a:gd name="connsiteX0" fmla="*/ 4635587 w 4656846"/>
              <a:gd name="connsiteY0" fmla="*/ 168182 h 1029303"/>
              <a:gd name="connsiteX1" fmla="*/ 4418758 w 4656846"/>
              <a:gd name="connsiteY1" fmla="*/ 502718 h 1029303"/>
              <a:gd name="connsiteX2" fmla="*/ 4201929 w 4656846"/>
              <a:gd name="connsiteY2" fmla="*/ 961157 h 1029303"/>
              <a:gd name="connsiteX3" fmla="*/ 3706319 w 4656846"/>
              <a:gd name="connsiteY3" fmla="*/ 985938 h 1029303"/>
              <a:gd name="connsiteX4" fmla="*/ 1333587 w 4656846"/>
              <a:gd name="connsiteY4" fmla="*/ 1029303 h 1029303"/>
              <a:gd name="connsiteX5" fmla="*/ 187490 w 4656846"/>
              <a:gd name="connsiteY5" fmla="*/ 954962 h 1029303"/>
              <a:gd name="connsiteX6" fmla="*/ 738856 w 4656846"/>
              <a:gd name="connsiteY6" fmla="*/ 905401 h 1029303"/>
              <a:gd name="connsiteX7" fmla="*/ 218466 w 4656846"/>
              <a:gd name="connsiteY7" fmla="*/ 781499 h 1029303"/>
              <a:gd name="connsiteX8" fmla="*/ 181295 w 4656846"/>
              <a:gd name="connsiteY8" fmla="*/ 589450 h 1029303"/>
              <a:gd name="connsiteX9" fmla="*/ 63587 w 4656846"/>
              <a:gd name="connsiteY9" fmla="*/ 335450 h 1029303"/>
              <a:gd name="connsiteX10" fmla="*/ 1636 w 4656846"/>
              <a:gd name="connsiteY10" fmla="*/ 13303 h 1029303"/>
              <a:gd name="connsiteX11" fmla="*/ 32612 w 4656846"/>
              <a:gd name="connsiteY11" fmla="*/ 62864 h 1029303"/>
              <a:gd name="connsiteX12" fmla="*/ 181295 w 4656846"/>
              <a:gd name="connsiteY12" fmla="*/ 75255 h 1029303"/>
              <a:gd name="connsiteX13" fmla="*/ 268027 w 4656846"/>
              <a:gd name="connsiteY13" fmla="*/ 149596 h 1029303"/>
              <a:gd name="connsiteX14" fmla="*/ 391929 w 4656846"/>
              <a:gd name="connsiteY14" fmla="*/ 143401 h 1029303"/>
              <a:gd name="connsiteX15" fmla="*/ 522027 w 4656846"/>
              <a:gd name="connsiteY15" fmla="*/ 93840 h 1029303"/>
              <a:gd name="connsiteX16" fmla="*/ 745051 w 4656846"/>
              <a:gd name="connsiteY16" fmla="*/ 149596 h 1029303"/>
              <a:gd name="connsiteX17" fmla="*/ 776027 w 4656846"/>
              <a:gd name="connsiteY17" fmla="*/ 248718 h 1029303"/>
              <a:gd name="connsiteX18" fmla="*/ 819392 w 4656846"/>
              <a:gd name="connsiteY18" fmla="*/ 279694 h 1029303"/>
              <a:gd name="connsiteX19" fmla="*/ 887539 w 4656846"/>
              <a:gd name="connsiteY19" fmla="*/ 329255 h 1029303"/>
              <a:gd name="connsiteX20" fmla="*/ 1184905 w 4656846"/>
              <a:gd name="connsiteY20" fmla="*/ 360230 h 1029303"/>
              <a:gd name="connsiteX21" fmla="*/ 1903539 w 4656846"/>
              <a:gd name="connsiteY21" fmla="*/ 354035 h 1029303"/>
              <a:gd name="connsiteX22" fmla="*/ 2777051 w 4656846"/>
              <a:gd name="connsiteY22" fmla="*/ 341645 h 1029303"/>
              <a:gd name="connsiteX23" fmla="*/ 2993880 w 4656846"/>
              <a:gd name="connsiteY23" fmla="*/ 366425 h 1029303"/>
              <a:gd name="connsiteX24" fmla="*/ 3309831 w 4656846"/>
              <a:gd name="connsiteY24" fmla="*/ 292084 h 1029303"/>
              <a:gd name="connsiteX25" fmla="*/ 3619587 w 4656846"/>
              <a:gd name="connsiteY25" fmla="*/ 261108 h 1029303"/>
              <a:gd name="connsiteX26" fmla="*/ 3861197 w 4656846"/>
              <a:gd name="connsiteY26" fmla="*/ 87645 h 1029303"/>
              <a:gd name="connsiteX27" fmla="*/ 4635587 w 4656846"/>
              <a:gd name="connsiteY27" fmla="*/ 168182 h 102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56846" h="1029303">
                <a:moveTo>
                  <a:pt x="4635587" y="168182"/>
                </a:moveTo>
                <a:cubicBezTo>
                  <a:pt x="4728514" y="237361"/>
                  <a:pt x="4491034" y="370556"/>
                  <a:pt x="4418758" y="502718"/>
                </a:cubicBezTo>
                <a:cubicBezTo>
                  <a:pt x="4346482" y="634880"/>
                  <a:pt x="4320669" y="880620"/>
                  <a:pt x="4201929" y="961157"/>
                </a:cubicBezTo>
                <a:cubicBezTo>
                  <a:pt x="4083189" y="1041694"/>
                  <a:pt x="3706319" y="985938"/>
                  <a:pt x="3706319" y="985938"/>
                </a:cubicBezTo>
                <a:lnTo>
                  <a:pt x="1333587" y="1029303"/>
                </a:lnTo>
                <a:cubicBezTo>
                  <a:pt x="747116" y="1024140"/>
                  <a:pt x="286612" y="975612"/>
                  <a:pt x="187490" y="954962"/>
                </a:cubicBezTo>
                <a:cubicBezTo>
                  <a:pt x="88368" y="934312"/>
                  <a:pt x="733693" y="934311"/>
                  <a:pt x="738856" y="905401"/>
                </a:cubicBezTo>
                <a:cubicBezTo>
                  <a:pt x="744019" y="876491"/>
                  <a:pt x="311393" y="834157"/>
                  <a:pt x="218466" y="781499"/>
                </a:cubicBezTo>
                <a:cubicBezTo>
                  <a:pt x="125539" y="728841"/>
                  <a:pt x="207108" y="663792"/>
                  <a:pt x="181295" y="589450"/>
                </a:cubicBezTo>
                <a:cubicBezTo>
                  <a:pt x="155482" y="515109"/>
                  <a:pt x="93530" y="431474"/>
                  <a:pt x="63587" y="335450"/>
                </a:cubicBezTo>
                <a:cubicBezTo>
                  <a:pt x="33644" y="239426"/>
                  <a:pt x="6798" y="58734"/>
                  <a:pt x="1636" y="13303"/>
                </a:cubicBezTo>
                <a:cubicBezTo>
                  <a:pt x="-3526" y="-32128"/>
                  <a:pt x="2669" y="52539"/>
                  <a:pt x="32612" y="62864"/>
                </a:cubicBezTo>
                <a:cubicBezTo>
                  <a:pt x="62555" y="73189"/>
                  <a:pt x="142059" y="60800"/>
                  <a:pt x="181295" y="75255"/>
                </a:cubicBezTo>
                <a:cubicBezTo>
                  <a:pt x="220531" y="89710"/>
                  <a:pt x="232921" y="138238"/>
                  <a:pt x="268027" y="149596"/>
                </a:cubicBezTo>
                <a:cubicBezTo>
                  <a:pt x="303133" y="160954"/>
                  <a:pt x="349596" y="152694"/>
                  <a:pt x="391929" y="143401"/>
                </a:cubicBezTo>
                <a:cubicBezTo>
                  <a:pt x="434262" y="134108"/>
                  <a:pt x="463173" y="92807"/>
                  <a:pt x="522027" y="93840"/>
                </a:cubicBezTo>
                <a:cubicBezTo>
                  <a:pt x="580881" y="94872"/>
                  <a:pt x="702718" y="123783"/>
                  <a:pt x="745051" y="149596"/>
                </a:cubicBezTo>
                <a:cubicBezTo>
                  <a:pt x="787384" y="175409"/>
                  <a:pt x="763637" y="227035"/>
                  <a:pt x="776027" y="248718"/>
                </a:cubicBezTo>
                <a:cubicBezTo>
                  <a:pt x="788417" y="270401"/>
                  <a:pt x="819392" y="279694"/>
                  <a:pt x="819392" y="279694"/>
                </a:cubicBezTo>
                <a:cubicBezTo>
                  <a:pt x="837977" y="293117"/>
                  <a:pt x="826620" y="315832"/>
                  <a:pt x="887539" y="329255"/>
                </a:cubicBezTo>
                <a:cubicBezTo>
                  <a:pt x="948458" y="342678"/>
                  <a:pt x="1015572" y="356100"/>
                  <a:pt x="1184905" y="360230"/>
                </a:cubicBezTo>
                <a:cubicBezTo>
                  <a:pt x="1354238" y="364360"/>
                  <a:pt x="1903539" y="354035"/>
                  <a:pt x="1903539" y="354035"/>
                </a:cubicBezTo>
                <a:lnTo>
                  <a:pt x="2777051" y="341645"/>
                </a:lnTo>
                <a:cubicBezTo>
                  <a:pt x="2958774" y="343710"/>
                  <a:pt x="2905083" y="374685"/>
                  <a:pt x="2993880" y="366425"/>
                </a:cubicBezTo>
                <a:cubicBezTo>
                  <a:pt x="3082677" y="358165"/>
                  <a:pt x="3205547" y="309637"/>
                  <a:pt x="3309831" y="292084"/>
                </a:cubicBezTo>
                <a:cubicBezTo>
                  <a:pt x="3414115" y="274531"/>
                  <a:pt x="3527693" y="295181"/>
                  <a:pt x="3619587" y="261108"/>
                </a:cubicBezTo>
                <a:cubicBezTo>
                  <a:pt x="3711481" y="227035"/>
                  <a:pt x="3689798" y="105198"/>
                  <a:pt x="3861197" y="87645"/>
                </a:cubicBezTo>
                <a:cubicBezTo>
                  <a:pt x="4032595" y="70092"/>
                  <a:pt x="4542660" y="99003"/>
                  <a:pt x="4635587" y="168182"/>
                </a:cubicBezTo>
                <a:close/>
              </a:path>
            </a:pathLst>
          </a:custGeom>
          <a:pattFill prst="pct20">
            <a:fgClr>
              <a:srgbClr val="AC7612"/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421492" y="5046934"/>
            <a:ext cx="1910715" cy="862965"/>
          </a:xfrm>
          <a:custGeom>
            <a:avLst/>
            <a:gdLst>
              <a:gd name="connsiteX0" fmla="*/ 0 w 1911066"/>
              <a:gd name="connsiteY0" fmla="*/ 0 h 863029"/>
              <a:gd name="connsiteX1" fmla="*/ 10274 w 1911066"/>
              <a:gd name="connsiteY1" fmla="*/ 82193 h 863029"/>
              <a:gd name="connsiteX2" fmla="*/ 41097 w 1911066"/>
              <a:gd name="connsiteY2" fmla="*/ 184934 h 863029"/>
              <a:gd name="connsiteX3" fmla="*/ 51371 w 1911066"/>
              <a:gd name="connsiteY3" fmla="*/ 215757 h 863029"/>
              <a:gd name="connsiteX4" fmla="*/ 61645 w 1911066"/>
              <a:gd name="connsiteY4" fmla="*/ 246579 h 863029"/>
              <a:gd name="connsiteX5" fmla="*/ 51371 w 1911066"/>
              <a:gd name="connsiteY5" fmla="*/ 297950 h 863029"/>
              <a:gd name="connsiteX6" fmla="*/ 30822 w 1911066"/>
              <a:gd name="connsiteY6" fmla="*/ 318498 h 863029"/>
              <a:gd name="connsiteX7" fmla="*/ 10274 w 1911066"/>
              <a:gd name="connsiteY7" fmla="*/ 380143 h 863029"/>
              <a:gd name="connsiteX8" fmla="*/ 41097 w 1911066"/>
              <a:gd name="connsiteY8" fmla="*/ 503433 h 863029"/>
              <a:gd name="connsiteX9" fmla="*/ 51371 w 1911066"/>
              <a:gd name="connsiteY9" fmla="*/ 534256 h 863029"/>
              <a:gd name="connsiteX10" fmla="*/ 61645 w 1911066"/>
              <a:gd name="connsiteY10" fmla="*/ 565078 h 863029"/>
              <a:gd name="connsiteX11" fmla="*/ 41097 w 1911066"/>
              <a:gd name="connsiteY11" fmla="*/ 698642 h 863029"/>
              <a:gd name="connsiteX12" fmla="*/ 20548 w 1911066"/>
              <a:gd name="connsiteY12" fmla="*/ 719191 h 863029"/>
              <a:gd name="connsiteX13" fmla="*/ 30822 w 1911066"/>
              <a:gd name="connsiteY13" fmla="*/ 791110 h 863029"/>
              <a:gd name="connsiteX14" fmla="*/ 82193 w 1911066"/>
              <a:gd name="connsiteY14" fmla="*/ 821932 h 863029"/>
              <a:gd name="connsiteX15" fmla="*/ 277402 w 1911066"/>
              <a:gd name="connsiteY15" fmla="*/ 842480 h 863029"/>
              <a:gd name="connsiteX16" fmla="*/ 585627 w 1911066"/>
              <a:gd name="connsiteY16" fmla="*/ 863029 h 863029"/>
              <a:gd name="connsiteX17" fmla="*/ 934948 w 1911066"/>
              <a:gd name="connsiteY17" fmla="*/ 852755 h 863029"/>
              <a:gd name="connsiteX18" fmla="*/ 996593 w 1911066"/>
              <a:gd name="connsiteY18" fmla="*/ 832206 h 863029"/>
              <a:gd name="connsiteX19" fmla="*/ 1027416 w 1911066"/>
              <a:gd name="connsiteY19" fmla="*/ 801384 h 863029"/>
              <a:gd name="connsiteX20" fmla="*/ 1078786 w 1911066"/>
              <a:gd name="connsiteY20" fmla="*/ 770561 h 863029"/>
              <a:gd name="connsiteX21" fmla="*/ 1119883 w 1911066"/>
              <a:gd name="connsiteY21" fmla="*/ 719191 h 863029"/>
              <a:gd name="connsiteX22" fmla="*/ 1160980 w 1911066"/>
              <a:gd name="connsiteY22" fmla="*/ 678094 h 863029"/>
              <a:gd name="connsiteX23" fmla="*/ 1222625 w 1911066"/>
              <a:gd name="connsiteY23" fmla="*/ 657546 h 863029"/>
              <a:gd name="connsiteX24" fmla="*/ 1294544 w 1911066"/>
              <a:gd name="connsiteY24" fmla="*/ 636997 h 863029"/>
              <a:gd name="connsiteX25" fmla="*/ 1654139 w 1911066"/>
              <a:gd name="connsiteY25" fmla="*/ 626723 h 863029"/>
              <a:gd name="connsiteX26" fmla="*/ 1705510 w 1911066"/>
              <a:gd name="connsiteY26" fmla="*/ 585627 h 863029"/>
              <a:gd name="connsiteX27" fmla="*/ 1746607 w 1911066"/>
              <a:gd name="connsiteY27" fmla="*/ 544530 h 863029"/>
              <a:gd name="connsiteX28" fmla="*/ 1777429 w 1911066"/>
              <a:gd name="connsiteY28" fmla="*/ 452063 h 863029"/>
              <a:gd name="connsiteX29" fmla="*/ 1787703 w 1911066"/>
              <a:gd name="connsiteY29" fmla="*/ 421240 h 863029"/>
              <a:gd name="connsiteX30" fmla="*/ 1808252 w 1911066"/>
              <a:gd name="connsiteY30" fmla="*/ 400692 h 863029"/>
              <a:gd name="connsiteX31" fmla="*/ 1839074 w 1911066"/>
              <a:gd name="connsiteY31" fmla="*/ 328773 h 863029"/>
              <a:gd name="connsiteX32" fmla="*/ 1859622 w 1911066"/>
              <a:gd name="connsiteY32" fmla="*/ 308224 h 863029"/>
              <a:gd name="connsiteX33" fmla="*/ 1880171 w 1911066"/>
              <a:gd name="connsiteY33" fmla="*/ 174660 h 863029"/>
              <a:gd name="connsiteX34" fmla="*/ 1890445 w 1911066"/>
              <a:gd name="connsiteY34" fmla="*/ 143838 h 863029"/>
              <a:gd name="connsiteX35" fmla="*/ 1910993 w 1911066"/>
              <a:gd name="connsiteY35" fmla="*/ 113015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11066" h="863029">
                <a:moveTo>
                  <a:pt x="0" y="0"/>
                </a:moveTo>
                <a:cubicBezTo>
                  <a:pt x="3425" y="27398"/>
                  <a:pt x="5735" y="54958"/>
                  <a:pt x="10274" y="82193"/>
                </a:cubicBezTo>
                <a:cubicBezTo>
                  <a:pt x="15450" y="113250"/>
                  <a:pt x="31961" y="157526"/>
                  <a:pt x="41097" y="184934"/>
                </a:cubicBezTo>
                <a:lnTo>
                  <a:pt x="51371" y="215757"/>
                </a:lnTo>
                <a:lnTo>
                  <a:pt x="61645" y="246579"/>
                </a:lnTo>
                <a:cubicBezTo>
                  <a:pt x="58220" y="263703"/>
                  <a:pt x="58250" y="281899"/>
                  <a:pt x="51371" y="297950"/>
                </a:cubicBezTo>
                <a:cubicBezTo>
                  <a:pt x="47555" y="306853"/>
                  <a:pt x="35154" y="309834"/>
                  <a:pt x="30822" y="318498"/>
                </a:cubicBezTo>
                <a:cubicBezTo>
                  <a:pt x="21135" y="337871"/>
                  <a:pt x="10274" y="380143"/>
                  <a:pt x="10274" y="380143"/>
                </a:cubicBezTo>
                <a:cubicBezTo>
                  <a:pt x="24109" y="463157"/>
                  <a:pt x="13960" y="422022"/>
                  <a:pt x="41097" y="503433"/>
                </a:cubicBezTo>
                <a:lnTo>
                  <a:pt x="51371" y="534256"/>
                </a:lnTo>
                <a:lnTo>
                  <a:pt x="61645" y="565078"/>
                </a:lnTo>
                <a:cubicBezTo>
                  <a:pt x="61052" y="571007"/>
                  <a:pt x="58870" y="669021"/>
                  <a:pt x="41097" y="698642"/>
                </a:cubicBezTo>
                <a:cubicBezTo>
                  <a:pt x="36113" y="706948"/>
                  <a:pt x="27398" y="712341"/>
                  <a:pt x="20548" y="719191"/>
                </a:cubicBezTo>
                <a:cubicBezTo>
                  <a:pt x="23973" y="743164"/>
                  <a:pt x="23164" y="768136"/>
                  <a:pt x="30822" y="791110"/>
                </a:cubicBezTo>
                <a:cubicBezTo>
                  <a:pt x="36867" y="809244"/>
                  <a:pt x="66959" y="819855"/>
                  <a:pt x="82193" y="821932"/>
                </a:cubicBezTo>
                <a:cubicBezTo>
                  <a:pt x="147022" y="830772"/>
                  <a:pt x="212074" y="838850"/>
                  <a:pt x="277402" y="842480"/>
                </a:cubicBezTo>
                <a:cubicBezTo>
                  <a:pt x="503513" y="855043"/>
                  <a:pt x="400810" y="847628"/>
                  <a:pt x="585627" y="863029"/>
                </a:cubicBezTo>
                <a:cubicBezTo>
                  <a:pt x="702067" y="859604"/>
                  <a:pt x="818784" y="861467"/>
                  <a:pt x="934948" y="852755"/>
                </a:cubicBezTo>
                <a:cubicBezTo>
                  <a:pt x="956547" y="851135"/>
                  <a:pt x="996593" y="832206"/>
                  <a:pt x="996593" y="832206"/>
                </a:cubicBezTo>
                <a:cubicBezTo>
                  <a:pt x="1006867" y="821932"/>
                  <a:pt x="1015326" y="809444"/>
                  <a:pt x="1027416" y="801384"/>
                </a:cubicBezTo>
                <a:cubicBezTo>
                  <a:pt x="1107431" y="748042"/>
                  <a:pt x="1014800" y="834550"/>
                  <a:pt x="1078786" y="770561"/>
                </a:cubicBezTo>
                <a:cubicBezTo>
                  <a:pt x="1096072" y="718708"/>
                  <a:pt x="1076509" y="756369"/>
                  <a:pt x="1119883" y="719191"/>
                </a:cubicBezTo>
                <a:cubicBezTo>
                  <a:pt x="1134592" y="706583"/>
                  <a:pt x="1142601" y="684220"/>
                  <a:pt x="1160980" y="678094"/>
                </a:cubicBezTo>
                <a:lnTo>
                  <a:pt x="1222625" y="657546"/>
                </a:lnTo>
                <a:cubicBezTo>
                  <a:pt x="1238957" y="652102"/>
                  <a:pt x="1279301" y="637779"/>
                  <a:pt x="1294544" y="636997"/>
                </a:cubicBezTo>
                <a:cubicBezTo>
                  <a:pt x="1414301" y="630855"/>
                  <a:pt x="1534274" y="630148"/>
                  <a:pt x="1654139" y="626723"/>
                </a:cubicBezTo>
                <a:cubicBezTo>
                  <a:pt x="1705993" y="609439"/>
                  <a:pt x="1668332" y="629001"/>
                  <a:pt x="1705510" y="585627"/>
                </a:cubicBezTo>
                <a:cubicBezTo>
                  <a:pt x="1718118" y="570918"/>
                  <a:pt x="1746607" y="544530"/>
                  <a:pt x="1746607" y="544530"/>
                </a:cubicBezTo>
                <a:lnTo>
                  <a:pt x="1777429" y="452063"/>
                </a:lnTo>
                <a:cubicBezTo>
                  <a:pt x="1780854" y="441789"/>
                  <a:pt x="1780045" y="428898"/>
                  <a:pt x="1787703" y="421240"/>
                </a:cubicBezTo>
                <a:lnTo>
                  <a:pt x="1808252" y="400692"/>
                </a:lnTo>
                <a:cubicBezTo>
                  <a:pt x="1817385" y="373293"/>
                  <a:pt x="1822146" y="354166"/>
                  <a:pt x="1839074" y="328773"/>
                </a:cubicBezTo>
                <a:cubicBezTo>
                  <a:pt x="1844447" y="320713"/>
                  <a:pt x="1852773" y="315074"/>
                  <a:pt x="1859622" y="308224"/>
                </a:cubicBezTo>
                <a:cubicBezTo>
                  <a:pt x="1884353" y="234037"/>
                  <a:pt x="1857469" y="322227"/>
                  <a:pt x="1880171" y="174660"/>
                </a:cubicBezTo>
                <a:cubicBezTo>
                  <a:pt x="1881818" y="163956"/>
                  <a:pt x="1884873" y="153124"/>
                  <a:pt x="1890445" y="143838"/>
                </a:cubicBezTo>
                <a:cubicBezTo>
                  <a:pt x="1913415" y="105555"/>
                  <a:pt x="1910993" y="138389"/>
                  <a:pt x="1910993" y="113015"/>
                </a:cubicBezTo>
              </a:path>
            </a:pathLst>
          </a:custGeom>
          <a:solidFill>
            <a:schemeClr val="accent1"/>
          </a:solidFill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400537" y="4931364"/>
            <a:ext cx="4037965" cy="256540"/>
          </a:xfrm>
          <a:custGeom>
            <a:avLst/>
            <a:gdLst>
              <a:gd name="connsiteX0" fmla="*/ 4037743 w 4038248"/>
              <a:gd name="connsiteY0" fmla="*/ 61645 h 256854"/>
              <a:gd name="connsiteX1" fmla="*/ 4027469 w 4038248"/>
              <a:gd name="connsiteY1" fmla="*/ 184935 h 256854"/>
              <a:gd name="connsiteX2" fmla="*/ 3965824 w 4038248"/>
              <a:gd name="connsiteY2" fmla="*/ 205483 h 256854"/>
              <a:gd name="connsiteX3" fmla="*/ 3935002 w 4038248"/>
              <a:gd name="connsiteY3" fmla="*/ 215757 h 256854"/>
              <a:gd name="connsiteX4" fmla="*/ 3801438 w 4038248"/>
              <a:gd name="connsiteY4" fmla="*/ 184935 h 256854"/>
              <a:gd name="connsiteX5" fmla="*/ 3524036 w 4038248"/>
              <a:gd name="connsiteY5" fmla="*/ 164387 h 256854"/>
              <a:gd name="connsiteX6" fmla="*/ 3195262 w 4038248"/>
              <a:gd name="connsiteY6" fmla="*/ 174661 h 256854"/>
              <a:gd name="connsiteX7" fmla="*/ 3133618 w 4038248"/>
              <a:gd name="connsiteY7" fmla="*/ 205483 h 256854"/>
              <a:gd name="connsiteX8" fmla="*/ 3113069 w 4038248"/>
              <a:gd name="connsiteY8" fmla="*/ 226031 h 256854"/>
              <a:gd name="connsiteX9" fmla="*/ 3010328 w 4038248"/>
              <a:gd name="connsiteY9" fmla="*/ 256854 h 256854"/>
              <a:gd name="connsiteX10" fmla="*/ 2599361 w 4038248"/>
              <a:gd name="connsiteY10" fmla="*/ 236306 h 256854"/>
              <a:gd name="connsiteX11" fmla="*/ 2476071 w 4038248"/>
              <a:gd name="connsiteY11" fmla="*/ 215757 h 256854"/>
              <a:gd name="connsiteX12" fmla="*/ 2393878 w 4038248"/>
              <a:gd name="connsiteY12" fmla="*/ 205483 h 256854"/>
              <a:gd name="connsiteX13" fmla="*/ 1438382 w 4038248"/>
              <a:gd name="connsiteY13" fmla="*/ 205483 h 256854"/>
              <a:gd name="connsiteX14" fmla="*/ 1387011 w 4038248"/>
              <a:gd name="connsiteY14" fmla="*/ 195209 h 256854"/>
              <a:gd name="connsiteX15" fmla="*/ 1304818 w 4038248"/>
              <a:gd name="connsiteY15" fmla="*/ 184935 h 256854"/>
              <a:gd name="connsiteX16" fmla="*/ 1160979 w 4038248"/>
              <a:gd name="connsiteY16" fmla="*/ 174661 h 256854"/>
              <a:gd name="connsiteX17" fmla="*/ 893851 w 4038248"/>
              <a:gd name="connsiteY17" fmla="*/ 184935 h 256854"/>
              <a:gd name="connsiteX18" fmla="*/ 832206 w 4038248"/>
              <a:gd name="connsiteY18" fmla="*/ 195209 h 256854"/>
              <a:gd name="connsiteX19" fmla="*/ 328773 w 4038248"/>
              <a:gd name="connsiteY19" fmla="*/ 184935 h 256854"/>
              <a:gd name="connsiteX20" fmla="*/ 287676 w 4038248"/>
              <a:gd name="connsiteY20" fmla="*/ 174661 h 256854"/>
              <a:gd name="connsiteX21" fmla="*/ 226031 w 4038248"/>
              <a:gd name="connsiteY21" fmla="*/ 154112 h 256854"/>
              <a:gd name="connsiteX22" fmla="*/ 195209 w 4038248"/>
              <a:gd name="connsiteY22" fmla="*/ 143838 h 256854"/>
              <a:gd name="connsiteX23" fmla="*/ 154112 w 4038248"/>
              <a:gd name="connsiteY23" fmla="*/ 133564 h 256854"/>
              <a:gd name="connsiteX24" fmla="*/ 61645 w 4038248"/>
              <a:gd name="connsiteY24" fmla="*/ 102742 h 256854"/>
              <a:gd name="connsiteX25" fmla="*/ 30822 w 4038248"/>
              <a:gd name="connsiteY25" fmla="*/ 92467 h 256854"/>
              <a:gd name="connsiteX26" fmla="*/ 10274 w 4038248"/>
              <a:gd name="connsiteY26" fmla="*/ 30822 h 256854"/>
              <a:gd name="connsiteX27" fmla="*/ 0 w 4038248"/>
              <a:gd name="connsiteY27" fmla="*/ 0 h 25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38248" h="256854">
                <a:moveTo>
                  <a:pt x="4037743" y="61645"/>
                </a:moveTo>
                <a:cubicBezTo>
                  <a:pt x="4034318" y="102742"/>
                  <a:pt x="4045912" y="148050"/>
                  <a:pt x="4027469" y="184935"/>
                </a:cubicBezTo>
                <a:cubicBezTo>
                  <a:pt x="4017782" y="204308"/>
                  <a:pt x="3986372" y="198634"/>
                  <a:pt x="3965824" y="205483"/>
                </a:cubicBezTo>
                <a:lnTo>
                  <a:pt x="3935002" y="215757"/>
                </a:lnTo>
                <a:cubicBezTo>
                  <a:pt x="3908930" y="209239"/>
                  <a:pt x="3835323" y="189453"/>
                  <a:pt x="3801438" y="184935"/>
                </a:cubicBezTo>
                <a:cubicBezTo>
                  <a:pt x="3712590" y="173089"/>
                  <a:pt x="3611179" y="169513"/>
                  <a:pt x="3524036" y="164387"/>
                </a:cubicBezTo>
                <a:cubicBezTo>
                  <a:pt x="3414445" y="167812"/>
                  <a:pt x="3304728" y="168406"/>
                  <a:pt x="3195262" y="174661"/>
                </a:cubicBezTo>
                <a:cubicBezTo>
                  <a:pt x="3174811" y="175830"/>
                  <a:pt x="3148270" y="193762"/>
                  <a:pt x="3133618" y="205483"/>
                </a:cubicBezTo>
                <a:cubicBezTo>
                  <a:pt x="3126054" y="211534"/>
                  <a:pt x="3121733" y="221699"/>
                  <a:pt x="3113069" y="226031"/>
                </a:cubicBezTo>
                <a:cubicBezTo>
                  <a:pt x="3088052" y="238539"/>
                  <a:pt x="3039826" y="249479"/>
                  <a:pt x="3010328" y="256854"/>
                </a:cubicBezTo>
                <a:cubicBezTo>
                  <a:pt x="2813523" y="249825"/>
                  <a:pt x="2761505" y="252521"/>
                  <a:pt x="2599361" y="236306"/>
                </a:cubicBezTo>
                <a:cubicBezTo>
                  <a:pt x="2373317" y="213701"/>
                  <a:pt x="2610356" y="238138"/>
                  <a:pt x="2476071" y="215757"/>
                </a:cubicBezTo>
                <a:cubicBezTo>
                  <a:pt x="2448836" y="211218"/>
                  <a:pt x="2421276" y="208908"/>
                  <a:pt x="2393878" y="205483"/>
                </a:cubicBezTo>
                <a:cubicBezTo>
                  <a:pt x="1974128" y="226470"/>
                  <a:pt x="2127728" y="223158"/>
                  <a:pt x="1438382" y="205483"/>
                </a:cubicBezTo>
                <a:cubicBezTo>
                  <a:pt x="1420925" y="205035"/>
                  <a:pt x="1404271" y="197864"/>
                  <a:pt x="1387011" y="195209"/>
                </a:cubicBezTo>
                <a:cubicBezTo>
                  <a:pt x="1359721" y="191011"/>
                  <a:pt x="1332315" y="187435"/>
                  <a:pt x="1304818" y="184935"/>
                </a:cubicBezTo>
                <a:cubicBezTo>
                  <a:pt x="1256947" y="180583"/>
                  <a:pt x="1208925" y="178086"/>
                  <a:pt x="1160979" y="174661"/>
                </a:cubicBezTo>
                <a:cubicBezTo>
                  <a:pt x="1071936" y="178086"/>
                  <a:pt x="982786" y="179377"/>
                  <a:pt x="893851" y="184935"/>
                </a:cubicBezTo>
                <a:cubicBezTo>
                  <a:pt x="873060" y="186234"/>
                  <a:pt x="853038" y="195209"/>
                  <a:pt x="832206" y="195209"/>
                </a:cubicBezTo>
                <a:cubicBezTo>
                  <a:pt x="664360" y="195209"/>
                  <a:pt x="496584" y="188360"/>
                  <a:pt x="328773" y="184935"/>
                </a:cubicBezTo>
                <a:cubicBezTo>
                  <a:pt x="315074" y="181510"/>
                  <a:pt x="301201" y="178719"/>
                  <a:pt x="287676" y="174661"/>
                </a:cubicBezTo>
                <a:cubicBezTo>
                  <a:pt x="266930" y="168437"/>
                  <a:pt x="246579" y="160962"/>
                  <a:pt x="226031" y="154112"/>
                </a:cubicBezTo>
                <a:cubicBezTo>
                  <a:pt x="215757" y="150687"/>
                  <a:pt x="205715" y="146465"/>
                  <a:pt x="195209" y="143838"/>
                </a:cubicBezTo>
                <a:cubicBezTo>
                  <a:pt x="181510" y="140413"/>
                  <a:pt x="167637" y="137621"/>
                  <a:pt x="154112" y="133564"/>
                </a:cubicBezTo>
                <a:cubicBezTo>
                  <a:pt x="154110" y="133564"/>
                  <a:pt x="77057" y="107880"/>
                  <a:pt x="61645" y="102742"/>
                </a:cubicBezTo>
                <a:lnTo>
                  <a:pt x="30822" y="92467"/>
                </a:lnTo>
                <a:lnTo>
                  <a:pt x="10274" y="30822"/>
                </a:lnTo>
                <a:lnTo>
                  <a:pt x="0" y="0"/>
                </a:lnTo>
              </a:path>
            </a:pathLst>
          </a:custGeom>
          <a:solidFill>
            <a:srgbClr val="AC7612"/>
          </a:solidFill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90377" y="4396694"/>
            <a:ext cx="4068445" cy="626110"/>
          </a:xfrm>
          <a:custGeom>
            <a:avLst/>
            <a:gdLst>
              <a:gd name="connsiteX0" fmla="*/ 102742 w 4069009"/>
              <a:gd name="connsiteY0" fmla="*/ 102741 h 626723"/>
              <a:gd name="connsiteX1" fmla="*/ 236306 w 4069009"/>
              <a:gd name="connsiteY1" fmla="*/ 92467 h 626723"/>
              <a:gd name="connsiteX2" fmla="*/ 267129 w 4069009"/>
              <a:gd name="connsiteY2" fmla="*/ 82193 h 626723"/>
              <a:gd name="connsiteX3" fmla="*/ 339048 w 4069009"/>
              <a:gd name="connsiteY3" fmla="*/ 102741 h 626723"/>
              <a:gd name="connsiteX4" fmla="*/ 359596 w 4069009"/>
              <a:gd name="connsiteY4" fmla="*/ 123290 h 626723"/>
              <a:gd name="connsiteX5" fmla="*/ 452063 w 4069009"/>
              <a:gd name="connsiteY5" fmla="*/ 143838 h 626723"/>
              <a:gd name="connsiteX6" fmla="*/ 503434 w 4069009"/>
              <a:gd name="connsiteY6" fmla="*/ 154112 h 626723"/>
              <a:gd name="connsiteX7" fmla="*/ 565079 w 4069009"/>
              <a:gd name="connsiteY7" fmla="*/ 164386 h 626723"/>
              <a:gd name="connsiteX8" fmla="*/ 616450 w 4069009"/>
              <a:gd name="connsiteY8" fmla="*/ 174661 h 626723"/>
              <a:gd name="connsiteX9" fmla="*/ 729466 w 4069009"/>
              <a:gd name="connsiteY9" fmla="*/ 195209 h 626723"/>
              <a:gd name="connsiteX10" fmla="*/ 1356189 w 4069009"/>
              <a:gd name="connsiteY10" fmla="*/ 195209 h 626723"/>
              <a:gd name="connsiteX11" fmla="*/ 1500027 w 4069009"/>
              <a:gd name="connsiteY11" fmla="*/ 215757 h 626723"/>
              <a:gd name="connsiteX12" fmla="*/ 1613043 w 4069009"/>
              <a:gd name="connsiteY12" fmla="*/ 226031 h 626723"/>
              <a:gd name="connsiteX13" fmla="*/ 1869897 w 4069009"/>
              <a:gd name="connsiteY13" fmla="*/ 215757 h 626723"/>
              <a:gd name="connsiteX14" fmla="*/ 1952090 w 4069009"/>
              <a:gd name="connsiteY14" fmla="*/ 205483 h 626723"/>
              <a:gd name="connsiteX15" fmla="*/ 2116477 w 4069009"/>
              <a:gd name="connsiteY15" fmla="*/ 195209 h 626723"/>
              <a:gd name="connsiteX16" fmla="*/ 2476072 w 4069009"/>
              <a:gd name="connsiteY16" fmla="*/ 184935 h 626723"/>
              <a:gd name="connsiteX17" fmla="*/ 2722652 w 4069009"/>
              <a:gd name="connsiteY17" fmla="*/ 195209 h 626723"/>
              <a:gd name="connsiteX18" fmla="*/ 2948684 w 4069009"/>
              <a:gd name="connsiteY18" fmla="*/ 215757 h 626723"/>
              <a:gd name="connsiteX19" fmla="*/ 3164441 w 4069009"/>
              <a:gd name="connsiteY19" fmla="*/ 205483 h 626723"/>
              <a:gd name="connsiteX20" fmla="*/ 3226086 w 4069009"/>
              <a:gd name="connsiteY20" fmla="*/ 184935 h 626723"/>
              <a:gd name="connsiteX21" fmla="*/ 3256908 w 4069009"/>
              <a:gd name="connsiteY21" fmla="*/ 174661 h 626723"/>
              <a:gd name="connsiteX22" fmla="*/ 3318553 w 4069009"/>
              <a:gd name="connsiteY22" fmla="*/ 143838 h 626723"/>
              <a:gd name="connsiteX23" fmla="*/ 3349376 w 4069009"/>
              <a:gd name="connsiteY23" fmla="*/ 123290 h 626723"/>
              <a:gd name="connsiteX24" fmla="*/ 3441843 w 4069009"/>
              <a:gd name="connsiteY24" fmla="*/ 92467 h 626723"/>
              <a:gd name="connsiteX25" fmla="*/ 3503488 w 4069009"/>
              <a:gd name="connsiteY25" fmla="*/ 71919 h 626723"/>
              <a:gd name="connsiteX26" fmla="*/ 3534311 w 4069009"/>
              <a:gd name="connsiteY26" fmla="*/ 61645 h 626723"/>
              <a:gd name="connsiteX27" fmla="*/ 3595955 w 4069009"/>
              <a:gd name="connsiteY27" fmla="*/ 51371 h 626723"/>
              <a:gd name="connsiteX28" fmla="*/ 3708971 w 4069009"/>
              <a:gd name="connsiteY28" fmla="*/ 41096 h 626723"/>
              <a:gd name="connsiteX29" fmla="*/ 3801439 w 4069009"/>
              <a:gd name="connsiteY29" fmla="*/ 30822 h 626723"/>
              <a:gd name="connsiteX30" fmla="*/ 3904180 w 4069009"/>
              <a:gd name="connsiteY30" fmla="*/ 0 h 626723"/>
              <a:gd name="connsiteX31" fmla="*/ 3955551 w 4069009"/>
              <a:gd name="connsiteY31" fmla="*/ 10274 h 626723"/>
              <a:gd name="connsiteX32" fmla="*/ 4017196 w 4069009"/>
              <a:gd name="connsiteY32" fmla="*/ 30822 h 626723"/>
              <a:gd name="connsiteX33" fmla="*/ 4037744 w 4069009"/>
              <a:gd name="connsiteY33" fmla="*/ 51371 h 626723"/>
              <a:gd name="connsiteX34" fmla="*/ 4058293 w 4069009"/>
              <a:gd name="connsiteY34" fmla="*/ 123290 h 626723"/>
              <a:gd name="connsiteX35" fmla="*/ 4058293 w 4069009"/>
              <a:gd name="connsiteY35" fmla="*/ 246580 h 626723"/>
              <a:gd name="connsiteX36" fmla="*/ 4037744 w 4069009"/>
              <a:gd name="connsiteY36" fmla="*/ 308225 h 626723"/>
              <a:gd name="connsiteX37" fmla="*/ 4058293 w 4069009"/>
              <a:gd name="connsiteY37" fmla="*/ 421240 h 626723"/>
              <a:gd name="connsiteX38" fmla="*/ 4048018 w 4069009"/>
              <a:gd name="connsiteY38" fmla="*/ 544530 h 626723"/>
              <a:gd name="connsiteX39" fmla="*/ 3996648 w 4069009"/>
              <a:gd name="connsiteY39" fmla="*/ 595901 h 626723"/>
              <a:gd name="connsiteX40" fmla="*/ 3832261 w 4069009"/>
              <a:gd name="connsiteY40" fmla="*/ 606175 h 626723"/>
              <a:gd name="connsiteX41" fmla="*/ 3421295 w 4069009"/>
              <a:gd name="connsiteY41" fmla="*/ 595901 h 626723"/>
              <a:gd name="connsiteX42" fmla="*/ 2804845 w 4069009"/>
              <a:gd name="connsiteY42" fmla="*/ 626723 h 626723"/>
              <a:gd name="connsiteX43" fmla="*/ 2085654 w 4069009"/>
              <a:gd name="connsiteY43" fmla="*/ 616449 h 626723"/>
              <a:gd name="connsiteX44" fmla="*/ 1777430 w 4069009"/>
              <a:gd name="connsiteY44" fmla="*/ 595901 h 626723"/>
              <a:gd name="connsiteX45" fmla="*/ 1561672 w 4069009"/>
              <a:gd name="connsiteY45" fmla="*/ 585627 h 626723"/>
              <a:gd name="connsiteX46" fmla="*/ 832207 w 4069009"/>
              <a:gd name="connsiteY46" fmla="*/ 595901 h 626723"/>
              <a:gd name="connsiteX47" fmla="*/ 92468 w 4069009"/>
              <a:gd name="connsiteY47" fmla="*/ 575353 h 626723"/>
              <a:gd name="connsiteX48" fmla="*/ 51371 w 4069009"/>
              <a:gd name="connsiteY48" fmla="*/ 565078 h 626723"/>
              <a:gd name="connsiteX49" fmla="*/ 0 w 4069009"/>
              <a:gd name="connsiteY49" fmla="*/ 472611 h 626723"/>
              <a:gd name="connsiteX50" fmla="*/ 10275 w 4069009"/>
              <a:gd name="connsiteY50" fmla="*/ 267128 h 626723"/>
              <a:gd name="connsiteX51" fmla="*/ 20549 w 4069009"/>
              <a:gd name="connsiteY51" fmla="*/ 174661 h 626723"/>
              <a:gd name="connsiteX52" fmla="*/ 71920 w 4069009"/>
              <a:gd name="connsiteY52" fmla="*/ 133564 h 626723"/>
              <a:gd name="connsiteX53" fmla="*/ 102742 w 4069009"/>
              <a:gd name="connsiteY53" fmla="*/ 102741 h 62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069009" h="626723">
                <a:moveTo>
                  <a:pt x="102742" y="102741"/>
                </a:moveTo>
                <a:cubicBezTo>
                  <a:pt x="130140" y="95892"/>
                  <a:pt x="191998" y="98005"/>
                  <a:pt x="236306" y="92467"/>
                </a:cubicBezTo>
                <a:cubicBezTo>
                  <a:pt x="247052" y="91124"/>
                  <a:pt x="256299" y="82193"/>
                  <a:pt x="267129" y="82193"/>
                </a:cubicBezTo>
                <a:cubicBezTo>
                  <a:pt x="280028" y="82193"/>
                  <a:pt x="324514" y="97897"/>
                  <a:pt x="339048" y="102741"/>
                </a:cubicBezTo>
                <a:cubicBezTo>
                  <a:pt x="345897" y="109591"/>
                  <a:pt x="351290" y="118306"/>
                  <a:pt x="359596" y="123290"/>
                </a:cubicBezTo>
                <a:cubicBezTo>
                  <a:pt x="379285" y="135104"/>
                  <a:pt x="439165" y="141493"/>
                  <a:pt x="452063" y="143838"/>
                </a:cubicBezTo>
                <a:cubicBezTo>
                  <a:pt x="469244" y="146962"/>
                  <a:pt x="486253" y="150988"/>
                  <a:pt x="503434" y="154112"/>
                </a:cubicBezTo>
                <a:cubicBezTo>
                  <a:pt x="523930" y="157838"/>
                  <a:pt x="544583" y="160659"/>
                  <a:pt x="565079" y="164386"/>
                </a:cubicBezTo>
                <a:cubicBezTo>
                  <a:pt x="582260" y="167510"/>
                  <a:pt x="599225" y="171790"/>
                  <a:pt x="616450" y="174661"/>
                </a:cubicBezTo>
                <a:cubicBezTo>
                  <a:pt x="726901" y="193070"/>
                  <a:pt x="650559" y="175483"/>
                  <a:pt x="729466" y="195209"/>
                </a:cubicBezTo>
                <a:cubicBezTo>
                  <a:pt x="986053" y="169551"/>
                  <a:pt x="899217" y="174118"/>
                  <a:pt x="1356189" y="195209"/>
                </a:cubicBezTo>
                <a:cubicBezTo>
                  <a:pt x="1404570" y="197442"/>
                  <a:pt x="1451793" y="211372"/>
                  <a:pt x="1500027" y="215757"/>
                </a:cubicBezTo>
                <a:lnTo>
                  <a:pt x="1613043" y="226031"/>
                </a:lnTo>
                <a:cubicBezTo>
                  <a:pt x="1698661" y="222606"/>
                  <a:pt x="1784367" y="220941"/>
                  <a:pt x="1869897" y="215757"/>
                </a:cubicBezTo>
                <a:cubicBezTo>
                  <a:pt x="1897457" y="214087"/>
                  <a:pt x="1924574" y="207776"/>
                  <a:pt x="1952090" y="205483"/>
                </a:cubicBezTo>
                <a:cubicBezTo>
                  <a:pt x="2006803" y="200924"/>
                  <a:pt x="2061617" y="197360"/>
                  <a:pt x="2116477" y="195209"/>
                </a:cubicBezTo>
                <a:cubicBezTo>
                  <a:pt x="2236299" y="190510"/>
                  <a:pt x="2356207" y="188360"/>
                  <a:pt x="2476072" y="184935"/>
                </a:cubicBezTo>
                <a:lnTo>
                  <a:pt x="2722652" y="195209"/>
                </a:lnTo>
                <a:cubicBezTo>
                  <a:pt x="2887990" y="203476"/>
                  <a:pt x="2840411" y="197712"/>
                  <a:pt x="2948684" y="215757"/>
                </a:cubicBezTo>
                <a:cubicBezTo>
                  <a:pt x="3020603" y="212332"/>
                  <a:pt x="3092881" y="213434"/>
                  <a:pt x="3164441" y="205483"/>
                </a:cubicBezTo>
                <a:cubicBezTo>
                  <a:pt x="3185968" y="203091"/>
                  <a:pt x="3205538" y="191784"/>
                  <a:pt x="3226086" y="184935"/>
                </a:cubicBezTo>
                <a:lnTo>
                  <a:pt x="3256908" y="174661"/>
                </a:lnTo>
                <a:cubicBezTo>
                  <a:pt x="3345235" y="115775"/>
                  <a:pt x="3233487" y="186370"/>
                  <a:pt x="3318553" y="143838"/>
                </a:cubicBezTo>
                <a:cubicBezTo>
                  <a:pt x="3329598" y="138316"/>
                  <a:pt x="3338092" y="128305"/>
                  <a:pt x="3349376" y="123290"/>
                </a:cubicBezTo>
                <a:cubicBezTo>
                  <a:pt x="3349381" y="123288"/>
                  <a:pt x="3426429" y="97605"/>
                  <a:pt x="3441843" y="92467"/>
                </a:cubicBezTo>
                <a:lnTo>
                  <a:pt x="3503488" y="71919"/>
                </a:lnTo>
                <a:cubicBezTo>
                  <a:pt x="3513762" y="68494"/>
                  <a:pt x="3523628" y="63425"/>
                  <a:pt x="3534311" y="61645"/>
                </a:cubicBezTo>
                <a:cubicBezTo>
                  <a:pt x="3554859" y="58220"/>
                  <a:pt x="3575266" y="53805"/>
                  <a:pt x="3595955" y="51371"/>
                </a:cubicBezTo>
                <a:cubicBezTo>
                  <a:pt x="3633523" y="46951"/>
                  <a:pt x="3671331" y="44860"/>
                  <a:pt x="3708971" y="41096"/>
                </a:cubicBezTo>
                <a:cubicBezTo>
                  <a:pt x="3739829" y="38010"/>
                  <a:pt x="3770616" y="34247"/>
                  <a:pt x="3801439" y="30822"/>
                </a:cubicBezTo>
                <a:cubicBezTo>
                  <a:pt x="3876480" y="5809"/>
                  <a:pt x="3842071" y="15527"/>
                  <a:pt x="3904180" y="0"/>
                </a:cubicBezTo>
                <a:cubicBezTo>
                  <a:pt x="3921304" y="3425"/>
                  <a:pt x="3938704" y="5679"/>
                  <a:pt x="3955551" y="10274"/>
                </a:cubicBezTo>
                <a:cubicBezTo>
                  <a:pt x="3976448" y="15973"/>
                  <a:pt x="4017196" y="30822"/>
                  <a:pt x="4017196" y="30822"/>
                </a:cubicBezTo>
                <a:cubicBezTo>
                  <a:pt x="4024045" y="37672"/>
                  <a:pt x="4032760" y="43065"/>
                  <a:pt x="4037744" y="51371"/>
                </a:cubicBezTo>
                <a:cubicBezTo>
                  <a:pt x="4044060" y="61898"/>
                  <a:pt x="4056374" y="115616"/>
                  <a:pt x="4058293" y="123290"/>
                </a:cubicBezTo>
                <a:cubicBezTo>
                  <a:pt x="4068366" y="203875"/>
                  <a:pt x="4076262" y="186684"/>
                  <a:pt x="4058293" y="246580"/>
                </a:cubicBezTo>
                <a:cubicBezTo>
                  <a:pt x="4052069" y="267326"/>
                  <a:pt x="4037744" y="308225"/>
                  <a:pt x="4037744" y="308225"/>
                </a:cubicBezTo>
                <a:cubicBezTo>
                  <a:pt x="4041084" y="324923"/>
                  <a:pt x="4058293" y="408100"/>
                  <a:pt x="4058293" y="421240"/>
                </a:cubicBezTo>
                <a:cubicBezTo>
                  <a:pt x="4058293" y="462479"/>
                  <a:pt x="4056106" y="504092"/>
                  <a:pt x="4048018" y="544530"/>
                </a:cubicBezTo>
                <a:cubicBezTo>
                  <a:pt x="4044742" y="560909"/>
                  <a:pt x="4013624" y="593221"/>
                  <a:pt x="3996648" y="595901"/>
                </a:cubicBezTo>
                <a:cubicBezTo>
                  <a:pt x="3942417" y="604464"/>
                  <a:pt x="3887057" y="602750"/>
                  <a:pt x="3832261" y="606175"/>
                </a:cubicBezTo>
                <a:cubicBezTo>
                  <a:pt x="3695272" y="602750"/>
                  <a:pt x="3558317" y="594326"/>
                  <a:pt x="3421295" y="595901"/>
                </a:cubicBezTo>
                <a:cubicBezTo>
                  <a:pt x="3144199" y="599086"/>
                  <a:pt x="3029640" y="609431"/>
                  <a:pt x="2804845" y="626723"/>
                </a:cubicBezTo>
                <a:lnTo>
                  <a:pt x="2085654" y="616449"/>
                </a:lnTo>
                <a:cubicBezTo>
                  <a:pt x="1982731" y="613361"/>
                  <a:pt x="1880283" y="600799"/>
                  <a:pt x="1777430" y="595901"/>
                </a:cubicBezTo>
                <a:lnTo>
                  <a:pt x="1561672" y="585627"/>
                </a:lnTo>
                <a:lnTo>
                  <a:pt x="832207" y="595901"/>
                </a:lnTo>
                <a:cubicBezTo>
                  <a:pt x="537152" y="595901"/>
                  <a:pt x="337606" y="629830"/>
                  <a:pt x="92468" y="575353"/>
                </a:cubicBezTo>
                <a:cubicBezTo>
                  <a:pt x="78684" y="572290"/>
                  <a:pt x="65070" y="568503"/>
                  <a:pt x="51371" y="565078"/>
                </a:cubicBezTo>
                <a:cubicBezTo>
                  <a:pt x="4268" y="494423"/>
                  <a:pt x="18085" y="526862"/>
                  <a:pt x="0" y="472611"/>
                </a:cubicBezTo>
                <a:cubicBezTo>
                  <a:pt x="3425" y="404117"/>
                  <a:pt x="5556" y="335545"/>
                  <a:pt x="10275" y="267128"/>
                </a:cubicBezTo>
                <a:cubicBezTo>
                  <a:pt x="12409" y="236189"/>
                  <a:pt x="12389" y="204580"/>
                  <a:pt x="20549" y="174661"/>
                </a:cubicBezTo>
                <a:cubicBezTo>
                  <a:pt x="23803" y="162730"/>
                  <a:pt x="66213" y="137369"/>
                  <a:pt x="71920" y="133564"/>
                </a:cubicBezTo>
                <a:cubicBezTo>
                  <a:pt x="83277" y="99492"/>
                  <a:pt x="75344" y="109590"/>
                  <a:pt x="102742" y="102741"/>
                </a:cubicBezTo>
                <a:close/>
              </a:path>
            </a:pathLst>
          </a:custGeom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429362" y="5077414"/>
            <a:ext cx="1711960" cy="848360"/>
          </a:xfrm>
          <a:custGeom>
            <a:avLst/>
            <a:gdLst>
              <a:gd name="connsiteX0" fmla="*/ 3828 w 1712321"/>
              <a:gd name="connsiteY0" fmla="*/ 571021 h 848424"/>
              <a:gd name="connsiteX1" fmla="*/ 55199 w 1712321"/>
              <a:gd name="connsiteY1" fmla="*/ 540199 h 848424"/>
              <a:gd name="connsiteX2" fmla="*/ 116844 w 1712321"/>
              <a:gd name="connsiteY2" fmla="*/ 447731 h 848424"/>
              <a:gd name="connsiteX3" fmla="*/ 157941 w 1712321"/>
              <a:gd name="connsiteY3" fmla="*/ 396361 h 848424"/>
              <a:gd name="connsiteX4" fmla="*/ 188763 w 1712321"/>
              <a:gd name="connsiteY4" fmla="*/ 386087 h 848424"/>
              <a:gd name="connsiteX5" fmla="*/ 209311 w 1712321"/>
              <a:gd name="connsiteY5" fmla="*/ 365538 h 848424"/>
              <a:gd name="connsiteX6" fmla="*/ 240134 w 1712321"/>
              <a:gd name="connsiteY6" fmla="*/ 355264 h 848424"/>
              <a:gd name="connsiteX7" fmla="*/ 291505 w 1712321"/>
              <a:gd name="connsiteY7" fmla="*/ 314167 h 848424"/>
              <a:gd name="connsiteX8" fmla="*/ 332601 w 1712321"/>
              <a:gd name="connsiteY8" fmla="*/ 252522 h 848424"/>
              <a:gd name="connsiteX9" fmla="*/ 353150 w 1712321"/>
              <a:gd name="connsiteY9" fmla="*/ 190878 h 848424"/>
              <a:gd name="connsiteX10" fmla="*/ 363424 w 1712321"/>
              <a:gd name="connsiteY10" fmla="*/ 160055 h 848424"/>
              <a:gd name="connsiteX11" fmla="*/ 383972 w 1712321"/>
              <a:gd name="connsiteY11" fmla="*/ 67588 h 848424"/>
              <a:gd name="connsiteX12" fmla="*/ 455891 w 1712321"/>
              <a:gd name="connsiteY12" fmla="*/ 88136 h 848424"/>
              <a:gd name="connsiteX13" fmla="*/ 496988 w 1712321"/>
              <a:gd name="connsiteY13" fmla="*/ 98410 h 848424"/>
              <a:gd name="connsiteX14" fmla="*/ 527810 w 1712321"/>
              <a:gd name="connsiteY14" fmla="*/ 108684 h 848424"/>
              <a:gd name="connsiteX15" fmla="*/ 702471 w 1712321"/>
              <a:gd name="connsiteY15" fmla="*/ 118958 h 848424"/>
              <a:gd name="connsiteX16" fmla="*/ 1041518 w 1712321"/>
              <a:gd name="connsiteY16" fmla="*/ 108684 h 848424"/>
              <a:gd name="connsiteX17" fmla="*/ 1103163 w 1712321"/>
              <a:gd name="connsiteY17" fmla="*/ 77862 h 848424"/>
              <a:gd name="connsiteX18" fmla="*/ 1144260 w 1712321"/>
              <a:gd name="connsiteY18" fmla="*/ 36765 h 848424"/>
              <a:gd name="connsiteX19" fmla="*/ 1205905 w 1712321"/>
              <a:gd name="connsiteY19" fmla="*/ 16217 h 848424"/>
              <a:gd name="connsiteX20" fmla="*/ 1596323 w 1712321"/>
              <a:gd name="connsiteY20" fmla="*/ 47039 h 848424"/>
              <a:gd name="connsiteX21" fmla="*/ 1616871 w 1712321"/>
              <a:gd name="connsiteY21" fmla="*/ 67588 h 848424"/>
              <a:gd name="connsiteX22" fmla="*/ 1627145 w 1712321"/>
              <a:gd name="connsiteY22" fmla="*/ 98410 h 848424"/>
              <a:gd name="connsiteX23" fmla="*/ 1657968 w 1712321"/>
              <a:gd name="connsiteY23" fmla="*/ 118958 h 848424"/>
              <a:gd name="connsiteX24" fmla="*/ 1678516 w 1712321"/>
              <a:gd name="connsiteY24" fmla="*/ 180603 h 848424"/>
              <a:gd name="connsiteX25" fmla="*/ 1688790 w 1712321"/>
              <a:gd name="connsiteY25" fmla="*/ 211426 h 848424"/>
              <a:gd name="connsiteX26" fmla="*/ 1699064 w 1712321"/>
              <a:gd name="connsiteY26" fmla="*/ 242248 h 848424"/>
              <a:gd name="connsiteX27" fmla="*/ 1699064 w 1712321"/>
              <a:gd name="connsiteY27" fmla="*/ 529925 h 848424"/>
              <a:gd name="connsiteX28" fmla="*/ 1678516 w 1712321"/>
              <a:gd name="connsiteY28" fmla="*/ 591570 h 848424"/>
              <a:gd name="connsiteX29" fmla="*/ 1657968 w 1712321"/>
              <a:gd name="connsiteY29" fmla="*/ 622392 h 848424"/>
              <a:gd name="connsiteX30" fmla="*/ 1647693 w 1712321"/>
              <a:gd name="connsiteY30" fmla="*/ 797053 h 848424"/>
              <a:gd name="connsiteX31" fmla="*/ 1637419 w 1712321"/>
              <a:gd name="connsiteY31" fmla="*/ 827875 h 848424"/>
              <a:gd name="connsiteX32" fmla="*/ 1575774 w 1712321"/>
              <a:gd name="connsiteY32" fmla="*/ 848424 h 848424"/>
              <a:gd name="connsiteX33" fmla="*/ 1154534 w 1712321"/>
              <a:gd name="connsiteY33" fmla="*/ 838149 h 848424"/>
              <a:gd name="connsiteX34" fmla="*/ 918228 w 1712321"/>
              <a:gd name="connsiteY34" fmla="*/ 817601 h 848424"/>
              <a:gd name="connsiteX35" fmla="*/ 496988 w 1712321"/>
              <a:gd name="connsiteY35" fmla="*/ 817601 h 848424"/>
              <a:gd name="connsiteX36" fmla="*/ 445617 w 1712321"/>
              <a:gd name="connsiteY36" fmla="*/ 807327 h 848424"/>
              <a:gd name="connsiteX37" fmla="*/ 404520 w 1712321"/>
              <a:gd name="connsiteY37" fmla="*/ 786779 h 848424"/>
              <a:gd name="connsiteX38" fmla="*/ 332601 w 1712321"/>
              <a:gd name="connsiteY38" fmla="*/ 766230 h 848424"/>
              <a:gd name="connsiteX39" fmla="*/ 270956 w 1712321"/>
              <a:gd name="connsiteY39" fmla="*/ 745682 h 848424"/>
              <a:gd name="connsiteX40" fmla="*/ 44925 w 1712321"/>
              <a:gd name="connsiteY40" fmla="*/ 735408 h 848424"/>
              <a:gd name="connsiteX41" fmla="*/ 24377 w 1712321"/>
              <a:gd name="connsiteY41" fmla="*/ 704585 h 848424"/>
              <a:gd name="connsiteX42" fmla="*/ 3828 w 1712321"/>
              <a:gd name="connsiteY42" fmla="*/ 684037 h 848424"/>
              <a:gd name="connsiteX43" fmla="*/ 34651 w 1712321"/>
              <a:gd name="connsiteY43" fmla="*/ 550473 h 848424"/>
              <a:gd name="connsiteX44" fmla="*/ 55199 w 1712321"/>
              <a:gd name="connsiteY44" fmla="*/ 540199 h 84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712321" h="848424">
                <a:moveTo>
                  <a:pt x="3828" y="571021"/>
                </a:moveTo>
                <a:cubicBezTo>
                  <a:pt x="20952" y="560747"/>
                  <a:pt x="41078" y="554319"/>
                  <a:pt x="55199" y="540199"/>
                </a:cubicBezTo>
                <a:cubicBezTo>
                  <a:pt x="55206" y="540192"/>
                  <a:pt x="106567" y="463146"/>
                  <a:pt x="116844" y="447731"/>
                </a:cubicBezTo>
                <a:cubicBezTo>
                  <a:pt x="126178" y="433730"/>
                  <a:pt x="141673" y="406122"/>
                  <a:pt x="157941" y="396361"/>
                </a:cubicBezTo>
                <a:cubicBezTo>
                  <a:pt x="167227" y="390789"/>
                  <a:pt x="178489" y="389512"/>
                  <a:pt x="188763" y="386087"/>
                </a:cubicBezTo>
                <a:cubicBezTo>
                  <a:pt x="195612" y="379237"/>
                  <a:pt x="201005" y="370522"/>
                  <a:pt x="209311" y="365538"/>
                </a:cubicBezTo>
                <a:cubicBezTo>
                  <a:pt x="218598" y="359966"/>
                  <a:pt x="230447" y="360107"/>
                  <a:pt x="240134" y="355264"/>
                </a:cubicBezTo>
                <a:cubicBezTo>
                  <a:pt x="256310" y="347176"/>
                  <a:pt x="280038" y="329457"/>
                  <a:pt x="291505" y="314167"/>
                </a:cubicBezTo>
                <a:cubicBezTo>
                  <a:pt x="306322" y="294410"/>
                  <a:pt x="324791" y="275950"/>
                  <a:pt x="332601" y="252522"/>
                </a:cubicBezTo>
                <a:lnTo>
                  <a:pt x="353150" y="190878"/>
                </a:lnTo>
                <a:cubicBezTo>
                  <a:pt x="356575" y="180604"/>
                  <a:pt x="361644" y="170738"/>
                  <a:pt x="363424" y="160055"/>
                </a:cubicBezTo>
                <a:cubicBezTo>
                  <a:pt x="375478" y="87728"/>
                  <a:pt x="367110" y="118173"/>
                  <a:pt x="383972" y="67588"/>
                </a:cubicBezTo>
                <a:cubicBezTo>
                  <a:pt x="512450" y="99707"/>
                  <a:pt x="352714" y="58657"/>
                  <a:pt x="455891" y="88136"/>
                </a:cubicBezTo>
                <a:cubicBezTo>
                  <a:pt x="469468" y="92015"/>
                  <a:pt x="483411" y="94531"/>
                  <a:pt x="496988" y="98410"/>
                </a:cubicBezTo>
                <a:cubicBezTo>
                  <a:pt x="507401" y="101385"/>
                  <a:pt x="517034" y="107606"/>
                  <a:pt x="527810" y="108684"/>
                </a:cubicBezTo>
                <a:cubicBezTo>
                  <a:pt x="585842" y="114487"/>
                  <a:pt x="644251" y="115533"/>
                  <a:pt x="702471" y="118958"/>
                </a:cubicBezTo>
                <a:cubicBezTo>
                  <a:pt x="815487" y="115533"/>
                  <a:pt x="928625" y="114956"/>
                  <a:pt x="1041518" y="108684"/>
                </a:cubicBezTo>
                <a:cubicBezTo>
                  <a:pt x="1061013" y="107601"/>
                  <a:pt x="1089601" y="89487"/>
                  <a:pt x="1103163" y="77862"/>
                </a:cubicBezTo>
                <a:cubicBezTo>
                  <a:pt x="1117872" y="65254"/>
                  <a:pt x="1125881" y="42891"/>
                  <a:pt x="1144260" y="36765"/>
                </a:cubicBezTo>
                <a:lnTo>
                  <a:pt x="1205905" y="16217"/>
                </a:lnTo>
                <a:cubicBezTo>
                  <a:pt x="1358597" y="20580"/>
                  <a:pt x="1488301" y="-39379"/>
                  <a:pt x="1596323" y="47039"/>
                </a:cubicBezTo>
                <a:cubicBezTo>
                  <a:pt x="1603887" y="53090"/>
                  <a:pt x="1610022" y="60738"/>
                  <a:pt x="1616871" y="67588"/>
                </a:cubicBezTo>
                <a:cubicBezTo>
                  <a:pt x="1620296" y="77862"/>
                  <a:pt x="1620380" y="89953"/>
                  <a:pt x="1627145" y="98410"/>
                </a:cubicBezTo>
                <a:cubicBezTo>
                  <a:pt x="1634859" y="108052"/>
                  <a:pt x="1651423" y="108487"/>
                  <a:pt x="1657968" y="118958"/>
                </a:cubicBezTo>
                <a:cubicBezTo>
                  <a:pt x="1669448" y="137325"/>
                  <a:pt x="1671667" y="160055"/>
                  <a:pt x="1678516" y="180603"/>
                </a:cubicBezTo>
                <a:lnTo>
                  <a:pt x="1688790" y="211426"/>
                </a:lnTo>
                <a:lnTo>
                  <a:pt x="1699064" y="242248"/>
                </a:lnTo>
                <a:cubicBezTo>
                  <a:pt x="1704287" y="362371"/>
                  <a:pt x="1726087" y="430839"/>
                  <a:pt x="1699064" y="529925"/>
                </a:cubicBezTo>
                <a:cubicBezTo>
                  <a:pt x="1693365" y="550822"/>
                  <a:pt x="1690531" y="573548"/>
                  <a:pt x="1678516" y="591570"/>
                </a:cubicBezTo>
                <a:lnTo>
                  <a:pt x="1657968" y="622392"/>
                </a:lnTo>
                <a:cubicBezTo>
                  <a:pt x="1654543" y="680612"/>
                  <a:pt x="1653496" y="739021"/>
                  <a:pt x="1647693" y="797053"/>
                </a:cubicBezTo>
                <a:cubicBezTo>
                  <a:pt x="1646615" y="807829"/>
                  <a:pt x="1646232" y="821580"/>
                  <a:pt x="1637419" y="827875"/>
                </a:cubicBezTo>
                <a:cubicBezTo>
                  <a:pt x="1619794" y="840465"/>
                  <a:pt x="1575774" y="848424"/>
                  <a:pt x="1575774" y="848424"/>
                </a:cubicBezTo>
                <a:lnTo>
                  <a:pt x="1154534" y="838149"/>
                </a:lnTo>
                <a:cubicBezTo>
                  <a:pt x="1061749" y="834775"/>
                  <a:pt x="1005575" y="827306"/>
                  <a:pt x="918228" y="817601"/>
                </a:cubicBezTo>
                <a:cubicBezTo>
                  <a:pt x="703346" y="828345"/>
                  <a:pt x="715618" y="834418"/>
                  <a:pt x="496988" y="817601"/>
                </a:cubicBezTo>
                <a:cubicBezTo>
                  <a:pt x="479577" y="816262"/>
                  <a:pt x="462741" y="810752"/>
                  <a:pt x="445617" y="807327"/>
                </a:cubicBezTo>
                <a:cubicBezTo>
                  <a:pt x="431918" y="800478"/>
                  <a:pt x="418597" y="792812"/>
                  <a:pt x="404520" y="786779"/>
                </a:cubicBezTo>
                <a:cubicBezTo>
                  <a:pt x="377654" y="775265"/>
                  <a:pt x="361580" y="774923"/>
                  <a:pt x="332601" y="766230"/>
                </a:cubicBezTo>
                <a:cubicBezTo>
                  <a:pt x="311855" y="760006"/>
                  <a:pt x="292593" y="746666"/>
                  <a:pt x="270956" y="745682"/>
                </a:cubicBezTo>
                <a:lnTo>
                  <a:pt x="44925" y="735408"/>
                </a:lnTo>
                <a:cubicBezTo>
                  <a:pt x="38076" y="725134"/>
                  <a:pt x="32091" y="714227"/>
                  <a:pt x="24377" y="704585"/>
                </a:cubicBezTo>
                <a:cubicBezTo>
                  <a:pt x="18326" y="697021"/>
                  <a:pt x="4571" y="693695"/>
                  <a:pt x="3828" y="684037"/>
                </a:cubicBezTo>
                <a:cubicBezTo>
                  <a:pt x="-1127" y="619623"/>
                  <a:pt x="-8522" y="582852"/>
                  <a:pt x="34651" y="550473"/>
                </a:cubicBezTo>
                <a:cubicBezTo>
                  <a:pt x="40777" y="545878"/>
                  <a:pt x="48350" y="543624"/>
                  <a:pt x="55199" y="540199"/>
                </a:cubicBezTo>
              </a:path>
            </a:pathLst>
          </a:custGeom>
          <a:solidFill>
            <a:srgbClr val="558ED5"/>
          </a:solidFill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448922" y="4314779"/>
            <a:ext cx="10160" cy="472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15317" y="4314779"/>
            <a:ext cx="10160" cy="472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080237" y="4314779"/>
            <a:ext cx="10160" cy="472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409167" y="4314779"/>
            <a:ext cx="10160" cy="123571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1642" y="4314779"/>
            <a:ext cx="0" cy="123571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04242" y="4314779"/>
            <a:ext cx="0" cy="123571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946887" y="4314779"/>
            <a:ext cx="10160" cy="123571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552937" y="4098244"/>
            <a:ext cx="10160" cy="6889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9477" y="4098244"/>
            <a:ext cx="0" cy="124396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rapezoid 27"/>
          <p:cNvSpPr/>
          <p:nvPr/>
        </p:nvSpPr>
        <p:spPr>
          <a:xfrm>
            <a:off x="2380977" y="4206829"/>
            <a:ext cx="135890" cy="121920"/>
          </a:xfrm>
          <a:prstGeom prst="trapezoid">
            <a:avLst>
              <a:gd name="adj" fmla="val 360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Trapezoid 28"/>
          <p:cNvSpPr/>
          <p:nvPr/>
        </p:nvSpPr>
        <p:spPr>
          <a:xfrm>
            <a:off x="2553697" y="4206829"/>
            <a:ext cx="135890" cy="121920"/>
          </a:xfrm>
          <a:prstGeom prst="trapezoid">
            <a:avLst>
              <a:gd name="adj" fmla="val 360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rapezoid 29"/>
          <p:cNvSpPr/>
          <p:nvPr/>
        </p:nvSpPr>
        <p:spPr>
          <a:xfrm>
            <a:off x="2755627" y="4206829"/>
            <a:ext cx="135890" cy="121920"/>
          </a:xfrm>
          <a:prstGeom prst="trapezoid">
            <a:avLst>
              <a:gd name="adj" fmla="val 360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Trapezoid 30"/>
          <p:cNvSpPr/>
          <p:nvPr/>
        </p:nvSpPr>
        <p:spPr>
          <a:xfrm>
            <a:off x="3029312" y="4206829"/>
            <a:ext cx="135890" cy="121920"/>
          </a:xfrm>
          <a:prstGeom prst="trapezoid">
            <a:avLst>
              <a:gd name="adj" fmla="val 360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Trapezoid 31"/>
          <p:cNvSpPr/>
          <p:nvPr/>
        </p:nvSpPr>
        <p:spPr>
          <a:xfrm>
            <a:off x="3842112" y="4206829"/>
            <a:ext cx="135890" cy="121920"/>
          </a:xfrm>
          <a:prstGeom prst="trapezoid">
            <a:avLst>
              <a:gd name="adj" fmla="val 360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Trapezoid 32"/>
          <p:cNvSpPr/>
          <p:nvPr/>
        </p:nvSpPr>
        <p:spPr>
          <a:xfrm>
            <a:off x="4075157" y="4206829"/>
            <a:ext cx="135890" cy="121920"/>
          </a:xfrm>
          <a:prstGeom prst="trapezoid">
            <a:avLst>
              <a:gd name="adj" fmla="val 360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Trapezoid 33"/>
          <p:cNvSpPr/>
          <p:nvPr/>
        </p:nvSpPr>
        <p:spPr>
          <a:xfrm>
            <a:off x="4309472" y="4206829"/>
            <a:ext cx="135890" cy="121920"/>
          </a:xfrm>
          <a:prstGeom prst="trapezoid">
            <a:avLst>
              <a:gd name="adj" fmla="val 360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Trapezoid 34"/>
          <p:cNvSpPr/>
          <p:nvPr/>
        </p:nvSpPr>
        <p:spPr>
          <a:xfrm>
            <a:off x="1479277" y="4006169"/>
            <a:ext cx="135890" cy="121920"/>
          </a:xfrm>
          <a:prstGeom prst="trapezoid">
            <a:avLst>
              <a:gd name="adj" fmla="val 360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rapezoid 35"/>
          <p:cNvSpPr/>
          <p:nvPr/>
        </p:nvSpPr>
        <p:spPr>
          <a:xfrm rot="679779">
            <a:off x="1787252" y="3994104"/>
            <a:ext cx="135890" cy="121920"/>
          </a:xfrm>
          <a:prstGeom prst="trapezoid">
            <a:avLst>
              <a:gd name="adj" fmla="val 360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Diagonal Stripe 36"/>
          <p:cNvSpPr/>
          <p:nvPr/>
        </p:nvSpPr>
        <p:spPr>
          <a:xfrm>
            <a:off x="3297282" y="4818334"/>
            <a:ext cx="64770" cy="114935"/>
          </a:xfrm>
          <a:prstGeom prst="diagStripe">
            <a:avLst/>
          </a:prstGeom>
          <a:solidFill>
            <a:srgbClr val="AC761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Diagonal Stripe 37"/>
          <p:cNvSpPr/>
          <p:nvPr/>
        </p:nvSpPr>
        <p:spPr>
          <a:xfrm>
            <a:off x="3429362" y="4815159"/>
            <a:ext cx="64770" cy="114935"/>
          </a:xfrm>
          <a:prstGeom prst="diagStripe">
            <a:avLst/>
          </a:prstGeom>
          <a:solidFill>
            <a:srgbClr val="AC761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Diagonal Stripe 38"/>
          <p:cNvSpPr/>
          <p:nvPr/>
        </p:nvSpPr>
        <p:spPr>
          <a:xfrm flipH="1" flipV="1">
            <a:off x="3372847" y="4730704"/>
            <a:ext cx="45085" cy="183515"/>
          </a:xfrm>
          <a:prstGeom prst="diagStripe">
            <a:avLst/>
          </a:prstGeom>
          <a:solidFill>
            <a:srgbClr val="AC761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Diagonal Stripe 39"/>
          <p:cNvSpPr/>
          <p:nvPr/>
        </p:nvSpPr>
        <p:spPr>
          <a:xfrm>
            <a:off x="3336652" y="4698954"/>
            <a:ext cx="64770" cy="114935"/>
          </a:xfrm>
          <a:prstGeom prst="diagStripe">
            <a:avLst/>
          </a:prstGeom>
          <a:solidFill>
            <a:srgbClr val="AC761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Diagonal Stripe 40"/>
          <p:cNvSpPr/>
          <p:nvPr/>
        </p:nvSpPr>
        <p:spPr>
          <a:xfrm>
            <a:off x="3436347" y="4702129"/>
            <a:ext cx="85090" cy="52070"/>
          </a:xfrm>
          <a:prstGeom prst="diagStripe">
            <a:avLst/>
          </a:prstGeom>
          <a:solidFill>
            <a:srgbClr val="AC761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" name="Diagonal Stripe 41"/>
          <p:cNvSpPr/>
          <p:nvPr/>
        </p:nvSpPr>
        <p:spPr>
          <a:xfrm>
            <a:off x="3436347" y="4749119"/>
            <a:ext cx="85090" cy="52070"/>
          </a:xfrm>
          <a:prstGeom prst="diagStripe">
            <a:avLst/>
          </a:prstGeom>
          <a:solidFill>
            <a:srgbClr val="AC761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Diagonal Stripe 42"/>
          <p:cNvSpPr/>
          <p:nvPr/>
        </p:nvSpPr>
        <p:spPr>
          <a:xfrm>
            <a:off x="3393802" y="4657044"/>
            <a:ext cx="85090" cy="52070"/>
          </a:xfrm>
          <a:prstGeom prst="diagStripe">
            <a:avLst/>
          </a:prstGeom>
          <a:solidFill>
            <a:srgbClr val="AC761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Diagonal Stripe 43"/>
          <p:cNvSpPr/>
          <p:nvPr/>
        </p:nvSpPr>
        <p:spPr>
          <a:xfrm flipH="1">
            <a:off x="3543027" y="4807539"/>
            <a:ext cx="45085" cy="99060"/>
          </a:xfrm>
          <a:prstGeom prst="diagStripe">
            <a:avLst/>
          </a:prstGeom>
          <a:solidFill>
            <a:srgbClr val="AC761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5" name="Diagonal Stripe 44"/>
          <p:cNvSpPr/>
          <p:nvPr/>
        </p:nvSpPr>
        <p:spPr>
          <a:xfrm>
            <a:off x="3344272" y="4934539"/>
            <a:ext cx="85090" cy="52070"/>
          </a:xfrm>
          <a:prstGeom prst="diagStripe">
            <a:avLst/>
          </a:prstGeom>
          <a:solidFill>
            <a:srgbClr val="AC761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6" name="Diagonal Stripe 45"/>
          <p:cNvSpPr/>
          <p:nvPr/>
        </p:nvSpPr>
        <p:spPr>
          <a:xfrm>
            <a:off x="3478892" y="4954859"/>
            <a:ext cx="85090" cy="52070"/>
          </a:xfrm>
          <a:prstGeom prst="diagStripe">
            <a:avLst/>
          </a:prstGeom>
          <a:solidFill>
            <a:srgbClr val="AC761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7" name="Diagonal Stripe 46"/>
          <p:cNvSpPr/>
          <p:nvPr/>
        </p:nvSpPr>
        <p:spPr>
          <a:xfrm flipH="1" flipV="1">
            <a:off x="3430632" y="4811349"/>
            <a:ext cx="76200" cy="183515"/>
          </a:xfrm>
          <a:prstGeom prst="diagStripe">
            <a:avLst/>
          </a:prstGeom>
          <a:solidFill>
            <a:srgbClr val="AC761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8" name="Diagonal Stripe 47"/>
          <p:cNvSpPr/>
          <p:nvPr/>
        </p:nvSpPr>
        <p:spPr>
          <a:xfrm flipH="1">
            <a:off x="3526517" y="4637994"/>
            <a:ext cx="45085" cy="183515"/>
          </a:xfrm>
          <a:prstGeom prst="diagStripe">
            <a:avLst/>
          </a:prstGeom>
          <a:solidFill>
            <a:srgbClr val="AC761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99892" y="4185239"/>
            <a:ext cx="304800" cy="554355"/>
          </a:xfrm>
          <a:prstGeom prst="rect">
            <a:avLst/>
          </a:prstGeom>
          <a:solidFill>
            <a:srgbClr val="AC761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99257" y="3531824"/>
            <a:ext cx="304800" cy="55435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Text Box 49"/>
          <p:cNvSpPr txBox="1"/>
          <p:nvPr/>
        </p:nvSpPr>
        <p:spPr>
          <a:xfrm>
            <a:off x="6301467" y="3032079"/>
            <a:ext cx="644525" cy="38163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effectLst/>
                <a:latin typeface="Calibri"/>
                <a:ea typeface="ＭＳ 明朝"/>
                <a:cs typeface="Times New Roman"/>
              </a:rPr>
              <a:t>Key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52" name="Text Box 50"/>
          <p:cNvSpPr txBox="1"/>
          <p:nvPr/>
        </p:nvSpPr>
        <p:spPr>
          <a:xfrm>
            <a:off x="6777717" y="3620724"/>
            <a:ext cx="1939673" cy="38163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ＭＳ 明朝"/>
                <a:cs typeface="Times New Roman"/>
              </a:rPr>
              <a:t>= Aquifer/Water Bearing Formation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53" name="Text Box 51"/>
          <p:cNvSpPr txBox="1"/>
          <p:nvPr/>
        </p:nvSpPr>
        <p:spPr>
          <a:xfrm>
            <a:off x="6788512" y="4286839"/>
            <a:ext cx="1730455" cy="38163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ＭＳ 明朝"/>
                <a:cs typeface="Times New Roman"/>
              </a:rPr>
              <a:t>= Aquitard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54" name="Text Box 52"/>
          <p:cNvSpPr txBox="1"/>
          <p:nvPr/>
        </p:nvSpPr>
        <p:spPr>
          <a:xfrm>
            <a:off x="6791052" y="4920039"/>
            <a:ext cx="2914015" cy="38163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ＭＳ 明朝"/>
                <a:cs typeface="Times New Roman"/>
              </a:rPr>
              <a:t>= Impermeable Rock 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55" name="Text Box 53"/>
          <p:cNvSpPr txBox="1"/>
          <p:nvPr/>
        </p:nvSpPr>
        <p:spPr>
          <a:xfrm>
            <a:off x="6779622" y="6234849"/>
            <a:ext cx="1991360" cy="38163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ＭＳ 明朝"/>
                <a:cs typeface="Times New Roman"/>
              </a:rPr>
              <a:t>= Groundwater Well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99892" y="4897074"/>
            <a:ext cx="304165" cy="554990"/>
          </a:xfrm>
          <a:prstGeom prst="rect">
            <a:avLst/>
          </a:prstGeom>
          <a:pattFill prst="divot">
            <a:fgClr>
              <a:schemeClr val="accent4">
                <a:lumMod val="75000"/>
              </a:schemeClr>
            </a:fgClr>
            <a:bgClr>
              <a:schemeClr val="bg1">
                <a:lumMod val="85000"/>
              </a:schemeClr>
            </a:bgClr>
          </a:patt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Trapezoid 56"/>
          <p:cNvSpPr/>
          <p:nvPr/>
        </p:nvSpPr>
        <p:spPr>
          <a:xfrm>
            <a:off x="6484347" y="6316764"/>
            <a:ext cx="135890" cy="121920"/>
          </a:xfrm>
          <a:prstGeom prst="trapezoid">
            <a:avLst>
              <a:gd name="adj" fmla="val 360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6547847" y="6438684"/>
            <a:ext cx="0" cy="1536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 Box 75"/>
          <p:cNvSpPr txBox="1"/>
          <p:nvPr/>
        </p:nvSpPr>
        <p:spPr>
          <a:xfrm>
            <a:off x="1787252" y="4634184"/>
            <a:ext cx="710565" cy="38163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Zone 1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60" name="Text Box 78"/>
          <p:cNvSpPr txBox="1"/>
          <p:nvPr/>
        </p:nvSpPr>
        <p:spPr>
          <a:xfrm>
            <a:off x="4571727" y="4573224"/>
            <a:ext cx="710565" cy="38163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Zone 2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61" name="Text Box 79"/>
          <p:cNvSpPr txBox="1"/>
          <p:nvPr/>
        </p:nvSpPr>
        <p:spPr>
          <a:xfrm>
            <a:off x="1771377" y="5342209"/>
            <a:ext cx="710565" cy="38163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Zone 3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62" name="Text Box 80"/>
          <p:cNvSpPr txBox="1"/>
          <p:nvPr/>
        </p:nvSpPr>
        <p:spPr>
          <a:xfrm>
            <a:off x="3946887" y="5496514"/>
            <a:ext cx="710565" cy="38163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ＭＳ 明朝"/>
                <a:cs typeface="Times New Roman"/>
              </a:rPr>
              <a:t>Zone 4</a:t>
            </a:r>
            <a:endParaRPr lang="en-US" sz="1200">
              <a:effectLst/>
              <a:ea typeface="ＭＳ 明朝"/>
              <a:cs typeface="Times New Roman"/>
            </a:endParaRPr>
          </a:p>
        </p:txBody>
      </p:sp>
      <p:sp>
        <p:nvSpPr>
          <p:cNvPr id="63" name="Trapezoid 62"/>
          <p:cNvSpPr/>
          <p:nvPr/>
        </p:nvSpPr>
        <p:spPr>
          <a:xfrm>
            <a:off x="4522197" y="4171269"/>
            <a:ext cx="135890" cy="121920"/>
          </a:xfrm>
          <a:prstGeom prst="trapezoid">
            <a:avLst>
              <a:gd name="adj" fmla="val 360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4565377" y="4298904"/>
            <a:ext cx="10160" cy="47244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406781" y="5605126"/>
            <a:ext cx="304165" cy="554990"/>
          </a:xfrm>
          <a:prstGeom prst="rect">
            <a:avLst/>
          </a:prstGeom>
          <a:pattFill prst="pct20">
            <a:fgClr>
              <a:schemeClr val="accent4">
                <a:lumMod val="7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0" name="Text Box 53"/>
          <p:cNvSpPr txBox="1"/>
          <p:nvPr/>
        </p:nvSpPr>
        <p:spPr>
          <a:xfrm>
            <a:off x="6799740" y="5699299"/>
            <a:ext cx="1991360" cy="38163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ＭＳ 明朝"/>
                <a:cs typeface="Times New Roman"/>
              </a:rPr>
              <a:t>= </a:t>
            </a:r>
            <a:r>
              <a:rPr lang="en-US" sz="1400" dirty="0" smtClean="0">
                <a:effectLst/>
                <a:latin typeface="Calibri"/>
                <a:ea typeface="ＭＳ 明朝"/>
                <a:cs typeface="Times New Roman"/>
              </a:rPr>
              <a:t>Permeable </a:t>
            </a:r>
            <a:r>
              <a:rPr lang="en-US" sz="1400" dirty="0">
                <a:latin typeface="Calibri"/>
                <a:ea typeface="ＭＳ 明朝"/>
                <a:cs typeface="Times New Roman"/>
              </a:rPr>
              <a:t>S</a:t>
            </a:r>
            <a:r>
              <a:rPr lang="en-US" sz="1400" dirty="0" smtClean="0">
                <a:effectLst/>
                <a:latin typeface="Calibri"/>
                <a:ea typeface="ＭＳ 明朝"/>
                <a:cs typeface="Times New Roman"/>
              </a:rPr>
              <a:t>ediment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57202" y="1351355"/>
            <a:ext cx="3643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rbel" panose="020B0503020204020204" pitchFamily="34" charset="0"/>
              </a:rPr>
              <a:t>Shares</a:t>
            </a:r>
            <a:r>
              <a:rPr lang="en-US" sz="2400" dirty="0" smtClean="0">
                <a:latin typeface="Corbel" panose="020B0503020204020204" pitchFamily="34" charset="0"/>
              </a:rPr>
              <a:t> are issued in zones</a:t>
            </a:r>
          </a:p>
          <a:p>
            <a:endParaRPr lang="en-US" sz="2400" u="sng" dirty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Allocations</a:t>
            </a:r>
            <a:r>
              <a:rPr lang="en-US" sz="2400" dirty="0" smtClean="0">
                <a:latin typeface="Corbel" panose="020B0503020204020204" pitchFamily="34" charset="0"/>
              </a:rPr>
              <a:t> can be traded 1:1 within zones, and at an exchange rate across zones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085039" y="1347098"/>
            <a:ext cx="47117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latin typeface="Corbel" panose="020B0503020204020204" pitchFamily="34" charset="0"/>
              </a:rPr>
              <a:t>Groundwater Use Permits</a:t>
            </a:r>
            <a:r>
              <a:rPr lang="en-US" sz="2400" dirty="0">
                <a:latin typeface="Corbel" panose="020B0503020204020204" pitchFamily="34" charset="0"/>
              </a:rPr>
              <a:t> </a:t>
            </a:r>
            <a:r>
              <a:rPr lang="en-US" sz="2400" dirty="0" smtClean="0">
                <a:latin typeface="Corbel" panose="020B0503020204020204" pitchFamily="34" charset="0"/>
              </a:rPr>
              <a:t>have </a:t>
            </a:r>
            <a:r>
              <a:rPr lang="en-US" sz="2400" dirty="0">
                <a:latin typeface="Corbel" panose="020B0503020204020204" pitchFamily="34" charset="0"/>
              </a:rPr>
              <a:t>zone</a:t>
            </a:r>
            <a:r>
              <a:rPr lang="en-US" sz="2400" dirty="0" smtClean="0">
                <a:latin typeface="Corbel" panose="020B0503020204020204" pitchFamily="34" charset="0"/>
              </a:rPr>
              <a:t>-specific </a:t>
            </a:r>
            <a:r>
              <a:rPr lang="en-US" sz="2400" dirty="0">
                <a:latin typeface="Corbel" panose="020B0503020204020204" pitchFamily="34" charset="0"/>
              </a:rPr>
              <a:t>conditions to manage: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undesirable results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3</a:t>
            </a:r>
            <a:r>
              <a:rPr lang="en-US" sz="2400" baseline="30000" dirty="0">
                <a:latin typeface="Corbel" panose="020B0503020204020204" pitchFamily="34" charset="0"/>
              </a:rPr>
              <a:t>rd</a:t>
            </a:r>
            <a:r>
              <a:rPr lang="en-US" sz="2400" dirty="0">
                <a:latin typeface="Corbel" panose="020B0503020204020204" pitchFamily="34" charset="0"/>
              </a:rPr>
              <a:t> party effects</a:t>
            </a:r>
          </a:p>
        </p:txBody>
      </p:sp>
    </p:spTree>
    <p:extLst>
      <p:ext uri="{BB962C8B-B14F-4D97-AF65-F5344CB8AC3E}">
        <p14:creationId xmlns:p14="http://schemas.microsoft.com/office/powerpoint/2010/main" val="19016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Managing relationships between GSAs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052572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Coordination Agreement established between ABC Basin GSA and DFG Basin GSA agrees to develop individual plans base on</a:t>
            </a:r>
            <a:br>
              <a:rPr lang="en-US" sz="2400" dirty="0" smtClean="0">
                <a:latin typeface="Corbel" panose="020B0503020204020204" pitchFamily="34" charset="0"/>
              </a:rPr>
            </a:br>
            <a:endParaRPr lang="en-US" sz="2400" dirty="0" smtClean="0">
              <a:latin typeface="Corbel" panose="020B0503020204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Balance by common date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Common adjustment pathway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To share common development costs</a:t>
            </a:r>
          </a:p>
        </p:txBody>
      </p:sp>
      <p:sp>
        <p:nvSpPr>
          <p:cNvPr id="2" name="Freeform 1"/>
          <p:cNvSpPr/>
          <p:nvPr/>
        </p:nvSpPr>
        <p:spPr>
          <a:xfrm>
            <a:off x="3750405" y="3657707"/>
            <a:ext cx="2930104" cy="2699966"/>
          </a:xfrm>
          <a:custGeom>
            <a:avLst/>
            <a:gdLst>
              <a:gd name="connsiteX0" fmla="*/ 2167713 w 2930104"/>
              <a:gd name="connsiteY0" fmla="*/ 64398 h 2699966"/>
              <a:gd name="connsiteX1" fmla="*/ 723923 w 2930104"/>
              <a:gd name="connsiteY1" fmla="*/ 211451 h 2699966"/>
              <a:gd name="connsiteX2" fmla="*/ 256028 w 2930104"/>
              <a:gd name="connsiteY2" fmla="*/ 1026925 h 2699966"/>
              <a:gd name="connsiteX3" fmla="*/ 175818 w 2930104"/>
              <a:gd name="connsiteY3" fmla="*/ 2403872 h 2699966"/>
              <a:gd name="connsiteX4" fmla="*/ 2635607 w 2930104"/>
              <a:gd name="connsiteY4" fmla="*/ 2657872 h 2699966"/>
              <a:gd name="connsiteX5" fmla="*/ 2301397 w 2930104"/>
              <a:gd name="connsiteY5" fmla="*/ 1788925 h 2699966"/>
              <a:gd name="connsiteX6" fmla="*/ 2929713 w 2930104"/>
              <a:gd name="connsiteY6" fmla="*/ 1107135 h 2699966"/>
              <a:gd name="connsiteX7" fmla="*/ 2167713 w 2930104"/>
              <a:gd name="connsiteY7" fmla="*/ 64398 h 269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0104" h="2699966">
                <a:moveTo>
                  <a:pt x="2167713" y="64398"/>
                </a:moveTo>
                <a:cubicBezTo>
                  <a:pt x="1800082" y="-84883"/>
                  <a:pt x="1042537" y="51030"/>
                  <a:pt x="723923" y="211451"/>
                </a:cubicBezTo>
                <a:cubicBezTo>
                  <a:pt x="405309" y="371872"/>
                  <a:pt x="347379" y="661522"/>
                  <a:pt x="256028" y="1026925"/>
                </a:cubicBezTo>
                <a:cubicBezTo>
                  <a:pt x="164677" y="1392328"/>
                  <a:pt x="-220779" y="2132048"/>
                  <a:pt x="175818" y="2403872"/>
                </a:cubicBezTo>
                <a:cubicBezTo>
                  <a:pt x="572414" y="2675697"/>
                  <a:pt x="2281344" y="2760363"/>
                  <a:pt x="2635607" y="2657872"/>
                </a:cubicBezTo>
                <a:cubicBezTo>
                  <a:pt x="2989870" y="2555381"/>
                  <a:pt x="2252379" y="2047381"/>
                  <a:pt x="2301397" y="1788925"/>
                </a:cubicBezTo>
                <a:cubicBezTo>
                  <a:pt x="2350415" y="1530469"/>
                  <a:pt x="2947538" y="1394556"/>
                  <a:pt x="2929713" y="1107135"/>
                </a:cubicBezTo>
                <a:cubicBezTo>
                  <a:pt x="2911888" y="819714"/>
                  <a:pt x="2535344" y="213679"/>
                  <a:pt x="2167713" y="6439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29657" y="4766536"/>
            <a:ext cx="1456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DFG Basin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83965" y="3081130"/>
            <a:ext cx="2800419" cy="3255516"/>
            <a:chOff x="4831571" y="2377741"/>
            <a:chExt cx="3852813" cy="3958905"/>
          </a:xfrm>
        </p:grpSpPr>
        <p:sp>
          <p:nvSpPr>
            <p:cNvPr id="17" name="Freeform 16"/>
            <p:cNvSpPr/>
            <p:nvPr/>
          </p:nvSpPr>
          <p:spPr>
            <a:xfrm>
              <a:off x="4831571" y="2377741"/>
              <a:ext cx="3852813" cy="3958905"/>
            </a:xfrm>
            <a:custGeom>
              <a:avLst/>
              <a:gdLst>
                <a:gd name="connsiteX0" fmla="*/ 98778 w 3852813"/>
                <a:gd name="connsiteY0" fmla="*/ 1282349 h 3958905"/>
                <a:gd name="connsiteX1" fmla="*/ 61427 w 3852813"/>
                <a:gd name="connsiteY1" fmla="*/ 348653 h 3958905"/>
                <a:gd name="connsiteX2" fmla="*/ 696395 w 3852813"/>
                <a:gd name="connsiteY2" fmla="*/ 31196 h 3958905"/>
                <a:gd name="connsiteX3" fmla="*/ 2507920 w 3852813"/>
                <a:gd name="connsiteY3" fmla="*/ 49870 h 3958905"/>
                <a:gd name="connsiteX4" fmla="*/ 3665802 w 3852813"/>
                <a:gd name="connsiteY4" fmla="*/ 367327 h 3958905"/>
                <a:gd name="connsiteX5" fmla="*/ 3815206 w 3852813"/>
                <a:gd name="connsiteY5" fmla="*/ 1693176 h 3958905"/>
                <a:gd name="connsiteX6" fmla="*/ 3292292 w 3852813"/>
                <a:gd name="connsiteY6" fmla="*/ 3056372 h 3958905"/>
                <a:gd name="connsiteX7" fmla="*/ 1910304 w 3852813"/>
                <a:gd name="connsiteY7" fmla="*/ 3429851 h 3958905"/>
                <a:gd name="connsiteX8" fmla="*/ 864475 w 3852813"/>
                <a:gd name="connsiteY8" fmla="*/ 3859351 h 3958905"/>
                <a:gd name="connsiteX9" fmla="*/ 397587 w 3852813"/>
                <a:gd name="connsiteY9" fmla="*/ 3878025 h 3958905"/>
                <a:gd name="connsiteX10" fmla="*/ 80103 w 3852813"/>
                <a:gd name="connsiteY10" fmla="*/ 2944329 h 3958905"/>
                <a:gd name="connsiteX11" fmla="*/ 715071 w 3852813"/>
                <a:gd name="connsiteY11" fmla="*/ 1898589 h 3958905"/>
                <a:gd name="connsiteX12" fmla="*/ 98778 w 3852813"/>
                <a:gd name="connsiteY12" fmla="*/ 1282349 h 395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2813" h="3958905">
                  <a:moveTo>
                    <a:pt x="98778" y="1282349"/>
                  </a:moveTo>
                  <a:cubicBezTo>
                    <a:pt x="-10163" y="1024026"/>
                    <a:pt x="-38176" y="557178"/>
                    <a:pt x="61427" y="348653"/>
                  </a:cubicBezTo>
                  <a:cubicBezTo>
                    <a:pt x="161030" y="140128"/>
                    <a:pt x="288646" y="80993"/>
                    <a:pt x="696395" y="31196"/>
                  </a:cubicBezTo>
                  <a:cubicBezTo>
                    <a:pt x="1104144" y="-18601"/>
                    <a:pt x="2013019" y="-6152"/>
                    <a:pt x="2507920" y="49870"/>
                  </a:cubicBezTo>
                  <a:cubicBezTo>
                    <a:pt x="3002821" y="105892"/>
                    <a:pt x="3447921" y="93443"/>
                    <a:pt x="3665802" y="367327"/>
                  </a:cubicBezTo>
                  <a:cubicBezTo>
                    <a:pt x="3883683" y="641211"/>
                    <a:pt x="3877458" y="1245002"/>
                    <a:pt x="3815206" y="1693176"/>
                  </a:cubicBezTo>
                  <a:cubicBezTo>
                    <a:pt x="3752954" y="2141350"/>
                    <a:pt x="3609776" y="2766926"/>
                    <a:pt x="3292292" y="3056372"/>
                  </a:cubicBezTo>
                  <a:cubicBezTo>
                    <a:pt x="2974808" y="3345818"/>
                    <a:pt x="2314940" y="3296021"/>
                    <a:pt x="1910304" y="3429851"/>
                  </a:cubicBezTo>
                  <a:cubicBezTo>
                    <a:pt x="1505668" y="3563681"/>
                    <a:pt x="1116594" y="3784655"/>
                    <a:pt x="864475" y="3859351"/>
                  </a:cubicBezTo>
                  <a:cubicBezTo>
                    <a:pt x="612356" y="3934047"/>
                    <a:pt x="528316" y="4030529"/>
                    <a:pt x="397587" y="3878025"/>
                  </a:cubicBezTo>
                  <a:cubicBezTo>
                    <a:pt x="266858" y="3725521"/>
                    <a:pt x="27189" y="3274235"/>
                    <a:pt x="80103" y="2944329"/>
                  </a:cubicBezTo>
                  <a:cubicBezTo>
                    <a:pt x="133017" y="2614423"/>
                    <a:pt x="718184" y="2178698"/>
                    <a:pt x="715071" y="1898589"/>
                  </a:cubicBezTo>
                  <a:cubicBezTo>
                    <a:pt x="711958" y="1618480"/>
                    <a:pt x="207719" y="1540672"/>
                    <a:pt x="98778" y="1282349"/>
                  </a:cubicBezTo>
                  <a:close/>
                </a:path>
              </a:pathLst>
            </a:custGeom>
            <a:solidFill>
              <a:srgbClr val="C5E0B4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urved Connector 17"/>
            <p:cNvCxnSpPr>
              <a:stCxn id="17" idx="3"/>
              <a:endCxn id="17" idx="6"/>
            </p:cNvCxnSpPr>
            <p:nvPr/>
          </p:nvCxnSpPr>
          <p:spPr>
            <a:xfrm>
              <a:off x="7339491" y="2427611"/>
              <a:ext cx="784372" cy="3006502"/>
            </a:xfrm>
            <a:prstGeom prst="curvedConnector3">
              <a:avLst>
                <a:gd name="adj1" fmla="val -47014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11"/>
            </p:cNvCxnSpPr>
            <p:nvPr/>
          </p:nvCxnSpPr>
          <p:spPr>
            <a:xfrm flipV="1">
              <a:off x="5546642" y="3865504"/>
              <a:ext cx="1419338" cy="41082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490614" y="2969155"/>
              <a:ext cx="1207492" cy="449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Zone 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23808" y="3719120"/>
              <a:ext cx="1192972" cy="449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Zone C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79374" y="4487760"/>
              <a:ext cx="1311274" cy="449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Zone 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44767" y="5312423"/>
              <a:ext cx="1252505" cy="449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Zone D</a:t>
              </a:r>
            </a:p>
          </p:txBody>
        </p:sp>
      </p:grpSp>
      <p:sp>
        <p:nvSpPr>
          <p:cNvPr id="3" name="Freeform 2"/>
          <p:cNvSpPr/>
          <p:nvPr/>
        </p:nvSpPr>
        <p:spPr>
          <a:xfrm>
            <a:off x="6164346" y="5080245"/>
            <a:ext cx="1031800" cy="846707"/>
          </a:xfrm>
          <a:custGeom>
            <a:avLst/>
            <a:gdLst>
              <a:gd name="connsiteX0" fmla="*/ 0 w 1031800"/>
              <a:gd name="connsiteY0" fmla="*/ 0 h 846707"/>
              <a:gd name="connsiteX1" fmla="*/ 859833 w 1031800"/>
              <a:gd name="connsiteY1" fmla="*/ 357205 h 846707"/>
              <a:gd name="connsiteX2" fmla="*/ 1031800 w 1031800"/>
              <a:gd name="connsiteY2" fmla="*/ 846707 h 84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1800" h="846707">
                <a:moveTo>
                  <a:pt x="0" y="0"/>
                </a:moveTo>
                <a:cubicBezTo>
                  <a:pt x="343933" y="108043"/>
                  <a:pt x="687866" y="216087"/>
                  <a:pt x="859833" y="357205"/>
                </a:cubicBezTo>
                <a:cubicBezTo>
                  <a:pt x="1031800" y="498323"/>
                  <a:pt x="1031800" y="672515"/>
                  <a:pt x="1031800" y="846707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Issuing Shares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088709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Requires careful engagement and consultation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Determining eligibility criteria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Design the share allocation database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Assemble and validate the database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Develop and finalize the allocation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formula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(Advised by an independent panel or person)</a:t>
            </a:r>
            <a:r>
              <a:rPr lang="en-US" sz="2400" dirty="0">
                <a:latin typeface="Corbel" panose="020B0503020204020204" pitchFamily="34" charset="0"/>
              </a:rPr>
              <a:t/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Build share register and, where appropriate, record financial interests 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Confirm accuracy of share register 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492596"/>
              </p:ext>
            </p:extLst>
          </p:nvPr>
        </p:nvGraphicFramePr>
        <p:xfrm>
          <a:off x="457200" y="1245245"/>
          <a:ext cx="7215187" cy="483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Indicative Basin Groundwater Allocation Plan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324475" y="1084701"/>
            <a:ext cx="2347912" cy="1229046"/>
          </a:xfrm>
          <a:prstGeom prst="wedgeEllipseCallout">
            <a:avLst>
              <a:gd name="adj1" fmla="val -94615"/>
              <a:gd name="adj2" fmla="val 997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Corbel" panose="020B0503020204020204" pitchFamily="34" charset="0"/>
              </a:rPr>
              <a:t>Basin Authority invests in groundwater augmentation project on behalf of all share holders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71525" y="3931435"/>
            <a:ext cx="6353175" cy="1428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0575" y="4202907"/>
            <a:ext cx="6353175" cy="1428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4226" y="3813829"/>
            <a:ext cx="17443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b="1" u="sng" dirty="0">
                <a:latin typeface="Corbel" panose="020B0503020204020204" pitchFamily="34" charset="0"/>
              </a:rPr>
              <a:t>Preferred Max Depth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5164" y="4081491"/>
            <a:ext cx="17123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b="1" u="sng" dirty="0">
                <a:latin typeface="Corbel" panose="020B0503020204020204" pitchFamily="34" charset="0"/>
              </a:rPr>
              <a:t>Absolute Max Depth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1520305" y="1037405"/>
            <a:ext cx="1819275" cy="1078299"/>
          </a:xfrm>
          <a:prstGeom prst="wedgeEllipseCallout">
            <a:avLst>
              <a:gd name="adj1" fmla="val -52627"/>
              <a:gd name="adj2" fmla="val 242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Buffer available for use now or in any future year</a:t>
            </a:r>
            <a:endParaRPr lang="en-AU" sz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23925" y="3680097"/>
            <a:ext cx="6074034" cy="111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52178" y="3533055"/>
            <a:ext cx="17606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0" b="1" u="sng" dirty="0">
                <a:latin typeface="Corbel" panose="020B0503020204020204" pitchFamily="34" charset="0"/>
              </a:rPr>
              <a:t>Preferred </a:t>
            </a:r>
            <a:r>
              <a:rPr lang="en-AU" sz="1350" b="1" u="sng" dirty="0" smtClean="0">
                <a:latin typeface="Corbel" panose="020B0503020204020204" pitchFamily="34" charset="0"/>
              </a:rPr>
              <a:t>Avg. Depth</a:t>
            </a:r>
            <a:endParaRPr lang="en-AU" sz="1350" b="1" u="sng" dirty="0">
              <a:latin typeface="Corbel" panose="020B0503020204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28730" y="2557454"/>
            <a:ext cx="2783930" cy="782167"/>
            <a:chOff x="1228730" y="2557454"/>
            <a:chExt cx="2619378" cy="782167"/>
          </a:xfrm>
        </p:grpSpPr>
        <p:sp>
          <p:nvSpPr>
            <p:cNvPr id="3" name="Right Triangle 2"/>
            <p:cNvSpPr/>
            <p:nvPr/>
          </p:nvSpPr>
          <p:spPr>
            <a:xfrm>
              <a:off x="1457333" y="2557454"/>
              <a:ext cx="2390775" cy="766762"/>
            </a:xfrm>
            <a:prstGeom prst="rtTriangle">
              <a:avLst/>
            </a:prstGeom>
            <a:solidFill>
              <a:srgbClr val="538E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228730" y="2557454"/>
              <a:ext cx="228603" cy="782167"/>
            </a:xfrm>
            <a:prstGeom prst="roundRect">
              <a:avLst/>
            </a:prstGeom>
            <a:solidFill>
              <a:srgbClr val="538E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19" name="Oval Callout 18"/>
          <p:cNvSpPr/>
          <p:nvPr/>
        </p:nvSpPr>
        <p:spPr>
          <a:xfrm>
            <a:off x="2796663" y="1504136"/>
            <a:ext cx="1819275" cy="1078299"/>
          </a:xfrm>
          <a:prstGeom prst="wedgeEllipseCallout">
            <a:avLst>
              <a:gd name="adj1" fmla="val -93988"/>
              <a:gd name="adj2" fmla="val 653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Transition Volume in proportion to current use</a:t>
            </a:r>
            <a:endParaRPr lang="en-AU" sz="1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191124" y="3366196"/>
            <a:ext cx="5822626" cy="2275950"/>
          </a:xfrm>
          <a:custGeom>
            <a:avLst/>
            <a:gdLst>
              <a:gd name="connsiteX0" fmla="*/ 0 w 361741"/>
              <a:gd name="connsiteY0" fmla="*/ 40193 h 276330"/>
              <a:gd name="connsiteX1" fmla="*/ 361741 w 361741"/>
              <a:gd name="connsiteY1" fmla="*/ 0 h 276330"/>
              <a:gd name="connsiteX2" fmla="*/ 361741 w 361741"/>
              <a:gd name="connsiteY2" fmla="*/ 271305 h 276330"/>
              <a:gd name="connsiteX3" fmla="*/ 30145 w 361741"/>
              <a:gd name="connsiteY3" fmla="*/ 276330 h 276330"/>
              <a:gd name="connsiteX4" fmla="*/ 60290 w 361741"/>
              <a:gd name="connsiteY4" fmla="*/ 25121 h 276330"/>
              <a:gd name="connsiteX0" fmla="*/ 0 w 361741"/>
              <a:gd name="connsiteY0" fmla="*/ 40193 h 276330"/>
              <a:gd name="connsiteX1" fmla="*/ 361741 w 361741"/>
              <a:gd name="connsiteY1" fmla="*/ 0 h 276330"/>
              <a:gd name="connsiteX2" fmla="*/ 361741 w 361741"/>
              <a:gd name="connsiteY2" fmla="*/ 271305 h 276330"/>
              <a:gd name="connsiteX3" fmla="*/ 30145 w 361741"/>
              <a:gd name="connsiteY3" fmla="*/ 276330 h 276330"/>
              <a:gd name="connsiteX4" fmla="*/ 40418 w 361741"/>
              <a:gd name="connsiteY4" fmla="*/ 25724 h 276330"/>
              <a:gd name="connsiteX0" fmla="*/ 0 w 361741"/>
              <a:gd name="connsiteY0" fmla="*/ 40193 h 276330"/>
              <a:gd name="connsiteX1" fmla="*/ 361741 w 361741"/>
              <a:gd name="connsiteY1" fmla="*/ 0 h 276330"/>
              <a:gd name="connsiteX2" fmla="*/ 361741 w 361741"/>
              <a:gd name="connsiteY2" fmla="*/ 271305 h 276330"/>
              <a:gd name="connsiteX3" fmla="*/ 30145 w 361741"/>
              <a:gd name="connsiteY3" fmla="*/ 276330 h 276330"/>
              <a:gd name="connsiteX4" fmla="*/ 18993 w 361741"/>
              <a:gd name="connsiteY4" fmla="*/ 16674 h 276330"/>
              <a:gd name="connsiteX0" fmla="*/ 0 w 361741"/>
              <a:gd name="connsiteY0" fmla="*/ 40193 h 276330"/>
              <a:gd name="connsiteX1" fmla="*/ 361741 w 361741"/>
              <a:gd name="connsiteY1" fmla="*/ 0 h 276330"/>
              <a:gd name="connsiteX2" fmla="*/ 361741 w 361741"/>
              <a:gd name="connsiteY2" fmla="*/ 271305 h 276330"/>
              <a:gd name="connsiteX3" fmla="*/ 30145 w 361741"/>
              <a:gd name="connsiteY3" fmla="*/ 276330 h 276330"/>
              <a:gd name="connsiteX0" fmla="*/ 0 w 358325"/>
              <a:gd name="connsiteY0" fmla="*/ 3992 h 276330"/>
              <a:gd name="connsiteX1" fmla="*/ 358325 w 358325"/>
              <a:gd name="connsiteY1" fmla="*/ 0 h 276330"/>
              <a:gd name="connsiteX2" fmla="*/ 358325 w 358325"/>
              <a:gd name="connsiteY2" fmla="*/ 271305 h 276330"/>
              <a:gd name="connsiteX3" fmla="*/ 26729 w 358325"/>
              <a:gd name="connsiteY3" fmla="*/ 276330 h 276330"/>
              <a:gd name="connsiteX0" fmla="*/ 1527 w 359852"/>
              <a:gd name="connsiteY0" fmla="*/ 3992 h 275123"/>
              <a:gd name="connsiteX1" fmla="*/ 359852 w 359852"/>
              <a:gd name="connsiteY1" fmla="*/ 0 h 275123"/>
              <a:gd name="connsiteX2" fmla="*/ 359852 w 359852"/>
              <a:gd name="connsiteY2" fmla="*/ 271305 h 275123"/>
              <a:gd name="connsiteX3" fmla="*/ 0 w 359852"/>
              <a:gd name="connsiteY3" fmla="*/ 275123 h 275123"/>
              <a:gd name="connsiteX0" fmla="*/ 1527 w 359852"/>
              <a:gd name="connsiteY0" fmla="*/ 3992 h 275123"/>
              <a:gd name="connsiteX1" fmla="*/ 183174 w 359852"/>
              <a:gd name="connsiteY1" fmla="*/ 1808 h 275123"/>
              <a:gd name="connsiteX2" fmla="*/ 359852 w 359852"/>
              <a:gd name="connsiteY2" fmla="*/ 0 h 275123"/>
              <a:gd name="connsiteX3" fmla="*/ 359852 w 359852"/>
              <a:gd name="connsiteY3" fmla="*/ 271305 h 275123"/>
              <a:gd name="connsiteX4" fmla="*/ 0 w 359852"/>
              <a:gd name="connsiteY4" fmla="*/ 275123 h 275123"/>
              <a:gd name="connsiteX0" fmla="*/ 1527 w 359852"/>
              <a:gd name="connsiteY0" fmla="*/ 2184 h 273315"/>
              <a:gd name="connsiteX1" fmla="*/ 183174 w 359852"/>
              <a:gd name="connsiteY1" fmla="*/ 0 h 273315"/>
              <a:gd name="connsiteX2" fmla="*/ 344948 w 359852"/>
              <a:gd name="connsiteY2" fmla="*/ 74213 h 273315"/>
              <a:gd name="connsiteX3" fmla="*/ 359852 w 359852"/>
              <a:gd name="connsiteY3" fmla="*/ 269497 h 273315"/>
              <a:gd name="connsiteX4" fmla="*/ 0 w 359852"/>
              <a:gd name="connsiteY4" fmla="*/ 273315 h 273315"/>
              <a:gd name="connsiteX0" fmla="*/ 1527 w 359852"/>
              <a:gd name="connsiteY0" fmla="*/ 2184 h 273315"/>
              <a:gd name="connsiteX1" fmla="*/ 183174 w 359852"/>
              <a:gd name="connsiteY1" fmla="*/ 0 h 273315"/>
              <a:gd name="connsiteX2" fmla="*/ 358300 w 359852"/>
              <a:gd name="connsiteY2" fmla="*/ 56716 h 273315"/>
              <a:gd name="connsiteX3" fmla="*/ 359852 w 359852"/>
              <a:gd name="connsiteY3" fmla="*/ 269497 h 273315"/>
              <a:gd name="connsiteX4" fmla="*/ 0 w 359852"/>
              <a:gd name="connsiteY4" fmla="*/ 273315 h 273315"/>
              <a:gd name="connsiteX0" fmla="*/ 1527 w 359852"/>
              <a:gd name="connsiteY0" fmla="*/ 2184 h 273315"/>
              <a:gd name="connsiteX1" fmla="*/ 183174 w 359852"/>
              <a:gd name="connsiteY1" fmla="*/ 0 h 273315"/>
              <a:gd name="connsiteX2" fmla="*/ 202425 w 359852"/>
              <a:gd name="connsiteY2" fmla="*/ 6637 h 273315"/>
              <a:gd name="connsiteX3" fmla="*/ 358300 w 359852"/>
              <a:gd name="connsiteY3" fmla="*/ 56716 h 273315"/>
              <a:gd name="connsiteX4" fmla="*/ 359852 w 359852"/>
              <a:gd name="connsiteY4" fmla="*/ 269497 h 273315"/>
              <a:gd name="connsiteX5" fmla="*/ 0 w 359852"/>
              <a:gd name="connsiteY5" fmla="*/ 273315 h 273315"/>
              <a:gd name="connsiteX0" fmla="*/ 1527 w 359852"/>
              <a:gd name="connsiteY0" fmla="*/ 2184 h 273315"/>
              <a:gd name="connsiteX1" fmla="*/ 183174 w 359852"/>
              <a:gd name="connsiteY1" fmla="*/ 0 h 273315"/>
              <a:gd name="connsiteX2" fmla="*/ 202736 w 359852"/>
              <a:gd name="connsiteY2" fmla="*/ 15084 h 273315"/>
              <a:gd name="connsiteX3" fmla="*/ 358300 w 359852"/>
              <a:gd name="connsiteY3" fmla="*/ 56716 h 273315"/>
              <a:gd name="connsiteX4" fmla="*/ 359852 w 359852"/>
              <a:gd name="connsiteY4" fmla="*/ 269497 h 273315"/>
              <a:gd name="connsiteX5" fmla="*/ 0 w 359852"/>
              <a:gd name="connsiteY5" fmla="*/ 273315 h 273315"/>
              <a:gd name="connsiteX0" fmla="*/ 1527 w 359852"/>
              <a:gd name="connsiteY0" fmla="*/ 2184 h 273315"/>
              <a:gd name="connsiteX1" fmla="*/ 183174 w 359852"/>
              <a:gd name="connsiteY1" fmla="*/ 0 h 273315"/>
              <a:gd name="connsiteX2" fmla="*/ 213293 w 359852"/>
              <a:gd name="connsiteY2" fmla="*/ 25341 h 273315"/>
              <a:gd name="connsiteX3" fmla="*/ 358300 w 359852"/>
              <a:gd name="connsiteY3" fmla="*/ 56716 h 273315"/>
              <a:gd name="connsiteX4" fmla="*/ 359852 w 359852"/>
              <a:gd name="connsiteY4" fmla="*/ 269497 h 273315"/>
              <a:gd name="connsiteX5" fmla="*/ 0 w 359852"/>
              <a:gd name="connsiteY5" fmla="*/ 273315 h 273315"/>
              <a:gd name="connsiteX0" fmla="*/ 1527 w 359852"/>
              <a:gd name="connsiteY0" fmla="*/ 2184 h 273315"/>
              <a:gd name="connsiteX1" fmla="*/ 183174 w 359852"/>
              <a:gd name="connsiteY1" fmla="*/ 0 h 273315"/>
              <a:gd name="connsiteX2" fmla="*/ 222298 w 359852"/>
              <a:gd name="connsiteY2" fmla="*/ 36201 h 273315"/>
              <a:gd name="connsiteX3" fmla="*/ 358300 w 359852"/>
              <a:gd name="connsiteY3" fmla="*/ 56716 h 273315"/>
              <a:gd name="connsiteX4" fmla="*/ 359852 w 359852"/>
              <a:gd name="connsiteY4" fmla="*/ 269497 h 273315"/>
              <a:gd name="connsiteX5" fmla="*/ 0 w 359852"/>
              <a:gd name="connsiteY5" fmla="*/ 273315 h 273315"/>
              <a:gd name="connsiteX0" fmla="*/ 1527 w 359852"/>
              <a:gd name="connsiteY0" fmla="*/ 2184 h 273315"/>
              <a:gd name="connsiteX1" fmla="*/ 183174 w 359852"/>
              <a:gd name="connsiteY1" fmla="*/ 0 h 273315"/>
              <a:gd name="connsiteX2" fmla="*/ 222298 w 359852"/>
              <a:gd name="connsiteY2" fmla="*/ 36201 h 273315"/>
              <a:gd name="connsiteX3" fmla="*/ 355195 w 359852"/>
              <a:gd name="connsiteY3" fmla="*/ 68783 h 273315"/>
              <a:gd name="connsiteX4" fmla="*/ 359852 w 359852"/>
              <a:gd name="connsiteY4" fmla="*/ 269497 h 273315"/>
              <a:gd name="connsiteX5" fmla="*/ 0 w 359852"/>
              <a:gd name="connsiteY5" fmla="*/ 273315 h 273315"/>
              <a:gd name="connsiteX0" fmla="*/ 1527 w 359852"/>
              <a:gd name="connsiteY0" fmla="*/ 2184 h 273315"/>
              <a:gd name="connsiteX1" fmla="*/ 183174 w 359852"/>
              <a:gd name="connsiteY1" fmla="*/ 0 h 273315"/>
              <a:gd name="connsiteX2" fmla="*/ 222298 w 359852"/>
              <a:gd name="connsiteY2" fmla="*/ 36201 h 273315"/>
              <a:gd name="connsiteX3" fmla="*/ 357369 w 359852"/>
              <a:gd name="connsiteY3" fmla="*/ 64560 h 273315"/>
              <a:gd name="connsiteX4" fmla="*/ 359852 w 359852"/>
              <a:gd name="connsiteY4" fmla="*/ 269497 h 273315"/>
              <a:gd name="connsiteX5" fmla="*/ 0 w 359852"/>
              <a:gd name="connsiteY5" fmla="*/ 273315 h 27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52" h="273315">
                <a:moveTo>
                  <a:pt x="1527" y="2184"/>
                </a:moveTo>
                <a:lnTo>
                  <a:pt x="183174" y="0"/>
                </a:lnTo>
                <a:lnTo>
                  <a:pt x="222298" y="36201"/>
                </a:lnTo>
                <a:lnTo>
                  <a:pt x="357369" y="64560"/>
                </a:lnTo>
                <a:cubicBezTo>
                  <a:pt x="357886" y="135487"/>
                  <a:pt x="359335" y="198570"/>
                  <a:pt x="359852" y="269497"/>
                </a:cubicBezTo>
                <a:lnTo>
                  <a:pt x="0" y="273315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Share-based allocation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244592" y="2932894"/>
            <a:ext cx="2095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Transition </a:t>
            </a:r>
            <a:r>
              <a:rPr lang="en-AU" sz="1400" dirty="0" smtClean="0">
                <a:solidFill>
                  <a:schemeClr val="bg1"/>
                </a:solidFill>
              </a:rPr>
              <a:t>= </a:t>
            </a:r>
            <a:r>
              <a:rPr lang="en-AU" sz="1400" dirty="0" err="1" smtClean="0">
                <a:solidFill>
                  <a:schemeClr val="bg1"/>
                </a:solidFill>
              </a:rPr>
              <a:t>fn</a:t>
            </a:r>
            <a:r>
              <a:rPr lang="en-AU" sz="1400" dirty="0" smtClean="0">
                <a:solidFill>
                  <a:schemeClr val="bg1"/>
                </a:solidFill>
              </a:rPr>
              <a:t> </a:t>
            </a:r>
            <a:r>
              <a:rPr lang="en-AU" sz="1400" dirty="0">
                <a:solidFill>
                  <a:schemeClr val="bg1"/>
                </a:solidFill>
              </a:rPr>
              <a:t>current </a:t>
            </a:r>
            <a:r>
              <a:rPr lang="en-AU" sz="1400" dirty="0" smtClean="0">
                <a:solidFill>
                  <a:schemeClr val="bg1"/>
                </a:solidFill>
              </a:rPr>
              <a:t>use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7003564" y="3471654"/>
            <a:ext cx="315784" cy="442019"/>
          </a:xfrm>
          <a:prstGeom prst="rightBrace">
            <a:avLst>
              <a:gd name="adj1" fmla="val 49496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5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9" grpId="0" animBg="1"/>
      <p:bldP spid="27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 Same Side Corner Rectangle 39"/>
          <p:cNvSpPr/>
          <p:nvPr/>
        </p:nvSpPr>
        <p:spPr>
          <a:xfrm rot="10800000">
            <a:off x="2364580" y="5741739"/>
            <a:ext cx="3404951" cy="716028"/>
          </a:xfrm>
          <a:prstGeom prst="round2SameRect">
            <a:avLst>
              <a:gd name="adj1" fmla="val 50000"/>
              <a:gd name="adj2" fmla="val 0"/>
            </a:avLst>
          </a:prstGeom>
          <a:pattFill prst="pct10">
            <a:fgClr>
              <a:srgbClr val="AC7612"/>
            </a:fgClr>
            <a:bgClr>
              <a:schemeClr val="accent4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Accounting for Use, Gross v. Net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1351355"/>
            <a:ext cx="411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641" y="971433"/>
            <a:ext cx="2062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Gross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5101" y="965075"/>
            <a:ext cx="20624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Net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2987" y="1430281"/>
            <a:ext cx="3584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orbel"/>
                <a:cs typeface="Corbel"/>
              </a:rPr>
              <a:t>Tracks volume </a:t>
            </a:r>
            <a:r>
              <a:rPr lang="en-US" sz="2000" b="1" u="sng" dirty="0" smtClean="0">
                <a:latin typeface="Corbel"/>
                <a:cs typeface="Corbel"/>
              </a:rPr>
              <a:t>extracted</a:t>
            </a:r>
          </a:p>
          <a:p>
            <a:pPr marL="342900" indent="-342900">
              <a:buFont typeface="Arial"/>
              <a:buChar char="•"/>
            </a:pPr>
            <a:r>
              <a:rPr lang="en-US" sz="2000" b="1" u="sng" dirty="0" smtClean="0">
                <a:latin typeface="Corbel"/>
                <a:cs typeface="Corbel"/>
              </a:rPr>
              <a:t>As efficiency goes up, allocations per share go down</a:t>
            </a:r>
            <a:endParaRPr lang="en-US" sz="2000" b="1" u="sng" dirty="0">
              <a:latin typeface="Corbel"/>
              <a:cs typeface="Corbe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6447" y="1423924"/>
            <a:ext cx="3868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orbel"/>
                <a:cs typeface="Corbel"/>
              </a:rPr>
              <a:t>Tracks volume </a:t>
            </a:r>
            <a:r>
              <a:rPr lang="en-US" sz="2000" b="1" u="sng" dirty="0" smtClean="0">
                <a:latin typeface="Corbel"/>
                <a:cs typeface="Corbel"/>
              </a:rPr>
              <a:t>consumed</a:t>
            </a:r>
            <a:endParaRPr lang="en-US" sz="2000" b="1" u="sng" dirty="0">
              <a:latin typeface="Corbel"/>
              <a:cs typeface="Corbe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Corbel"/>
                <a:cs typeface="Corbel"/>
              </a:rPr>
              <a:t>Rely on meters and remote </a:t>
            </a:r>
            <a:r>
              <a:rPr lang="en-US" sz="2000" dirty="0" smtClean="0">
                <a:latin typeface="Corbel"/>
                <a:cs typeface="Corbel"/>
              </a:rPr>
              <a:t>ET</a:t>
            </a:r>
            <a:endParaRPr lang="en-US" sz="2000" dirty="0" smtClean="0">
              <a:latin typeface="Corbel"/>
              <a:cs typeface="Corbel"/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2351070" y="5409120"/>
            <a:ext cx="3505037" cy="343975"/>
          </a:xfrm>
          <a:prstGeom prst="parallelogram">
            <a:avLst/>
          </a:prstGeom>
          <a:pattFill prst="pct25">
            <a:fgClr>
              <a:schemeClr val="accent6"/>
            </a:fgClr>
            <a:bgClr>
              <a:schemeClr val="accent6">
                <a:lumMod val="40000"/>
                <a:lumOff val="60000"/>
              </a:schemeClr>
            </a:bgClr>
          </a:patt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497839" y="5430249"/>
            <a:ext cx="2263467" cy="258893"/>
          </a:xfrm>
          <a:custGeom>
            <a:avLst/>
            <a:gdLst>
              <a:gd name="connsiteX0" fmla="*/ 82810 w 2263467"/>
              <a:gd name="connsiteY0" fmla="*/ 14270 h 258893"/>
              <a:gd name="connsiteX1" fmla="*/ 28763 w 2263467"/>
              <a:gd name="connsiteY1" fmla="*/ 176390 h 258893"/>
              <a:gd name="connsiteX2" fmla="*/ 231438 w 2263467"/>
              <a:gd name="connsiteY2" fmla="*/ 203410 h 258893"/>
              <a:gd name="connsiteX3" fmla="*/ 447624 w 2263467"/>
              <a:gd name="connsiteY3" fmla="*/ 162880 h 258893"/>
              <a:gd name="connsiteX4" fmla="*/ 1136717 w 2263467"/>
              <a:gd name="connsiteY4" fmla="*/ 203410 h 258893"/>
              <a:gd name="connsiteX5" fmla="*/ 1433973 w 2263467"/>
              <a:gd name="connsiteY5" fmla="*/ 176390 h 258893"/>
              <a:gd name="connsiteX6" fmla="*/ 2109555 w 2263467"/>
              <a:gd name="connsiteY6" fmla="*/ 257450 h 258893"/>
              <a:gd name="connsiteX7" fmla="*/ 2244672 w 2263467"/>
              <a:gd name="connsiteY7" fmla="*/ 95330 h 258893"/>
              <a:gd name="connsiteX8" fmla="*/ 1812299 w 2263467"/>
              <a:gd name="connsiteY8" fmla="*/ 14270 h 258893"/>
              <a:gd name="connsiteX9" fmla="*/ 1217787 w 2263467"/>
              <a:gd name="connsiteY9" fmla="*/ 54800 h 258893"/>
              <a:gd name="connsiteX10" fmla="*/ 771903 w 2263467"/>
              <a:gd name="connsiteY10" fmla="*/ 14270 h 258893"/>
              <a:gd name="connsiteX11" fmla="*/ 82810 w 2263467"/>
              <a:gd name="connsiteY11" fmla="*/ 14270 h 25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3467" h="258893">
                <a:moveTo>
                  <a:pt x="82810" y="14270"/>
                </a:moveTo>
                <a:cubicBezTo>
                  <a:pt x="-41047" y="41290"/>
                  <a:pt x="3992" y="144867"/>
                  <a:pt x="28763" y="176390"/>
                </a:cubicBezTo>
                <a:cubicBezTo>
                  <a:pt x="53534" y="207913"/>
                  <a:pt x="161628" y="205662"/>
                  <a:pt x="231438" y="203410"/>
                </a:cubicBezTo>
                <a:cubicBezTo>
                  <a:pt x="301248" y="201158"/>
                  <a:pt x="296744" y="162880"/>
                  <a:pt x="447624" y="162880"/>
                </a:cubicBezTo>
                <a:cubicBezTo>
                  <a:pt x="598504" y="162880"/>
                  <a:pt x="972326" y="201158"/>
                  <a:pt x="1136717" y="203410"/>
                </a:cubicBezTo>
                <a:cubicBezTo>
                  <a:pt x="1301108" y="205662"/>
                  <a:pt x="1271834" y="167383"/>
                  <a:pt x="1433973" y="176390"/>
                </a:cubicBezTo>
                <a:cubicBezTo>
                  <a:pt x="1596112" y="185397"/>
                  <a:pt x="1974438" y="270960"/>
                  <a:pt x="2109555" y="257450"/>
                </a:cubicBezTo>
                <a:cubicBezTo>
                  <a:pt x="2244672" y="243940"/>
                  <a:pt x="2294215" y="135860"/>
                  <a:pt x="2244672" y="95330"/>
                </a:cubicBezTo>
                <a:cubicBezTo>
                  <a:pt x="2195129" y="54800"/>
                  <a:pt x="1983447" y="21025"/>
                  <a:pt x="1812299" y="14270"/>
                </a:cubicBezTo>
                <a:cubicBezTo>
                  <a:pt x="1641152" y="7515"/>
                  <a:pt x="1391186" y="54800"/>
                  <a:pt x="1217787" y="54800"/>
                </a:cubicBezTo>
                <a:cubicBezTo>
                  <a:pt x="1044388" y="54800"/>
                  <a:pt x="956562" y="23277"/>
                  <a:pt x="771903" y="14270"/>
                </a:cubicBezTo>
                <a:cubicBezTo>
                  <a:pt x="587244" y="5263"/>
                  <a:pt x="206667" y="-12750"/>
                  <a:pt x="82810" y="1427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Screen Shot 2017-08-01 at 3.38.20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5" r="99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38" y="4960597"/>
            <a:ext cx="1028700" cy="965200"/>
          </a:xfrm>
          <a:prstGeom prst="rect">
            <a:avLst/>
          </a:prstGeom>
        </p:spPr>
      </p:pic>
      <p:sp>
        <p:nvSpPr>
          <p:cNvPr id="41" name="Can 40"/>
          <p:cNvSpPr/>
          <p:nvPr/>
        </p:nvSpPr>
        <p:spPr>
          <a:xfrm>
            <a:off x="3673457" y="5131294"/>
            <a:ext cx="119054" cy="410124"/>
          </a:xfrm>
          <a:prstGeom prst="can">
            <a:avLst/>
          </a:prstGeom>
          <a:solidFill>
            <a:srgbClr val="AC7612"/>
          </a:solidFill>
          <a:ln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315015" y="4813587"/>
            <a:ext cx="794974" cy="436775"/>
          </a:xfrm>
          <a:custGeom>
            <a:avLst/>
            <a:gdLst>
              <a:gd name="connsiteX0" fmla="*/ 292302 w 917821"/>
              <a:gd name="connsiteY0" fmla="*/ 621992 h 632803"/>
              <a:gd name="connsiteX1" fmla="*/ 1281 w 917821"/>
              <a:gd name="connsiteY1" fmla="*/ 582303 h 632803"/>
              <a:gd name="connsiteX2" fmla="*/ 186476 w 917821"/>
              <a:gd name="connsiteY2" fmla="*/ 225098 h 632803"/>
              <a:gd name="connsiteX3" fmla="*/ 199704 w 917821"/>
              <a:gd name="connsiteY3" fmla="*/ 106030 h 632803"/>
              <a:gd name="connsiteX4" fmla="*/ 596550 w 917821"/>
              <a:gd name="connsiteY4" fmla="*/ 191 h 632803"/>
              <a:gd name="connsiteX5" fmla="*/ 821430 w 917821"/>
              <a:gd name="connsiteY5" fmla="*/ 132489 h 632803"/>
              <a:gd name="connsiteX6" fmla="*/ 755289 w 917821"/>
              <a:gd name="connsiteY6" fmla="*/ 225098 h 632803"/>
              <a:gd name="connsiteX7" fmla="*/ 900799 w 917821"/>
              <a:gd name="connsiteY7" fmla="*/ 595533 h 632803"/>
              <a:gd name="connsiteX8" fmla="*/ 292302 w 917821"/>
              <a:gd name="connsiteY8" fmla="*/ 621992 h 63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7821" h="632803">
                <a:moveTo>
                  <a:pt x="292302" y="621992"/>
                </a:moveTo>
                <a:cubicBezTo>
                  <a:pt x="142382" y="619787"/>
                  <a:pt x="18919" y="648452"/>
                  <a:pt x="1281" y="582303"/>
                </a:cubicBezTo>
                <a:cubicBezTo>
                  <a:pt x="-16357" y="516154"/>
                  <a:pt x="153406" y="304477"/>
                  <a:pt x="186476" y="225098"/>
                </a:cubicBezTo>
                <a:cubicBezTo>
                  <a:pt x="219546" y="145719"/>
                  <a:pt x="131358" y="143514"/>
                  <a:pt x="199704" y="106030"/>
                </a:cubicBezTo>
                <a:cubicBezTo>
                  <a:pt x="268050" y="68546"/>
                  <a:pt x="492929" y="-4219"/>
                  <a:pt x="596550" y="191"/>
                </a:cubicBezTo>
                <a:cubicBezTo>
                  <a:pt x="700171" y="4601"/>
                  <a:pt x="794974" y="95005"/>
                  <a:pt x="821430" y="132489"/>
                </a:cubicBezTo>
                <a:cubicBezTo>
                  <a:pt x="847886" y="169973"/>
                  <a:pt x="742061" y="147924"/>
                  <a:pt x="755289" y="225098"/>
                </a:cubicBezTo>
                <a:cubicBezTo>
                  <a:pt x="768517" y="302272"/>
                  <a:pt x="977964" y="533794"/>
                  <a:pt x="900799" y="595533"/>
                </a:cubicBezTo>
                <a:cubicBezTo>
                  <a:pt x="823635" y="657272"/>
                  <a:pt x="442222" y="624197"/>
                  <a:pt x="292302" y="621992"/>
                </a:cubicBezTo>
                <a:close/>
              </a:path>
            </a:pathLst>
          </a:custGeom>
          <a:pattFill prst="shingle">
            <a:fgClr>
              <a:schemeClr val="bg1"/>
            </a:fgClr>
            <a:bgClr>
              <a:schemeClr val="accent6">
                <a:lumMod val="75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94088" y="4946076"/>
            <a:ext cx="105826" cy="92608"/>
          </a:xfrm>
          <a:prstGeom prst="ellipse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59717" y="5005867"/>
            <a:ext cx="105826" cy="92608"/>
          </a:xfrm>
          <a:prstGeom prst="ellipse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541175" y="5118063"/>
            <a:ext cx="105826" cy="92608"/>
          </a:xfrm>
          <a:prstGeom prst="ellipse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25858" y="5124935"/>
            <a:ext cx="105826" cy="92608"/>
          </a:xfrm>
          <a:prstGeom prst="ellipse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06291" y="4853982"/>
            <a:ext cx="105826" cy="92608"/>
          </a:xfrm>
          <a:prstGeom prst="ellipse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n 47"/>
          <p:cNvSpPr/>
          <p:nvPr/>
        </p:nvSpPr>
        <p:spPr>
          <a:xfrm>
            <a:off x="4500495" y="5138166"/>
            <a:ext cx="119054" cy="410124"/>
          </a:xfrm>
          <a:prstGeom prst="can">
            <a:avLst/>
          </a:prstGeom>
          <a:solidFill>
            <a:srgbClr val="AC7612"/>
          </a:solidFill>
          <a:ln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142053" y="4820459"/>
            <a:ext cx="794974" cy="436775"/>
          </a:xfrm>
          <a:custGeom>
            <a:avLst/>
            <a:gdLst>
              <a:gd name="connsiteX0" fmla="*/ 292302 w 917821"/>
              <a:gd name="connsiteY0" fmla="*/ 621992 h 632803"/>
              <a:gd name="connsiteX1" fmla="*/ 1281 w 917821"/>
              <a:gd name="connsiteY1" fmla="*/ 582303 h 632803"/>
              <a:gd name="connsiteX2" fmla="*/ 186476 w 917821"/>
              <a:gd name="connsiteY2" fmla="*/ 225098 h 632803"/>
              <a:gd name="connsiteX3" fmla="*/ 199704 w 917821"/>
              <a:gd name="connsiteY3" fmla="*/ 106030 h 632803"/>
              <a:gd name="connsiteX4" fmla="*/ 596550 w 917821"/>
              <a:gd name="connsiteY4" fmla="*/ 191 h 632803"/>
              <a:gd name="connsiteX5" fmla="*/ 821430 w 917821"/>
              <a:gd name="connsiteY5" fmla="*/ 132489 h 632803"/>
              <a:gd name="connsiteX6" fmla="*/ 755289 w 917821"/>
              <a:gd name="connsiteY6" fmla="*/ 225098 h 632803"/>
              <a:gd name="connsiteX7" fmla="*/ 900799 w 917821"/>
              <a:gd name="connsiteY7" fmla="*/ 595533 h 632803"/>
              <a:gd name="connsiteX8" fmla="*/ 292302 w 917821"/>
              <a:gd name="connsiteY8" fmla="*/ 621992 h 63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7821" h="632803">
                <a:moveTo>
                  <a:pt x="292302" y="621992"/>
                </a:moveTo>
                <a:cubicBezTo>
                  <a:pt x="142382" y="619787"/>
                  <a:pt x="18919" y="648452"/>
                  <a:pt x="1281" y="582303"/>
                </a:cubicBezTo>
                <a:cubicBezTo>
                  <a:pt x="-16357" y="516154"/>
                  <a:pt x="153406" y="304477"/>
                  <a:pt x="186476" y="225098"/>
                </a:cubicBezTo>
                <a:cubicBezTo>
                  <a:pt x="219546" y="145719"/>
                  <a:pt x="131358" y="143514"/>
                  <a:pt x="199704" y="106030"/>
                </a:cubicBezTo>
                <a:cubicBezTo>
                  <a:pt x="268050" y="68546"/>
                  <a:pt x="492929" y="-4219"/>
                  <a:pt x="596550" y="191"/>
                </a:cubicBezTo>
                <a:cubicBezTo>
                  <a:pt x="700171" y="4601"/>
                  <a:pt x="794974" y="95005"/>
                  <a:pt x="821430" y="132489"/>
                </a:cubicBezTo>
                <a:cubicBezTo>
                  <a:pt x="847886" y="169973"/>
                  <a:pt x="742061" y="147924"/>
                  <a:pt x="755289" y="225098"/>
                </a:cubicBezTo>
                <a:cubicBezTo>
                  <a:pt x="768517" y="302272"/>
                  <a:pt x="977964" y="533794"/>
                  <a:pt x="900799" y="595533"/>
                </a:cubicBezTo>
                <a:cubicBezTo>
                  <a:pt x="823635" y="657272"/>
                  <a:pt x="442222" y="624197"/>
                  <a:pt x="292302" y="621992"/>
                </a:cubicBezTo>
                <a:close/>
              </a:path>
            </a:pathLst>
          </a:custGeom>
          <a:pattFill prst="shingle">
            <a:fgClr>
              <a:schemeClr val="bg1"/>
            </a:fgClr>
            <a:bgClr>
              <a:schemeClr val="accent6">
                <a:lumMod val="75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421126" y="4952948"/>
            <a:ext cx="105826" cy="92608"/>
          </a:xfrm>
          <a:prstGeom prst="ellipse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586755" y="5012739"/>
            <a:ext cx="105826" cy="92608"/>
          </a:xfrm>
          <a:prstGeom prst="ellipse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368213" y="5124935"/>
            <a:ext cx="105826" cy="92608"/>
          </a:xfrm>
          <a:prstGeom prst="ellipse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52896" y="5131807"/>
            <a:ext cx="105826" cy="92608"/>
          </a:xfrm>
          <a:prstGeom prst="ellipse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633329" y="4860854"/>
            <a:ext cx="105826" cy="92608"/>
          </a:xfrm>
          <a:prstGeom prst="ellipse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5393118" y="5118064"/>
            <a:ext cx="119054" cy="410124"/>
          </a:xfrm>
          <a:prstGeom prst="can">
            <a:avLst/>
          </a:prstGeom>
          <a:solidFill>
            <a:srgbClr val="AC7612"/>
          </a:solidFill>
          <a:ln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5034676" y="4800357"/>
            <a:ext cx="794974" cy="436775"/>
          </a:xfrm>
          <a:custGeom>
            <a:avLst/>
            <a:gdLst>
              <a:gd name="connsiteX0" fmla="*/ 292302 w 917821"/>
              <a:gd name="connsiteY0" fmla="*/ 621992 h 632803"/>
              <a:gd name="connsiteX1" fmla="*/ 1281 w 917821"/>
              <a:gd name="connsiteY1" fmla="*/ 582303 h 632803"/>
              <a:gd name="connsiteX2" fmla="*/ 186476 w 917821"/>
              <a:gd name="connsiteY2" fmla="*/ 225098 h 632803"/>
              <a:gd name="connsiteX3" fmla="*/ 199704 w 917821"/>
              <a:gd name="connsiteY3" fmla="*/ 106030 h 632803"/>
              <a:gd name="connsiteX4" fmla="*/ 596550 w 917821"/>
              <a:gd name="connsiteY4" fmla="*/ 191 h 632803"/>
              <a:gd name="connsiteX5" fmla="*/ 821430 w 917821"/>
              <a:gd name="connsiteY5" fmla="*/ 132489 h 632803"/>
              <a:gd name="connsiteX6" fmla="*/ 755289 w 917821"/>
              <a:gd name="connsiteY6" fmla="*/ 225098 h 632803"/>
              <a:gd name="connsiteX7" fmla="*/ 900799 w 917821"/>
              <a:gd name="connsiteY7" fmla="*/ 595533 h 632803"/>
              <a:gd name="connsiteX8" fmla="*/ 292302 w 917821"/>
              <a:gd name="connsiteY8" fmla="*/ 621992 h 63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7821" h="632803">
                <a:moveTo>
                  <a:pt x="292302" y="621992"/>
                </a:moveTo>
                <a:cubicBezTo>
                  <a:pt x="142382" y="619787"/>
                  <a:pt x="18919" y="648452"/>
                  <a:pt x="1281" y="582303"/>
                </a:cubicBezTo>
                <a:cubicBezTo>
                  <a:pt x="-16357" y="516154"/>
                  <a:pt x="153406" y="304477"/>
                  <a:pt x="186476" y="225098"/>
                </a:cubicBezTo>
                <a:cubicBezTo>
                  <a:pt x="219546" y="145719"/>
                  <a:pt x="131358" y="143514"/>
                  <a:pt x="199704" y="106030"/>
                </a:cubicBezTo>
                <a:cubicBezTo>
                  <a:pt x="268050" y="68546"/>
                  <a:pt x="492929" y="-4219"/>
                  <a:pt x="596550" y="191"/>
                </a:cubicBezTo>
                <a:cubicBezTo>
                  <a:pt x="700171" y="4601"/>
                  <a:pt x="794974" y="95005"/>
                  <a:pt x="821430" y="132489"/>
                </a:cubicBezTo>
                <a:cubicBezTo>
                  <a:pt x="847886" y="169973"/>
                  <a:pt x="742061" y="147924"/>
                  <a:pt x="755289" y="225098"/>
                </a:cubicBezTo>
                <a:cubicBezTo>
                  <a:pt x="768517" y="302272"/>
                  <a:pt x="977964" y="533794"/>
                  <a:pt x="900799" y="595533"/>
                </a:cubicBezTo>
                <a:cubicBezTo>
                  <a:pt x="823635" y="657272"/>
                  <a:pt x="442222" y="624197"/>
                  <a:pt x="292302" y="621992"/>
                </a:cubicBezTo>
                <a:close/>
              </a:path>
            </a:pathLst>
          </a:custGeom>
          <a:pattFill prst="shingle">
            <a:fgClr>
              <a:schemeClr val="bg1"/>
            </a:fgClr>
            <a:bgClr>
              <a:schemeClr val="accent6">
                <a:lumMod val="75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313749" y="4932846"/>
            <a:ext cx="105826" cy="92608"/>
          </a:xfrm>
          <a:prstGeom prst="ellipse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479378" y="4992637"/>
            <a:ext cx="105826" cy="92608"/>
          </a:xfrm>
          <a:prstGeom prst="ellipse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260836" y="5104833"/>
            <a:ext cx="105826" cy="92608"/>
          </a:xfrm>
          <a:prstGeom prst="ellipse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545519" y="5111705"/>
            <a:ext cx="105826" cy="92608"/>
          </a:xfrm>
          <a:prstGeom prst="ellipse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525952" y="4840752"/>
            <a:ext cx="105826" cy="92608"/>
          </a:xfrm>
          <a:prstGeom prst="ellipse">
            <a:avLst/>
          </a:prstGeom>
          <a:solidFill>
            <a:srgbClr val="FF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6039770" y="5093260"/>
            <a:ext cx="256722" cy="43231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>
            <a:off x="6053281" y="5822798"/>
            <a:ext cx="270233" cy="4323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384923" y="4352227"/>
            <a:ext cx="2465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Corbel"/>
                <a:cs typeface="Corbel"/>
              </a:rPr>
              <a:t>Net</a:t>
            </a:r>
          </a:p>
          <a:p>
            <a:endParaRPr lang="en-US" sz="2000" dirty="0">
              <a:latin typeface="Corbel"/>
              <a:cs typeface="Corbel"/>
            </a:endParaRPr>
          </a:p>
          <a:p>
            <a:r>
              <a:rPr lang="en-US" sz="2000" dirty="0" smtClean="0">
                <a:latin typeface="Corbel"/>
                <a:cs typeface="Corbel"/>
              </a:rPr>
              <a:t>= Consumptive Use</a:t>
            </a:r>
          </a:p>
          <a:p>
            <a:r>
              <a:rPr lang="en-US" sz="2000" dirty="0" smtClean="0">
                <a:latin typeface="Corbel"/>
                <a:cs typeface="Corbel"/>
              </a:rPr>
              <a:t>(ET) of 3 AF</a:t>
            </a:r>
          </a:p>
          <a:p>
            <a:endParaRPr lang="en-US" sz="2000" dirty="0">
              <a:latin typeface="Corbel"/>
              <a:cs typeface="Corbel"/>
            </a:endParaRPr>
          </a:p>
          <a:p>
            <a:r>
              <a:rPr lang="en-US" sz="2000" dirty="0" smtClean="0">
                <a:latin typeface="Corbel"/>
                <a:cs typeface="Corbel"/>
              </a:rPr>
              <a:t>= Return Flow of 1 AF</a:t>
            </a:r>
          </a:p>
        </p:txBody>
      </p:sp>
      <p:sp>
        <p:nvSpPr>
          <p:cNvPr id="64" name="Freeform 63"/>
          <p:cNvSpPr/>
          <p:nvPr/>
        </p:nvSpPr>
        <p:spPr>
          <a:xfrm>
            <a:off x="3038105" y="5363083"/>
            <a:ext cx="550954" cy="258610"/>
          </a:xfrm>
          <a:custGeom>
            <a:avLst/>
            <a:gdLst>
              <a:gd name="connsiteX0" fmla="*/ 2058 w 550954"/>
              <a:gd name="connsiteY0" fmla="*/ 376 h 258610"/>
              <a:gd name="connsiteX1" fmla="*/ 150686 w 550954"/>
              <a:gd name="connsiteY1" fmla="*/ 176006 h 258610"/>
              <a:gd name="connsiteX2" fmla="*/ 515500 w 550954"/>
              <a:gd name="connsiteY2" fmla="*/ 176006 h 258610"/>
              <a:gd name="connsiteX3" fmla="*/ 515500 w 550954"/>
              <a:gd name="connsiteY3" fmla="*/ 230046 h 258610"/>
              <a:gd name="connsiteX4" fmla="*/ 326338 w 550954"/>
              <a:gd name="connsiteY4" fmla="*/ 257066 h 258610"/>
              <a:gd name="connsiteX5" fmla="*/ 83128 w 550954"/>
              <a:gd name="connsiteY5" fmla="*/ 230046 h 258610"/>
              <a:gd name="connsiteX6" fmla="*/ 2058 w 550954"/>
              <a:gd name="connsiteY6" fmla="*/ 376 h 25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954" h="258610">
                <a:moveTo>
                  <a:pt x="2058" y="376"/>
                </a:moveTo>
                <a:cubicBezTo>
                  <a:pt x="13318" y="-8631"/>
                  <a:pt x="65112" y="146734"/>
                  <a:pt x="150686" y="176006"/>
                </a:cubicBezTo>
                <a:cubicBezTo>
                  <a:pt x="236260" y="205278"/>
                  <a:pt x="454698" y="166999"/>
                  <a:pt x="515500" y="176006"/>
                </a:cubicBezTo>
                <a:cubicBezTo>
                  <a:pt x="576302" y="185013"/>
                  <a:pt x="547027" y="216536"/>
                  <a:pt x="515500" y="230046"/>
                </a:cubicBezTo>
                <a:cubicBezTo>
                  <a:pt x="483973" y="243556"/>
                  <a:pt x="398400" y="257066"/>
                  <a:pt x="326338" y="257066"/>
                </a:cubicBezTo>
                <a:cubicBezTo>
                  <a:pt x="254276" y="257066"/>
                  <a:pt x="139426" y="268324"/>
                  <a:pt x="83128" y="230046"/>
                </a:cubicBezTo>
                <a:cubicBezTo>
                  <a:pt x="26830" y="191768"/>
                  <a:pt x="-9202" y="9383"/>
                  <a:pt x="2058" y="376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73883" y="4352717"/>
            <a:ext cx="1777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Corbel" panose="020B0503020204020204" pitchFamily="34" charset="0"/>
              </a:rPr>
              <a:t>Gross</a:t>
            </a:r>
          </a:p>
          <a:p>
            <a:endParaRPr lang="en-US" sz="2000" dirty="0" smtClean="0">
              <a:latin typeface="Corbel" panose="020B0503020204020204" pitchFamily="34" charset="0"/>
            </a:endParaRPr>
          </a:p>
          <a:p>
            <a:r>
              <a:rPr lang="en-US" sz="2000" dirty="0" smtClean="0">
                <a:latin typeface="Corbel" panose="020B0503020204020204" pitchFamily="34" charset="0"/>
              </a:rPr>
              <a:t>= 4 AF pumped</a:t>
            </a:r>
            <a:endParaRPr lang="en-US" sz="2000" dirty="0">
              <a:latin typeface="Corbel" panose="020B0503020204020204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379903" y="4203423"/>
            <a:ext cx="8229600" cy="0"/>
          </a:xfrm>
          <a:prstGeom prst="line">
            <a:avLst/>
          </a:prstGeom>
          <a:ln w="28575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135550" y="4242132"/>
            <a:ext cx="0" cy="2431795"/>
          </a:xfrm>
          <a:prstGeom prst="line">
            <a:avLst/>
          </a:prstGeom>
          <a:ln w="381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ardrop 73"/>
          <p:cNvSpPr/>
          <p:nvPr/>
        </p:nvSpPr>
        <p:spPr>
          <a:xfrm rot="18786506">
            <a:off x="4013000" y="5969104"/>
            <a:ext cx="188773" cy="191972"/>
          </a:xfrm>
          <a:prstGeom prst="teardrop">
            <a:avLst>
              <a:gd name="adj" fmla="val 1628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ardrop 74"/>
          <p:cNvSpPr/>
          <p:nvPr/>
        </p:nvSpPr>
        <p:spPr>
          <a:xfrm rot="18786506">
            <a:off x="4232244" y="6164039"/>
            <a:ext cx="188773" cy="191972"/>
          </a:xfrm>
          <a:prstGeom prst="teardrop">
            <a:avLst>
              <a:gd name="adj" fmla="val 1628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ardrop 75"/>
          <p:cNvSpPr/>
          <p:nvPr/>
        </p:nvSpPr>
        <p:spPr>
          <a:xfrm rot="18786506">
            <a:off x="4396797" y="5976158"/>
            <a:ext cx="188773" cy="191972"/>
          </a:xfrm>
          <a:prstGeom prst="teardrop">
            <a:avLst>
              <a:gd name="adj" fmla="val 1628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Challenges for remote ET accounting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846" y="1547887"/>
            <a:ext cx="8294088" cy="4683351"/>
          </a:xfrm>
          <a:prstGeom prst="rect">
            <a:avLst/>
          </a:prstGeom>
          <a:solidFill>
            <a:srgbClr val="FFF2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0075" y="1865402"/>
            <a:ext cx="8280859" cy="251367"/>
          </a:xfrm>
          <a:prstGeom prst="roundRect">
            <a:avLst/>
          </a:prstGeom>
          <a:pattFill prst="wave">
            <a:fgClr>
              <a:schemeClr val="bg1"/>
            </a:fgClr>
            <a:bgClr>
              <a:schemeClr val="accent1">
                <a:lumMod val="75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423302" y="2143229"/>
            <a:ext cx="2963119" cy="2050619"/>
          </a:xfrm>
          <a:prstGeom prst="rect">
            <a:avLst/>
          </a:prstGeom>
          <a:pattFill prst="lgConfetti">
            <a:fgClr>
              <a:schemeClr val="accent6">
                <a:lumMod val="50000"/>
              </a:schemeClr>
            </a:fgClr>
            <a:bgClr>
              <a:schemeClr val="accent6">
                <a:lumMod val="40000"/>
                <a:lumOff val="60000"/>
              </a:schemeClr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6200000">
            <a:off x="3015884" y="2950449"/>
            <a:ext cx="2566483" cy="3307144"/>
          </a:xfrm>
          <a:prstGeom prst="corner">
            <a:avLst>
              <a:gd name="adj1" fmla="val 98966"/>
              <a:gd name="adj2" fmla="val 64949"/>
            </a:avLst>
          </a:prstGeom>
          <a:pattFill prst="dashVert">
            <a:fgClr>
              <a:schemeClr val="accent6">
                <a:lumMod val="50000"/>
              </a:schemeClr>
            </a:fgClr>
            <a:bgClr>
              <a:schemeClr val="accent2">
                <a:lumMod val="40000"/>
                <a:lumOff val="60000"/>
              </a:schemeClr>
            </a:bgClr>
          </a:patt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ounded Rectangle 313"/>
          <p:cNvSpPr/>
          <p:nvPr/>
        </p:nvSpPr>
        <p:spPr>
          <a:xfrm rot="5400000">
            <a:off x="1358962" y="3753937"/>
            <a:ext cx="3400061" cy="125730"/>
          </a:xfrm>
          <a:prstGeom prst="roundRect">
            <a:avLst/>
          </a:prstGeom>
          <a:pattFill prst="wave">
            <a:fgClr>
              <a:schemeClr val="bg1"/>
            </a:fgClr>
            <a:bgClr>
              <a:schemeClr val="accent1">
                <a:lumMod val="75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1" name="Picture 320" descr="Screen Shot 2017-08-01 at 3.38.20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5" r="99383">
                        <a14:foregroundMark x1="20679" y1="34211" x2="20679" y2="34211"/>
                        <a14:foregroundMark x1="76235" y1="29934" x2="76235" y2="29934"/>
                        <a14:foregroundMark x1="51543" y1="84868" x2="51543" y2="84868"/>
                        <a14:foregroundMark x1="33642" y1="19079" x2="33642" y2="19079"/>
                        <a14:foregroundMark x1="25926" y1="49013" x2="25926" y2="55921"/>
                        <a14:foregroundMark x1="78704" y1="43750" x2="81173" y2="57237"/>
                        <a14:foregroundMark x1="36111" y1="77961" x2="51543" y2="80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60" y="3458834"/>
            <a:ext cx="756366" cy="709677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sp>
        <p:nvSpPr>
          <p:cNvPr id="323" name="Rectangle 322"/>
          <p:cNvSpPr/>
          <p:nvPr/>
        </p:nvSpPr>
        <p:spPr>
          <a:xfrm>
            <a:off x="430192" y="4227182"/>
            <a:ext cx="2188993" cy="16468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502671" y="4339375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Hexagon 323"/>
          <p:cNvSpPr/>
          <p:nvPr/>
        </p:nvSpPr>
        <p:spPr>
          <a:xfrm>
            <a:off x="509561" y="4878619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Hexagon 324"/>
          <p:cNvSpPr/>
          <p:nvPr/>
        </p:nvSpPr>
        <p:spPr>
          <a:xfrm>
            <a:off x="496333" y="5417862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Hexagon 326"/>
          <p:cNvSpPr/>
          <p:nvPr/>
        </p:nvSpPr>
        <p:spPr>
          <a:xfrm>
            <a:off x="1038505" y="4333018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Hexagon 327"/>
          <p:cNvSpPr/>
          <p:nvPr/>
        </p:nvSpPr>
        <p:spPr>
          <a:xfrm>
            <a:off x="1045395" y="4872262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Hexagon 328"/>
          <p:cNvSpPr/>
          <p:nvPr/>
        </p:nvSpPr>
        <p:spPr>
          <a:xfrm>
            <a:off x="1032167" y="5411505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Hexagon 329"/>
          <p:cNvSpPr/>
          <p:nvPr/>
        </p:nvSpPr>
        <p:spPr>
          <a:xfrm>
            <a:off x="1574339" y="4333017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Hexagon 330"/>
          <p:cNvSpPr/>
          <p:nvPr/>
        </p:nvSpPr>
        <p:spPr>
          <a:xfrm>
            <a:off x="1581229" y="4872261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Hexagon 332"/>
          <p:cNvSpPr/>
          <p:nvPr/>
        </p:nvSpPr>
        <p:spPr>
          <a:xfrm>
            <a:off x="1568001" y="5411504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Hexagon 333"/>
          <p:cNvSpPr/>
          <p:nvPr/>
        </p:nvSpPr>
        <p:spPr>
          <a:xfrm>
            <a:off x="2110174" y="4333018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Hexagon 334"/>
          <p:cNvSpPr/>
          <p:nvPr/>
        </p:nvSpPr>
        <p:spPr>
          <a:xfrm>
            <a:off x="2117064" y="4872262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Hexagon 336"/>
          <p:cNvSpPr/>
          <p:nvPr/>
        </p:nvSpPr>
        <p:spPr>
          <a:xfrm>
            <a:off x="2103836" y="5411505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3426657" y="2143745"/>
            <a:ext cx="2512809" cy="1110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Hexagon 340"/>
          <p:cNvSpPr/>
          <p:nvPr/>
        </p:nvSpPr>
        <p:spPr>
          <a:xfrm>
            <a:off x="3618190" y="2255938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Hexagon 341"/>
          <p:cNvSpPr/>
          <p:nvPr/>
        </p:nvSpPr>
        <p:spPr>
          <a:xfrm>
            <a:off x="4154024" y="2249581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Hexagon 342"/>
          <p:cNvSpPr/>
          <p:nvPr/>
        </p:nvSpPr>
        <p:spPr>
          <a:xfrm>
            <a:off x="4689858" y="2249580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Hexagon 343"/>
          <p:cNvSpPr/>
          <p:nvPr/>
        </p:nvSpPr>
        <p:spPr>
          <a:xfrm>
            <a:off x="5225693" y="2249581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Hexagon 344"/>
          <p:cNvSpPr/>
          <p:nvPr/>
        </p:nvSpPr>
        <p:spPr>
          <a:xfrm>
            <a:off x="3618190" y="2785130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Hexagon 345"/>
          <p:cNvSpPr/>
          <p:nvPr/>
        </p:nvSpPr>
        <p:spPr>
          <a:xfrm>
            <a:off x="4154024" y="2778773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Hexagon 346"/>
          <p:cNvSpPr/>
          <p:nvPr/>
        </p:nvSpPr>
        <p:spPr>
          <a:xfrm>
            <a:off x="4689858" y="2778772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Hexagon 347"/>
          <p:cNvSpPr/>
          <p:nvPr/>
        </p:nvSpPr>
        <p:spPr>
          <a:xfrm>
            <a:off x="5225693" y="2778773"/>
            <a:ext cx="423303" cy="345518"/>
          </a:xfrm>
          <a:prstGeom prst="hexagon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/>
            </a:bgClr>
          </a:pattFill>
          <a:ln w="12700" cmpd="sng">
            <a:solidFill>
              <a:srgbClr val="AC76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ounded Rectangle 353"/>
          <p:cNvSpPr/>
          <p:nvPr/>
        </p:nvSpPr>
        <p:spPr>
          <a:xfrm rot="5400000">
            <a:off x="5407225" y="2404764"/>
            <a:ext cx="707536" cy="118839"/>
          </a:xfrm>
          <a:prstGeom prst="roundRect">
            <a:avLst/>
          </a:prstGeom>
          <a:pattFill prst="wave">
            <a:fgClr>
              <a:schemeClr val="bg1"/>
            </a:fgClr>
            <a:bgClr>
              <a:schemeClr val="accent1">
                <a:lumMod val="75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/>
        </p:nvSpPr>
        <p:spPr>
          <a:xfrm>
            <a:off x="6065409" y="2150083"/>
            <a:ext cx="2480015" cy="1567475"/>
          </a:xfrm>
          <a:prstGeom prst="rect">
            <a:avLst/>
          </a:prstGeom>
          <a:pattFill prst="lgConfetti">
            <a:fgClr>
              <a:schemeClr val="accent6">
                <a:lumMod val="50000"/>
              </a:schemeClr>
            </a:fgClr>
            <a:bgClr>
              <a:schemeClr val="accent6">
                <a:lumMod val="40000"/>
                <a:lumOff val="60000"/>
              </a:schemeClr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9490973" y="-105839"/>
            <a:ext cx="2238875" cy="2222607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2" name="Picture 321" descr="Screen Shot 2017-08-01 at 3.38.20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5" r="99383">
                        <a14:foregroundMark x1="20679" y1="34211" x2="20679" y2="34211"/>
                        <a14:foregroundMark x1="76235" y1="29934" x2="76235" y2="29934"/>
                        <a14:foregroundMark x1="51543" y1="84868" x2="51543" y2="84868"/>
                        <a14:foregroundMark x1="33642" y1="19079" x2="33642" y2="19079"/>
                        <a14:foregroundMark x1="25926" y1="49013" x2="25926" y2="55921"/>
                        <a14:foregroundMark x1="78704" y1="43750" x2="81173" y2="57237"/>
                        <a14:foregroundMark x1="36111" y1="77961" x2="51543" y2="80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06" y="3175282"/>
            <a:ext cx="584400" cy="548326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358" name="Rectangle 357"/>
          <p:cNvSpPr/>
          <p:nvPr/>
        </p:nvSpPr>
        <p:spPr>
          <a:xfrm>
            <a:off x="6065960" y="3804343"/>
            <a:ext cx="2512809" cy="2056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ounded Rectangle 363"/>
          <p:cNvSpPr/>
          <p:nvPr/>
        </p:nvSpPr>
        <p:spPr>
          <a:xfrm rot="5400000">
            <a:off x="665210" y="4144749"/>
            <a:ext cx="184700" cy="98721"/>
          </a:xfrm>
          <a:prstGeom prst="roundRect">
            <a:avLst/>
          </a:prstGeom>
          <a:pattFill prst="wave">
            <a:fgClr>
              <a:schemeClr val="bg1"/>
            </a:fgClr>
            <a:bgClr>
              <a:schemeClr val="accent1">
                <a:lumMod val="75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ounded Rectangle 364"/>
          <p:cNvSpPr/>
          <p:nvPr/>
        </p:nvSpPr>
        <p:spPr>
          <a:xfrm rot="10800000">
            <a:off x="1055174" y="3747863"/>
            <a:ext cx="469916" cy="91831"/>
          </a:xfrm>
          <a:prstGeom prst="roundRect">
            <a:avLst/>
          </a:prstGeom>
          <a:pattFill prst="wave">
            <a:fgClr>
              <a:schemeClr val="bg1"/>
            </a:fgClr>
            <a:bgClr>
              <a:schemeClr val="accent1">
                <a:lumMod val="75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6" name="Picture 365" descr="Screen Shot 2017-08-01 at 3.38.20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235" r="99383">
                        <a14:foregroundMark x1="20679" y1="34211" x2="20679" y2="34211"/>
                        <a14:foregroundMark x1="76235" y1="29934" x2="76235" y2="29934"/>
                        <a14:foregroundMark x1="51543" y1="84868" x2="51543" y2="84868"/>
                        <a14:foregroundMark x1="33642" y1="19079" x2="33642" y2="19079"/>
                        <a14:foregroundMark x1="25926" y1="49013" x2="25926" y2="55921"/>
                        <a14:foregroundMark x1="78704" y1="43750" x2="81173" y2="57237"/>
                        <a14:foregroundMark x1="36111" y1="77961" x2="51543" y2="80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29" y="5298923"/>
            <a:ext cx="584400" cy="548326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40" name="Rectangle 39"/>
          <p:cNvSpPr/>
          <p:nvPr/>
        </p:nvSpPr>
        <p:spPr>
          <a:xfrm>
            <a:off x="6063859" y="3816150"/>
            <a:ext cx="2480015" cy="2007618"/>
          </a:xfrm>
          <a:prstGeom prst="rect">
            <a:avLst/>
          </a:prstGeom>
          <a:pattFill prst="lgConfetti">
            <a:fgClr>
              <a:schemeClr val="accent6">
                <a:lumMod val="50000"/>
              </a:schemeClr>
            </a:fgClr>
            <a:bgClr>
              <a:schemeClr val="accent6">
                <a:lumMod val="40000"/>
                <a:lumOff val="60000"/>
              </a:schemeClr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7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927E-7 3.96108E-7 L -0.35794 0.257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6" y="12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4" grpId="0" animBg="1"/>
      <p:bldP spid="354" grpId="0" animBg="1"/>
      <p:bldP spid="13" grpId="1" animBg="1"/>
      <p:bldP spid="364" grpId="0" animBg="1"/>
      <p:bldP spid="365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27561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SGMA </a:t>
            </a:r>
            <a:r>
              <a:rPr lang="en-US" sz="3200" dirty="0">
                <a:latin typeface="Corbel" panose="020B0503020204020204" pitchFamily="34" charset="0"/>
              </a:rPr>
              <a:t>101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455279"/>
            <a:ext cx="5006567" cy="4721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b="1" dirty="0"/>
              <a:t>Significant unreasonable and undesirable results</a:t>
            </a:r>
            <a:br>
              <a:rPr lang="en-AU" b="1" dirty="0"/>
            </a:br>
            <a:endParaRPr lang="en-AU" b="1" dirty="0"/>
          </a:p>
          <a:p>
            <a:pPr algn="l"/>
            <a:r>
              <a:rPr lang="en-AU" dirty="0"/>
              <a:t>(1) Depletion of groundwater levels</a:t>
            </a:r>
          </a:p>
          <a:p>
            <a:pPr algn="l"/>
            <a:r>
              <a:rPr lang="en-AU" dirty="0"/>
              <a:t>(2) Reduction of groundwater storage</a:t>
            </a:r>
          </a:p>
          <a:p>
            <a:pPr algn="l"/>
            <a:r>
              <a:rPr lang="en-AU" dirty="0"/>
              <a:t>(3) Land subsidence</a:t>
            </a:r>
          </a:p>
          <a:p>
            <a:pPr algn="l"/>
            <a:r>
              <a:rPr lang="en-AU" dirty="0"/>
              <a:t>(4) </a:t>
            </a:r>
            <a:r>
              <a:rPr lang="en-AU" dirty="0"/>
              <a:t>A</a:t>
            </a:r>
            <a:r>
              <a:rPr lang="en-AU" dirty="0" smtClean="0"/>
              <a:t>dverse </a:t>
            </a:r>
            <a:r>
              <a:rPr lang="en-AU" dirty="0"/>
              <a:t>impacts on surface water use</a:t>
            </a:r>
          </a:p>
          <a:p>
            <a:pPr algn="l"/>
            <a:r>
              <a:rPr lang="en-AU" dirty="0"/>
              <a:t>(5) Seawater intrusion</a:t>
            </a:r>
          </a:p>
          <a:p>
            <a:pPr algn="l"/>
            <a:r>
              <a:rPr lang="en-AU" dirty="0"/>
              <a:t>(6) Degradation of water quality </a:t>
            </a:r>
            <a:endParaRPr lang="en-AU" dirty="0" smtClean="0"/>
          </a:p>
          <a:p>
            <a:pPr algn="l"/>
            <a:endParaRPr lang="en-AU" dirty="0"/>
          </a:p>
          <a:p>
            <a:pPr algn="l"/>
            <a:r>
              <a:rPr lang="en-US" b="1" u="sng" dirty="0" smtClean="0">
                <a:latin typeface="Calibri"/>
                <a:cs typeface="Calibri"/>
              </a:rPr>
              <a:t>BUT</a:t>
            </a:r>
            <a:r>
              <a:rPr lang="en-US" dirty="0" smtClean="0">
                <a:latin typeface="Calibri"/>
                <a:cs typeface="Calibri"/>
              </a:rPr>
              <a:t> is </a:t>
            </a:r>
            <a:r>
              <a:rPr lang="en-US" dirty="0">
                <a:latin typeface="Calibri"/>
                <a:cs typeface="Calibri"/>
              </a:rPr>
              <a:t>silent on governance arrangements, water rights, allocation arrangements, administrative structures, enforcement and accounting, etc.</a:t>
            </a:r>
          </a:p>
          <a:p>
            <a:pPr algn="l"/>
            <a:endParaRPr lang="en-AU" dirty="0"/>
          </a:p>
          <a:p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003" y="1455279"/>
            <a:ext cx="2897711" cy="34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8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42349"/>
              </p:ext>
            </p:extLst>
          </p:nvPr>
        </p:nvGraphicFramePr>
        <p:xfrm>
          <a:off x="498376" y="906847"/>
          <a:ext cx="8147248" cy="5882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229">
                  <a:extLst>
                    <a:ext uri="{9D8B030D-6E8A-4147-A177-3AD203B41FA5}">
                      <a16:colId xmlns="" xmlns:a16="http://schemas.microsoft.com/office/drawing/2014/main" val="2566223083"/>
                    </a:ext>
                  </a:extLst>
                </a:gridCol>
                <a:gridCol w="3436908">
                  <a:extLst>
                    <a:ext uri="{9D8B030D-6E8A-4147-A177-3AD203B41FA5}">
                      <a16:colId xmlns="" xmlns:a16="http://schemas.microsoft.com/office/drawing/2014/main" val="3789257433"/>
                    </a:ext>
                  </a:extLst>
                </a:gridCol>
                <a:gridCol w="1042071">
                  <a:extLst>
                    <a:ext uri="{9D8B030D-6E8A-4147-A177-3AD203B41FA5}">
                      <a16:colId xmlns="" xmlns:a16="http://schemas.microsoft.com/office/drawing/2014/main" val="1737562042"/>
                    </a:ext>
                  </a:extLst>
                </a:gridCol>
                <a:gridCol w="1204591">
                  <a:extLst>
                    <a:ext uri="{9D8B030D-6E8A-4147-A177-3AD203B41FA5}">
                      <a16:colId xmlns="" xmlns:a16="http://schemas.microsoft.com/office/drawing/2014/main" val="2757067922"/>
                    </a:ext>
                  </a:extLst>
                </a:gridCol>
                <a:gridCol w="1142449">
                  <a:extLst>
                    <a:ext uri="{9D8B030D-6E8A-4147-A177-3AD203B41FA5}">
                      <a16:colId xmlns="" xmlns:a16="http://schemas.microsoft.com/office/drawing/2014/main" val="295253488"/>
                    </a:ext>
                  </a:extLst>
                </a:gridCol>
              </a:tblGrid>
              <a:tr h="26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Date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Action or event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Debit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Credit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Balance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 anchor="ctr"/>
                </a:tc>
                <a:extLst>
                  <a:ext uri="{0D108BD9-81ED-4DB2-BD59-A6C34878D82A}">
                    <a16:rowId xmlns="" xmlns:a16="http://schemas.microsoft.com/office/drawing/2014/main" val="4276207886"/>
                  </a:ext>
                </a:extLst>
              </a:tr>
              <a:tr h="223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1 Oct 2019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Opening balance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0.00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="" xmlns:a16="http://schemas.microsoft.com/office/drawing/2014/main" val="3352608362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1 Oct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Start-up buffer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+83.33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+83.33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="" xmlns:a16="http://schemas.microsoft.com/office/drawing/2014/main" val="1403103822"/>
                  </a:ext>
                </a:extLst>
              </a:tr>
              <a:tr h="570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1 Oct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Share allocation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10,000 shares at one acre-inch per share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+833.33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+916.66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="" xmlns:a16="http://schemas.microsoft.com/office/drawing/2014/main" val="4068446118"/>
                  </a:ext>
                </a:extLst>
              </a:tr>
              <a:tr h="491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15 Oct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Net use—estimated using satellite imagery and land parcel area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-10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+906.66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="" xmlns:a16="http://schemas.microsoft.com/office/drawing/2014/main" val="1896190914"/>
                  </a:ext>
                </a:extLst>
              </a:tr>
              <a:tr h="491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30 Oct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Net use—estimated using satellite imagery and land parcel area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-15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+891.66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="" xmlns:a16="http://schemas.microsoft.com/office/drawing/2014/main" val="3865270732"/>
                  </a:ext>
                </a:extLst>
              </a:tr>
              <a:tr h="37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5 Oct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Within-zone allocation transfer to M.D. and S.M. Jones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-50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+841.66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="" xmlns:a16="http://schemas.microsoft.com/office/drawing/2014/main" val="2526013289"/>
                  </a:ext>
                </a:extLst>
              </a:tr>
              <a:tr h="885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20 Nov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Metered use taken for industrial water use purposes on land parcel (six acre-feet with 50% return following treatment in septic system)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-3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+838.66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="" xmlns:a16="http://schemas.microsoft.com/office/drawing/2014/main" val="550005831"/>
                  </a:ext>
                </a:extLst>
              </a:tr>
              <a:tr h="37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25 Nov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Purchase from D. Smith (Zone 2) 30 acre-feet at 0.8 per acre-foot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+24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+862.66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="" xmlns:a16="http://schemas.microsoft.com/office/drawing/2014/main" val="1389723966"/>
                  </a:ext>
                </a:extLst>
              </a:tr>
              <a:tr h="327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28 Dec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Transfer to J.J. Esau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-70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+792.66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="" xmlns:a16="http://schemas.microsoft.com/office/drawing/2014/main" val="2952292875"/>
                  </a:ext>
                </a:extLst>
              </a:tr>
              <a:tr h="531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30 Mar 2020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Aquifer recharge using water sourced from the state water project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+100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+892.66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="" xmlns:a16="http://schemas.microsoft.com/office/drawing/2014/main" val="576963043"/>
                  </a:ext>
                </a:extLst>
              </a:tr>
              <a:tr h="183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~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~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="" xmlns:a16="http://schemas.microsoft.com/office/drawing/2014/main" val="612053330"/>
                  </a:ext>
                </a:extLst>
              </a:tr>
              <a:tr h="376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30 Sept 2020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Closing balance at the closure of the 2019/20 water year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+892.66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="" xmlns:a16="http://schemas.microsoft.com/office/drawing/2014/main" val="4197595807"/>
                  </a:ext>
                </a:extLst>
              </a:tr>
              <a:tr h="531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End of year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Amount to be carried forward to the next water year with 10% adjustment for losses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-89.3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+803.36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="" xmlns:a16="http://schemas.microsoft.com/office/drawing/2014/main" val="641664538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A Mock-Up Water Account</a:t>
            </a:r>
          </a:p>
        </p:txBody>
      </p:sp>
    </p:spTree>
    <p:extLst>
      <p:ext uri="{BB962C8B-B14F-4D97-AF65-F5344CB8AC3E}">
        <p14:creationId xmlns:p14="http://schemas.microsoft.com/office/powerpoint/2010/main" val="25679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Accessing Water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1351355"/>
            <a:ext cx="411830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rbel" panose="020B0503020204020204" pitchFamily="34" charset="0"/>
              </a:rPr>
              <a:t>Scenario</a:t>
            </a:r>
            <a:r>
              <a:rPr lang="en-US" sz="2400" dirty="0" smtClean="0">
                <a:latin typeface="Corbel" panose="020B0503020204020204" pitchFamily="34" charset="0"/>
              </a:rPr>
              <a:t>: Account holder wants to access water.</a:t>
            </a:r>
          </a:p>
          <a:p>
            <a:endParaRPr lang="en-US" sz="2400" u="sng" dirty="0" smtClean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Question</a:t>
            </a:r>
            <a:r>
              <a:rPr lang="en-US" sz="2400" dirty="0" smtClean="0">
                <a:latin typeface="Corbel" panose="020B0503020204020204" pitchFamily="34" charset="0"/>
              </a:rPr>
              <a:t>: How does one acquire water allocations?</a:t>
            </a:r>
          </a:p>
          <a:p>
            <a:endParaRPr lang="en-US" sz="2400" dirty="0" smtClean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Potential Options</a:t>
            </a:r>
            <a:r>
              <a:rPr lang="en-US" sz="2400" dirty="0" smtClean="0">
                <a:latin typeface="Corbel" panose="020B050302020402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Hold shares and wait for next allocation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Organize a transfer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Invest in a recharge project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444774" y="1448391"/>
          <a:ext cx="4239342" cy="2807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7489">
                  <a:extLst>
                    <a:ext uri="{9D8B030D-6E8A-4147-A177-3AD203B41FA5}">
                      <a16:colId xmlns="" xmlns:a16="http://schemas.microsoft.com/office/drawing/2014/main" val="2566223083"/>
                    </a:ext>
                  </a:extLst>
                </a:gridCol>
                <a:gridCol w="1788362">
                  <a:extLst>
                    <a:ext uri="{9D8B030D-6E8A-4147-A177-3AD203B41FA5}">
                      <a16:colId xmlns="" xmlns:a16="http://schemas.microsoft.com/office/drawing/2014/main" val="3789257433"/>
                    </a:ext>
                  </a:extLst>
                </a:gridCol>
                <a:gridCol w="542231">
                  <a:extLst>
                    <a:ext uri="{9D8B030D-6E8A-4147-A177-3AD203B41FA5}">
                      <a16:colId xmlns="" xmlns:a16="http://schemas.microsoft.com/office/drawing/2014/main" val="1737562042"/>
                    </a:ext>
                  </a:extLst>
                </a:gridCol>
                <a:gridCol w="626797">
                  <a:extLst>
                    <a:ext uri="{9D8B030D-6E8A-4147-A177-3AD203B41FA5}">
                      <a16:colId xmlns="" xmlns:a16="http://schemas.microsoft.com/office/drawing/2014/main" val="2757067922"/>
                    </a:ext>
                  </a:extLst>
                </a:gridCol>
                <a:gridCol w="594463">
                  <a:extLst>
                    <a:ext uri="{9D8B030D-6E8A-4147-A177-3AD203B41FA5}">
                      <a16:colId xmlns="" xmlns:a16="http://schemas.microsoft.com/office/drawing/2014/main" val="295253488"/>
                    </a:ext>
                  </a:extLst>
                </a:gridCol>
              </a:tblGrid>
              <a:tr h="26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Date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Action or event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Debit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Credit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Balance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 anchor="ctr"/>
                </a:tc>
                <a:extLst>
                  <a:ext uri="{0D108BD9-81ED-4DB2-BD59-A6C34878D82A}">
                    <a16:rowId xmlns="" xmlns:a16="http://schemas.microsoft.com/office/drawing/2014/main" val="4276207886"/>
                  </a:ext>
                </a:extLst>
              </a:tr>
              <a:tr h="570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1 Oct 2019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Shares in ABC Basin allocated 0.25 </a:t>
                      </a:r>
                      <a:r>
                        <a:rPr lang="en-AU" sz="1200" dirty="0" err="1" smtClean="0">
                          <a:effectLst/>
                        </a:rPr>
                        <a:t>af</a:t>
                      </a:r>
                      <a:r>
                        <a:rPr lang="en-AU" sz="1200" dirty="0" smtClean="0">
                          <a:effectLst/>
                        </a:rPr>
                        <a:t>/share; Water Account holder owns 100 shares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+25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+25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="" xmlns:a16="http://schemas.microsoft.com/office/drawing/2014/main" val="4068446118"/>
                  </a:ext>
                </a:extLst>
              </a:tr>
              <a:tr h="491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>
                          <a:effectLst/>
                        </a:rPr>
                        <a:t>15 Oct 2019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California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Irrigation District Transfers 100 </a:t>
                      </a:r>
                      <a:r>
                        <a:rPr lang="en-AU" sz="12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af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from recharge project to local landowner’s Water Account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+100</a:t>
                      </a: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+125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="" xmlns:a16="http://schemas.microsoft.com/office/drawing/2014/main" val="1896190914"/>
                  </a:ext>
                </a:extLst>
              </a:tr>
              <a:tr h="491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30 Oct 2019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</a:t>
                      </a:r>
                      <a:r>
                        <a:rPr lang="en-AU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Account holder purchases 20 </a:t>
                      </a:r>
                      <a:r>
                        <a:rPr lang="en-AU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</a:t>
                      </a:r>
                      <a:r>
                        <a:rPr lang="en-AU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from  local account holder in same zone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+20</a:t>
                      </a: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+145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9" marR="48479" marT="0" marB="0"/>
                </a:tc>
                <a:extLst>
                  <a:ext uri="{0D108BD9-81ED-4DB2-BD59-A6C34878D82A}">
                    <a16:rowId xmlns="" xmlns:a16="http://schemas.microsoft.com/office/drawing/2014/main" val="3865270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2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Issues for Discussion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997025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Shares as the long-term entitlement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Water allocations and Water accounting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Governance arrangements (GSA, Authority &amp; Watermaster)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A gross or net accounting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Metering v. remote ET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Formula for issuing shares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Domestic water-use arrangements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Enforcement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Ensuring register and account integrity</a:t>
            </a:r>
            <a:br>
              <a:rPr lang="en-US" sz="2400" dirty="0">
                <a:latin typeface="Corbel" panose="020B0503020204020204" pitchFamily="34" charset="0"/>
              </a:rPr>
            </a:b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Detail not covered in this presentation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Zones, boundary modifications, etc.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Cooperation with other GSAs and managing connections via Coordination Agreements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GSP’s drought guarantee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343" y="449702"/>
            <a:ext cx="8439150" cy="6076950"/>
          </a:xfrm>
          <a:prstGeom prst="rect">
            <a:avLst/>
          </a:prstGeom>
          <a:solidFill>
            <a:schemeClr val="bg2">
              <a:alpha val="44000"/>
            </a:schemeClr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444" y="3040002"/>
            <a:ext cx="7821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Corbel" panose="020B0503020204020204" pitchFamily="34" charset="0"/>
              </a:rPr>
              <a:t>The Sharing System:</a:t>
            </a:r>
          </a:p>
          <a:p>
            <a:pPr algn="ctr"/>
            <a:r>
              <a:rPr lang="en-US" sz="2600" b="1" dirty="0" smtClean="0">
                <a:latin typeface="Corbel" panose="020B0503020204020204" pitchFamily="34" charset="0"/>
              </a:rPr>
              <a:t>Further Scenarios</a:t>
            </a:r>
            <a:endParaRPr lang="en-US" sz="2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5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Transferring Allocations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052572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Exchange rates and a maximum annual transfer volume are established for transfers between each zone</a:t>
            </a:r>
            <a:endParaRPr lang="en-US" sz="2000" dirty="0">
              <a:latin typeface="Corbel" panose="020B0503020204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55337" y="2062902"/>
          <a:ext cx="3777395" cy="26852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71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94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54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54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54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30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Zone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</a:t>
                      </a:r>
                      <a:r>
                        <a:rPr lang="en-US" sz="1800" baseline="0" dirty="0" smtClean="0"/>
                        <a:t> </a:t>
                      </a:r>
                      <a:br>
                        <a:rPr lang="en-US" sz="1800" baseline="0" dirty="0" smtClean="0"/>
                      </a:br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To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</a:t>
                      </a:r>
                      <a:r>
                        <a:rPr lang="en-US" sz="1800" baseline="0" dirty="0" smtClean="0"/>
                        <a:t> </a:t>
                      </a:r>
                      <a:br>
                        <a:rPr lang="en-US" sz="1800" baseline="0" dirty="0" smtClean="0"/>
                      </a:br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2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From 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2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From B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2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From 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  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12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From D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0.5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>
            <a:stCxn id="8" idx="11"/>
            <a:endCxn id="8" idx="7"/>
          </p:cNvCxnSpPr>
          <p:nvPr/>
        </p:nvCxnSpPr>
        <p:spPr>
          <a:xfrm>
            <a:off x="5546642" y="4276330"/>
            <a:ext cx="1195233" cy="153126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831571" y="2377741"/>
            <a:ext cx="3852813" cy="3958905"/>
            <a:chOff x="4831571" y="2377741"/>
            <a:chExt cx="3852813" cy="3958905"/>
          </a:xfrm>
        </p:grpSpPr>
        <p:sp>
          <p:nvSpPr>
            <p:cNvPr id="8" name="Freeform 7"/>
            <p:cNvSpPr/>
            <p:nvPr/>
          </p:nvSpPr>
          <p:spPr>
            <a:xfrm>
              <a:off x="4831571" y="2377741"/>
              <a:ext cx="3852813" cy="3958905"/>
            </a:xfrm>
            <a:custGeom>
              <a:avLst/>
              <a:gdLst>
                <a:gd name="connsiteX0" fmla="*/ 98778 w 3852813"/>
                <a:gd name="connsiteY0" fmla="*/ 1282349 h 3958905"/>
                <a:gd name="connsiteX1" fmla="*/ 61427 w 3852813"/>
                <a:gd name="connsiteY1" fmla="*/ 348653 h 3958905"/>
                <a:gd name="connsiteX2" fmla="*/ 696395 w 3852813"/>
                <a:gd name="connsiteY2" fmla="*/ 31196 h 3958905"/>
                <a:gd name="connsiteX3" fmla="*/ 2507920 w 3852813"/>
                <a:gd name="connsiteY3" fmla="*/ 49870 h 3958905"/>
                <a:gd name="connsiteX4" fmla="*/ 3665802 w 3852813"/>
                <a:gd name="connsiteY4" fmla="*/ 367327 h 3958905"/>
                <a:gd name="connsiteX5" fmla="*/ 3815206 w 3852813"/>
                <a:gd name="connsiteY5" fmla="*/ 1693176 h 3958905"/>
                <a:gd name="connsiteX6" fmla="*/ 3292292 w 3852813"/>
                <a:gd name="connsiteY6" fmla="*/ 3056372 h 3958905"/>
                <a:gd name="connsiteX7" fmla="*/ 1910304 w 3852813"/>
                <a:gd name="connsiteY7" fmla="*/ 3429851 h 3958905"/>
                <a:gd name="connsiteX8" fmla="*/ 864475 w 3852813"/>
                <a:gd name="connsiteY8" fmla="*/ 3859351 h 3958905"/>
                <a:gd name="connsiteX9" fmla="*/ 397587 w 3852813"/>
                <a:gd name="connsiteY9" fmla="*/ 3878025 h 3958905"/>
                <a:gd name="connsiteX10" fmla="*/ 80103 w 3852813"/>
                <a:gd name="connsiteY10" fmla="*/ 2944329 h 3958905"/>
                <a:gd name="connsiteX11" fmla="*/ 715071 w 3852813"/>
                <a:gd name="connsiteY11" fmla="*/ 1898589 h 3958905"/>
                <a:gd name="connsiteX12" fmla="*/ 98778 w 3852813"/>
                <a:gd name="connsiteY12" fmla="*/ 1282349 h 395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2813" h="3958905">
                  <a:moveTo>
                    <a:pt x="98778" y="1282349"/>
                  </a:moveTo>
                  <a:cubicBezTo>
                    <a:pt x="-10163" y="1024026"/>
                    <a:pt x="-38176" y="557178"/>
                    <a:pt x="61427" y="348653"/>
                  </a:cubicBezTo>
                  <a:cubicBezTo>
                    <a:pt x="161030" y="140128"/>
                    <a:pt x="288646" y="80993"/>
                    <a:pt x="696395" y="31196"/>
                  </a:cubicBezTo>
                  <a:cubicBezTo>
                    <a:pt x="1104144" y="-18601"/>
                    <a:pt x="2013019" y="-6152"/>
                    <a:pt x="2507920" y="49870"/>
                  </a:cubicBezTo>
                  <a:cubicBezTo>
                    <a:pt x="3002821" y="105892"/>
                    <a:pt x="3447921" y="93443"/>
                    <a:pt x="3665802" y="367327"/>
                  </a:cubicBezTo>
                  <a:cubicBezTo>
                    <a:pt x="3883683" y="641211"/>
                    <a:pt x="3877458" y="1245002"/>
                    <a:pt x="3815206" y="1693176"/>
                  </a:cubicBezTo>
                  <a:cubicBezTo>
                    <a:pt x="3752954" y="2141350"/>
                    <a:pt x="3609776" y="2766926"/>
                    <a:pt x="3292292" y="3056372"/>
                  </a:cubicBezTo>
                  <a:cubicBezTo>
                    <a:pt x="2974808" y="3345818"/>
                    <a:pt x="2314940" y="3296021"/>
                    <a:pt x="1910304" y="3429851"/>
                  </a:cubicBezTo>
                  <a:cubicBezTo>
                    <a:pt x="1505668" y="3563681"/>
                    <a:pt x="1116594" y="3784655"/>
                    <a:pt x="864475" y="3859351"/>
                  </a:cubicBezTo>
                  <a:cubicBezTo>
                    <a:pt x="612356" y="3934047"/>
                    <a:pt x="528316" y="4030529"/>
                    <a:pt x="397587" y="3878025"/>
                  </a:cubicBezTo>
                  <a:cubicBezTo>
                    <a:pt x="266858" y="3725521"/>
                    <a:pt x="27189" y="3274235"/>
                    <a:pt x="80103" y="2944329"/>
                  </a:cubicBezTo>
                  <a:cubicBezTo>
                    <a:pt x="133017" y="2614423"/>
                    <a:pt x="718184" y="2178698"/>
                    <a:pt x="715071" y="1898589"/>
                  </a:cubicBezTo>
                  <a:cubicBezTo>
                    <a:pt x="711958" y="1618480"/>
                    <a:pt x="207719" y="1540672"/>
                    <a:pt x="98778" y="1282349"/>
                  </a:cubicBezTo>
                  <a:close/>
                </a:path>
              </a:pathLst>
            </a:custGeom>
            <a:solidFill>
              <a:srgbClr val="C5E0B4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urved Connector 8"/>
            <p:cNvCxnSpPr>
              <a:stCxn id="8" idx="3"/>
              <a:endCxn id="8" idx="6"/>
            </p:cNvCxnSpPr>
            <p:nvPr/>
          </p:nvCxnSpPr>
          <p:spPr>
            <a:xfrm>
              <a:off x="7339491" y="2427611"/>
              <a:ext cx="784372" cy="3006502"/>
            </a:xfrm>
            <a:prstGeom prst="curvedConnector3">
              <a:avLst>
                <a:gd name="adj1" fmla="val -47014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11"/>
            </p:cNvCxnSpPr>
            <p:nvPr/>
          </p:nvCxnSpPr>
          <p:spPr>
            <a:xfrm flipV="1">
              <a:off x="5546642" y="3865504"/>
              <a:ext cx="1419338" cy="41082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490614" y="2969155"/>
              <a:ext cx="93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Zone 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23810" y="3719120"/>
              <a:ext cx="93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Zone 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56871" y="4487760"/>
              <a:ext cx="93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Zone 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44767" y="5312422"/>
              <a:ext cx="93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Zone D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4899" y="4837672"/>
            <a:ext cx="38725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rbel" panose="020B0503020204020204" pitchFamily="34" charset="0"/>
              </a:rPr>
              <a:t>Notes: </a:t>
            </a:r>
          </a:p>
          <a:p>
            <a:pPr marL="342900" indent="-342900">
              <a:buAutoNum type="arabicParenBoth"/>
            </a:pPr>
            <a:r>
              <a:rPr lang="en-US" sz="1400" dirty="0" smtClean="0">
                <a:latin typeface="Corbel" panose="020B0503020204020204" pitchFamily="34" charset="0"/>
              </a:rPr>
              <a:t>Exchange rates determined via groundwater modeling and knowledge of hydraulic conditions</a:t>
            </a:r>
          </a:p>
          <a:p>
            <a:pPr marL="342900" indent="-342900">
              <a:buAutoNum type="arabicParenBoth"/>
            </a:pPr>
            <a:r>
              <a:rPr lang="en-US" sz="1400" dirty="0" smtClean="0">
                <a:latin typeface="Corbel" panose="020B0503020204020204" pitchFamily="34" charset="0"/>
              </a:rPr>
              <a:t>No more than 10% of allocations to a zone may be transferred out without a formal review of its impact. </a:t>
            </a:r>
          </a:p>
          <a:p>
            <a:pPr marL="342900" indent="-342900">
              <a:buAutoNum type="arabicParenBoth"/>
            </a:pPr>
            <a:r>
              <a:rPr lang="en-US" sz="1400" dirty="0" smtClean="0">
                <a:latin typeface="Corbel" panose="020B0503020204020204" pitchFamily="34" charset="0"/>
              </a:rPr>
              <a:t>No transfers of shares between zones allowed</a:t>
            </a:r>
          </a:p>
        </p:txBody>
      </p:sp>
      <p:sp>
        <p:nvSpPr>
          <p:cNvPr id="4" name="Freeform 3"/>
          <p:cNvSpPr/>
          <p:nvPr/>
        </p:nvSpPr>
        <p:spPr>
          <a:xfrm>
            <a:off x="5278056" y="4749500"/>
            <a:ext cx="1296364" cy="1111303"/>
          </a:xfrm>
          <a:custGeom>
            <a:avLst/>
            <a:gdLst>
              <a:gd name="connsiteX0" fmla="*/ 0 w 1296364"/>
              <a:gd name="connsiteY0" fmla="*/ 0 h 1111303"/>
              <a:gd name="connsiteX1" fmla="*/ 873062 w 1296364"/>
              <a:gd name="connsiteY1" fmla="*/ 370434 h 1111303"/>
              <a:gd name="connsiteX2" fmla="*/ 1296364 w 1296364"/>
              <a:gd name="connsiteY2" fmla="*/ 1111303 h 111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6364" h="1111303">
                <a:moveTo>
                  <a:pt x="0" y="0"/>
                </a:moveTo>
                <a:cubicBezTo>
                  <a:pt x="328500" y="92608"/>
                  <a:pt x="657001" y="185217"/>
                  <a:pt x="873062" y="370434"/>
                </a:cubicBezTo>
                <a:cubicBezTo>
                  <a:pt x="1089123" y="555651"/>
                  <a:pt x="1296364" y="1111303"/>
                  <a:pt x="1296364" y="111130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Tagged-Trading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052572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Allocations made to a </a:t>
            </a:r>
            <a:r>
              <a:rPr lang="en-US" sz="2400" u="sng" dirty="0" smtClean="0">
                <a:latin typeface="Corbel" panose="020B0503020204020204" pitchFamily="34" charset="0"/>
              </a:rPr>
              <a:t>share</a:t>
            </a:r>
            <a:r>
              <a:rPr lang="en-US" sz="2400" dirty="0" smtClean="0">
                <a:latin typeface="Corbel" panose="020B0503020204020204" pitchFamily="34" charset="0"/>
              </a:rPr>
              <a:t> in one zone are credited to a water account using the allocation in another zone</a:t>
            </a:r>
          </a:p>
        </p:txBody>
      </p:sp>
      <p:cxnSp>
        <p:nvCxnSpPr>
          <p:cNvPr id="11" name="Straight Connector 10"/>
          <p:cNvCxnSpPr>
            <a:stCxn id="8" idx="11"/>
            <a:endCxn id="8" idx="7"/>
          </p:cNvCxnSpPr>
          <p:nvPr/>
        </p:nvCxnSpPr>
        <p:spPr>
          <a:xfrm>
            <a:off x="5546642" y="4276330"/>
            <a:ext cx="1195233" cy="153126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831571" y="2377741"/>
            <a:ext cx="3852813" cy="3958905"/>
            <a:chOff x="4831571" y="2377741"/>
            <a:chExt cx="3852813" cy="3958905"/>
          </a:xfrm>
        </p:grpSpPr>
        <p:sp>
          <p:nvSpPr>
            <p:cNvPr id="8" name="Freeform 7"/>
            <p:cNvSpPr/>
            <p:nvPr/>
          </p:nvSpPr>
          <p:spPr>
            <a:xfrm>
              <a:off x="4831571" y="2377741"/>
              <a:ext cx="3852813" cy="3958905"/>
            </a:xfrm>
            <a:custGeom>
              <a:avLst/>
              <a:gdLst>
                <a:gd name="connsiteX0" fmla="*/ 98778 w 3852813"/>
                <a:gd name="connsiteY0" fmla="*/ 1282349 h 3958905"/>
                <a:gd name="connsiteX1" fmla="*/ 61427 w 3852813"/>
                <a:gd name="connsiteY1" fmla="*/ 348653 h 3958905"/>
                <a:gd name="connsiteX2" fmla="*/ 696395 w 3852813"/>
                <a:gd name="connsiteY2" fmla="*/ 31196 h 3958905"/>
                <a:gd name="connsiteX3" fmla="*/ 2507920 w 3852813"/>
                <a:gd name="connsiteY3" fmla="*/ 49870 h 3958905"/>
                <a:gd name="connsiteX4" fmla="*/ 3665802 w 3852813"/>
                <a:gd name="connsiteY4" fmla="*/ 367327 h 3958905"/>
                <a:gd name="connsiteX5" fmla="*/ 3815206 w 3852813"/>
                <a:gd name="connsiteY5" fmla="*/ 1693176 h 3958905"/>
                <a:gd name="connsiteX6" fmla="*/ 3292292 w 3852813"/>
                <a:gd name="connsiteY6" fmla="*/ 3056372 h 3958905"/>
                <a:gd name="connsiteX7" fmla="*/ 1910304 w 3852813"/>
                <a:gd name="connsiteY7" fmla="*/ 3429851 h 3958905"/>
                <a:gd name="connsiteX8" fmla="*/ 864475 w 3852813"/>
                <a:gd name="connsiteY8" fmla="*/ 3859351 h 3958905"/>
                <a:gd name="connsiteX9" fmla="*/ 397587 w 3852813"/>
                <a:gd name="connsiteY9" fmla="*/ 3878025 h 3958905"/>
                <a:gd name="connsiteX10" fmla="*/ 80103 w 3852813"/>
                <a:gd name="connsiteY10" fmla="*/ 2944329 h 3958905"/>
                <a:gd name="connsiteX11" fmla="*/ 715071 w 3852813"/>
                <a:gd name="connsiteY11" fmla="*/ 1898589 h 3958905"/>
                <a:gd name="connsiteX12" fmla="*/ 98778 w 3852813"/>
                <a:gd name="connsiteY12" fmla="*/ 1282349 h 3958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52813" h="3958905">
                  <a:moveTo>
                    <a:pt x="98778" y="1282349"/>
                  </a:moveTo>
                  <a:cubicBezTo>
                    <a:pt x="-10163" y="1024026"/>
                    <a:pt x="-38176" y="557178"/>
                    <a:pt x="61427" y="348653"/>
                  </a:cubicBezTo>
                  <a:cubicBezTo>
                    <a:pt x="161030" y="140128"/>
                    <a:pt x="288646" y="80993"/>
                    <a:pt x="696395" y="31196"/>
                  </a:cubicBezTo>
                  <a:cubicBezTo>
                    <a:pt x="1104144" y="-18601"/>
                    <a:pt x="2013019" y="-6152"/>
                    <a:pt x="2507920" y="49870"/>
                  </a:cubicBezTo>
                  <a:cubicBezTo>
                    <a:pt x="3002821" y="105892"/>
                    <a:pt x="3447921" y="93443"/>
                    <a:pt x="3665802" y="367327"/>
                  </a:cubicBezTo>
                  <a:cubicBezTo>
                    <a:pt x="3883683" y="641211"/>
                    <a:pt x="3877458" y="1245002"/>
                    <a:pt x="3815206" y="1693176"/>
                  </a:cubicBezTo>
                  <a:cubicBezTo>
                    <a:pt x="3752954" y="2141350"/>
                    <a:pt x="3609776" y="2766926"/>
                    <a:pt x="3292292" y="3056372"/>
                  </a:cubicBezTo>
                  <a:cubicBezTo>
                    <a:pt x="2974808" y="3345818"/>
                    <a:pt x="2314940" y="3296021"/>
                    <a:pt x="1910304" y="3429851"/>
                  </a:cubicBezTo>
                  <a:cubicBezTo>
                    <a:pt x="1505668" y="3563681"/>
                    <a:pt x="1116594" y="3784655"/>
                    <a:pt x="864475" y="3859351"/>
                  </a:cubicBezTo>
                  <a:cubicBezTo>
                    <a:pt x="612356" y="3934047"/>
                    <a:pt x="528316" y="4030529"/>
                    <a:pt x="397587" y="3878025"/>
                  </a:cubicBezTo>
                  <a:cubicBezTo>
                    <a:pt x="266858" y="3725521"/>
                    <a:pt x="27189" y="3274235"/>
                    <a:pt x="80103" y="2944329"/>
                  </a:cubicBezTo>
                  <a:cubicBezTo>
                    <a:pt x="133017" y="2614423"/>
                    <a:pt x="718184" y="2178698"/>
                    <a:pt x="715071" y="1898589"/>
                  </a:cubicBezTo>
                  <a:cubicBezTo>
                    <a:pt x="711958" y="1618480"/>
                    <a:pt x="207719" y="1540672"/>
                    <a:pt x="98778" y="1282349"/>
                  </a:cubicBezTo>
                  <a:close/>
                </a:path>
              </a:pathLst>
            </a:custGeom>
            <a:solidFill>
              <a:srgbClr val="C5E0B4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urved Connector 8"/>
            <p:cNvCxnSpPr>
              <a:stCxn id="8" idx="3"/>
              <a:endCxn id="8" idx="6"/>
            </p:cNvCxnSpPr>
            <p:nvPr/>
          </p:nvCxnSpPr>
          <p:spPr>
            <a:xfrm>
              <a:off x="7339491" y="2427611"/>
              <a:ext cx="784372" cy="3006502"/>
            </a:xfrm>
            <a:prstGeom prst="curvedConnector3">
              <a:avLst>
                <a:gd name="adj1" fmla="val -47014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11"/>
            </p:cNvCxnSpPr>
            <p:nvPr/>
          </p:nvCxnSpPr>
          <p:spPr>
            <a:xfrm flipV="1">
              <a:off x="5546642" y="3865504"/>
              <a:ext cx="1419338" cy="41082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490614" y="2969155"/>
              <a:ext cx="93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Zone 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23810" y="3719120"/>
              <a:ext cx="93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Zone 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56871" y="4487760"/>
              <a:ext cx="93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Zone 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44767" y="5312422"/>
              <a:ext cx="93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Zone D</a:t>
              </a:r>
            </a:p>
          </p:txBody>
        </p:sp>
      </p:grpSp>
      <p:sp>
        <p:nvSpPr>
          <p:cNvPr id="4" name="Freeform 3"/>
          <p:cNvSpPr/>
          <p:nvPr/>
        </p:nvSpPr>
        <p:spPr>
          <a:xfrm>
            <a:off x="5278056" y="4749500"/>
            <a:ext cx="1296364" cy="1111303"/>
          </a:xfrm>
          <a:custGeom>
            <a:avLst/>
            <a:gdLst>
              <a:gd name="connsiteX0" fmla="*/ 0 w 1296364"/>
              <a:gd name="connsiteY0" fmla="*/ 0 h 1111303"/>
              <a:gd name="connsiteX1" fmla="*/ 873062 w 1296364"/>
              <a:gd name="connsiteY1" fmla="*/ 370434 h 1111303"/>
              <a:gd name="connsiteX2" fmla="*/ 1296364 w 1296364"/>
              <a:gd name="connsiteY2" fmla="*/ 1111303 h 111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6364" h="1111303">
                <a:moveTo>
                  <a:pt x="0" y="0"/>
                </a:moveTo>
                <a:cubicBezTo>
                  <a:pt x="328500" y="92608"/>
                  <a:pt x="657001" y="185217"/>
                  <a:pt x="873062" y="370434"/>
                </a:cubicBezTo>
                <a:cubicBezTo>
                  <a:pt x="1089123" y="555651"/>
                  <a:pt x="1296364" y="1111303"/>
                  <a:pt x="1296364" y="111130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00" y="2104598"/>
            <a:ext cx="415255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Scenario in Steps: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Shareholder has 100 Zone A Shares, and designates a tagged trade to Zone B.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Allocations-per-Share in Zone A in WY2018 are 1 AF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Exchange rate from Zone A to Zone B is 0.8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Shareholder immediately receives 80 AF for use in Zone B</a:t>
            </a:r>
          </a:p>
        </p:txBody>
      </p:sp>
    </p:spTree>
    <p:extLst>
      <p:ext uri="{BB962C8B-B14F-4D97-AF65-F5344CB8AC3E}">
        <p14:creationId xmlns:p14="http://schemas.microsoft.com/office/powerpoint/2010/main" val="12880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0800000">
            <a:off x="6201829" y="2552101"/>
            <a:ext cx="2367297" cy="2404152"/>
          </a:xfrm>
          <a:prstGeom prst="round2SameRect">
            <a:avLst/>
          </a:prstGeom>
          <a:pattFill prst="dotDmnd">
            <a:fgClr>
              <a:schemeClr val="accent1"/>
            </a:fgClr>
            <a:bgClr>
              <a:schemeClr val="accent4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A Recharge Project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51355"/>
            <a:ext cx="5645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rbel" panose="020B0503020204020204" pitchFamily="34" charset="0"/>
              </a:rPr>
              <a:t>Scenario</a:t>
            </a:r>
            <a:r>
              <a:rPr lang="en-US" sz="2400" dirty="0" smtClean="0">
                <a:latin typeface="Corbel" panose="020B0503020204020204" pitchFamily="34" charset="0"/>
              </a:rPr>
              <a:t>: An irrigation district constructs a recharge project.</a:t>
            </a:r>
          </a:p>
          <a:p>
            <a:endParaRPr lang="en-US" sz="2400" dirty="0" smtClean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Question</a:t>
            </a:r>
            <a:r>
              <a:rPr lang="en-US" sz="2400" dirty="0" smtClean="0">
                <a:latin typeface="Corbel" panose="020B0503020204020204" pitchFamily="34" charset="0"/>
              </a:rPr>
              <a:t>: To whom does the volume belong?</a:t>
            </a:r>
          </a:p>
          <a:p>
            <a:endParaRPr lang="en-US" sz="2400" dirty="0" smtClean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Answer</a:t>
            </a:r>
            <a:r>
              <a:rPr lang="en-US" sz="2400" dirty="0" smtClean="0">
                <a:latin typeface="Corbel" panose="020B050302020402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The Recharge Project is designated a “project” and volume is credited to Irrigation District’s Water Account.</a:t>
            </a:r>
          </a:p>
        </p:txBody>
      </p:sp>
      <p:sp>
        <p:nvSpPr>
          <p:cNvPr id="3" name="Snip Same Side Corner Rectangle 2"/>
          <p:cNvSpPr/>
          <p:nvPr/>
        </p:nvSpPr>
        <p:spPr>
          <a:xfrm rot="10800000">
            <a:off x="6300466" y="2551739"/>
            <a:ext cx="2120706" cy="641108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842973" y="3415130"/>
            <a:ext cx="0" cy="530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846121" y="3407254"/>
            <a:ext cx="0" cy="530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A Seeping Canal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51355"/>
            <a:ext cx="5645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rbel" panose="020B0503020204020204" pitchFamily="34" charset="0"/>
              </a:rPr>
              <a:t>Scenario</a:t>
            </a:r>
            <a:r>
              <a:rPr lang="en-US" sz="2400" dirty="0" smtClean="0">
                <a:latin typeface="Corbel" panose="020B0503020204020204" pitchFamily="34" charset="0"/>
              </a:rPr>
              <a:t>: A canal is seeping water into the aquifer</a:t>
            </a:r>
          </a:p>
          <a:p>
            <a:endParaRPr lang="en-US" sz="2400" dirty="0" smtClean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Question</a:t>
            </a:r>
            <a:r>
              <a:rPr lang="en-US" sz="2400" dirty="0" smtClean="0">
                <a:latin typeface="Corbel" panose="020B0503020204020204" pitchFamily="34" charset="0"/>
              </a:rPr>
              <a:t>: To whom does the volume of seeping water belong?</a:t>
            </a:r>
          </a:p>
          <a:p>
            <a:endParaRPr lang="en-US" sz="2400" dirty="0" smtClean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Potential Options</a:t>
            </a:r>
            <a:r>
              <a:rPr lang="en-US" sz="2400" dirty="0" smtClean="0">
                <a:latin typeface="Corbel" panose="020B050302020402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The Canal is designated a “project” and seeping volume is credited to the Water Account of the canal owner (e.g. Irrigation District)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Seeping water is considered “natural recharge” and is distributed among all shareholders</a:t>
            </a:r>
          </a:p>
        </p:txBody>
      </p:sp>
      <p:sp>
        <p:nvSpPr>
          <p:cNvPr id="32" name="Round Same Side Corner Rectangle 31"/>
          <p:cNvSpPr/>
          <p:nvPr/>
        </p:nvSpPr>
        <p:spPr>
          <a:xfrm rot="10800000">
            <a:off x="6201829" y="2552101"/>
            <a:ext cx="2367297" cy="2404152"/>
          </a:xfrm>
          <a:prstGeom prst="round2SameRect">
            <a:avLst/>
          </a:prstGeom>
          <a:pattFill prst="dotDmnd">
            <a:fgClr>
              <a:schemeClr val="accent1"/>
            </a:fgClr>
            <a:bgClr>
              <a:schemeClr val="accent4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Snip Same Side Corner Rectangle 32"/>
          <p:cNvSpPr/>
          <p:nvPr/>
        </p:nvSpPr>
        <p:spPr>
          <a:xfrm rot="10800000">
            <a:off x="6300466" y="2551739"/>
            <a:ext cx="2120706" cy="641108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842973" y="3415130"/>
            <a:ext cx="0" cy="530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846121" y="3407254"/>
            <a:ext cx="0" cy="530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44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Managing a Toxic Plume 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51355"/>
            <a:ext cx="56459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rbel" panose="020B0503020204020204" pitchFamily="34" charset="0"/>
              </a:rPr>
              <a:t>Scenario</a:t>
            </a:r>
            <a:r>
              <a:rPr lang="en-US" sz="2400" dirty="0" smtClean="0">
                <a:latin typeface="Corbel" panose="020B0503020204020204" pitchFamily="34" charset="0"/>
              </a:rPr>
              <a:t>: A toxic plume is located in an area of the aquifer.</a:t>
            </a:r>
          </a:p>
          <a:p>
            <a:endParaRPr lang="en-US" sz="2400" dirty="0" smtClean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Question</a:t>
            </a:r>
            <a:r>
              <a:rPr lang="en-US" sz="2400" dirty="0" smtClean="0">
                <a:latin typeface="Corbel" panose="020B0503020204020204" pitchFamily="34" charset="0"/>
              </a:rPr>
              <a:t>: How do you manage the plume?</a:t>
            </a:r>
          </a:p>
          <a:p>
            <a:endParaRPr lang="en-US" sz="2400" dirty="0" smtClean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Answer</a:t>
            </a:r>
            <a:r>
              <a:rPr lang="en-US" sz="2400" dirty="0" smtClean="0">
                <a:latin typeface="Corbel" panose="020B050302020402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New conditions </a:t>
            </a:r>
            <a:r>
              <a:rPr lang="en-US" sz="2400" dirty="0">
                <a:latin typeface="Corbel" panose="020B0503020204020204" pitchFamily="34" charset="0"/>
              </a:rPr>
              <a:t>are attached to </a:t>
            </a:r>
            <a:r>
              <a:rPr lang="en-US" sz="2400" dirty="0" smtClean="0">
                <a:latin typeface="Corbel" panose="020B0503020204020204" pitchFamily="34" charset="0"/>
              </a:rPr>
              <a:t>Use Permits for wells overlying the plume to control pumping rates.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Volumetric allocations per share are still made and can be transferred to other locations.</a:t>
            </a:r>
            <a:endParaRPr lang="en-US" sz="2400" dirty="0">
              <a:latin typeface="Corbel" panose="020B05030202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 smtClean="0">
              <a:latin typeface="Corbel" panose="020B0503020204020204" pitchFamily="34" charset="0"/>
            </a:endParaRPr>
          </a:p>
        </p:txBody>
      </p:sp>
      <p:sp>
        <p:nvSpPr>
          <p:cNvPr id="2" name="Round Same Side Corner Rectangle 1"/>
          <p:cNvSpPr/>
          <p:nvPr/>
        </p:nvSpPr>
        <p:spPr>
          <a:xfrm rot="10800000">
            <a:off x="6201829" y="2552101"/>
            <a:ext cx="2367297" cy="2404152"/>
          </a:xfrm>
          <a:prstGeom prst="round2SameRect">
            <a:avLst/>
          </a:prstGeom>
          <a:pattFill prst="dotDmnd">
            <a:fgClr>
              <a:schemeClr val="accent1"/>
            </a:fgClr>
            <a:bgClr>
              <a:schemeClr val="accent4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7089566" y="2142429"/>
            <a:ext cx="308243" cy="357541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6273" y="2502785"/>
            <a:ext cx="579495" cy="45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>
            <a:off x="7146459" y="2042922"/>
            <a:ext cx="197275" cy="98632"/>
          </a:xfrm>
          <a:prstGeom prst="round2SameRect">
            <a:avLst/>
          </a:prstGeom>
          <a:solidFill>
            <a:srgbClr val="DBDBDB"/>
          </a:solidFill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7398914" y="2238037"/>
            <a:ext cx="102270" cy="111782"/>
          </a:xfrm>
          <a:prstGeom prst="can">
            <a:avLst/>
          </a:prstGeom>
          <a:solidFill>
            <a:srgbClr val="DBDBDB"/>
          </a:solidFill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/>
          <p:cNvSpPr/>
          <p:nvPr/>
        </p:nvSpPr>
        <p:spPr>
          <a:xfrm rot="10800000">
            <a:off x="6198022" y="3144594"/>
            <a:ext cx="2367297" cy="1807848"/>
          </a:xfrm>
          <a:prstGeom prst="round2SameRect">
            <a:avLst/>
          </a:prstGeom>
          <a:pattFill prst="wave">
            <a:fgClr>
              <a:schemeClr val="accent1"/>
            </a:fgClr>
            <a:bgClr>
              <a:schemeClr val="accent1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626578" y="3201949"/>
            <a:ext cx="1817608" cy="1661218"/>
          </a:xfrm>
          <a:custGeom>
            <a:avLst/>
            <a:gdLst>
              <a:gd name="connsiteX0" fmla="*/ 307615 w 1817608"/>
              <a:gd name="connsiteY0" fmla="*/ 1022538 h 1661218"/>
              <a:gd name="connsiteX1" fmla="*/ 83493 w 1817608"/>
              <a:gd name="connsiteY1" fmla="*/ 363736 h 1661218"/>
              <a:gd name="connsiteX2" fmla="*/ 463821 w 1817608"/>
              <a:gd name="connsiteY2" fmla="*/ 17355 h 1661218"/>
              <a:gd name="connsiteX3" fmla="*/ 986772 w 1817608"/>
              <a:gd name="connsiteY3" fmla="*/ 92064 h 1661218"/>
              <a:gd name="connsiteX4" fmla="*/ 1727053 w 1817608"/>
              <a:gd name="connsiteY4" fmla="*/ 438445 h 1661218"/>
              <a:gd name="connsiteX5" fmla="*/ 1679512 w 1817608"/>
              <a:gd name="connsiteY5" fmla="*/ 1443629 h 1661218"/>
              <a:gd name="connsiteX6" fmla="*/ 592861 w 1817608"/>
              <a:gd name="connsiteY6" fmla="*/ 1613423 h 1661218"/>
              <a:gd name="connsiteX7" fmla="*/ 35952 w 1817608"/>
              <a:gd name="connsiteY7" fmla="*/ 1613423 h 1661218"/>
              <a:gd name="connsiteX8" fmla="*/ 83493 w 1817608"/>
              <a:gd name="connsiteY8" fmla="*/ 1063289 h 1661218"/>
              <a:gd name="connsiteX9" fmla="*/ 307615 w 1817608"/>
              <a:gd name="connsiteY9" fmla="*/ 1022538 h 166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7608" h="1661218">
                <a:moveTo>
                  <a:pt x="307615" y="1022538"/>
                </a:moveTo>
                <a:cubicBezTo>
                  <a:pt x="307615" y="905946"/>
                  <a:pt x="57459" y="531266"/>
                  <a:pt x="83493" y="363736"/>
                </a:cubicBezTo>
                <a:cubicBezTo>
                  <a:pt x="109527" y="196206"/>
                  <a:pt x="313275" y="62634"/>
                  <a:pt x="463821" y="17355"/>
                </a:cubicBezTo>
                <a:cubicBezTo>
                  <a:pt x="614367" y="-27924"/>
                  <a:pt x="776233" y="21882"/>
                  <a:pt x="986772" y="92064"/>
                </a:cubicBezTo>
                <a:cubicBezTo>
                  <a:pt x="1197311" y="162246"/>
                  <a:pt x="1611596" y="213184"/>
                  <a:pt x="1727053" y="438445"/>
                </a:cubicBezTo>
                <a:cubicBezTo>
                  <a:pt x="1842510" y="663706"/>
                  <a:pt x="1868544" y="1247799"/>
                  <a:pt x="1679512" y="1443629"/>
                </a:cubicBezTo>
                <a:cubicBezTo>
                  <a:pt x="1490480" y="1639459"/>
                  <a:pt x="866788" y="1585124"/>
                  <a:pt x="592861" y="1613423"/>
                </a:cubicBezTo>
                <a:cubicBezTo>
                  <a:pt x="318934" y="1641722"/>
                  <a:pt x="120847" y="1705112"/>
                  <a:pt x="35952" y="1613423"/>
                </a:cubicBezTo>
                <a:cubicBezTo>
                  <a:pt x="-48943" y="1521734"/>
                  <a:pt x="37084" y="1162902"/>
                  <a:pt x="83493" y="1063289"/>
                </a:cubicBezTo>
                <a:cubicBezTo>
                  <a:pt x="129902" y="963676"/>
                  <a:pt x="307615" y="1139130"/>
                  <a:pt x="307615" y="1022538"/>
                </a:cubicBezTo>
                <a:close/>
              </a:path>
            </a:pathLst>
          </a:custGeom>
          <a:pattFill prst="pct90">
            <a:fgClr>
              <a:schemeClr val="accent2"/>
            </a:fgClr>
            <a:bgClr>
              <a:srgbClr val="FFFF00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10800000">
            <a:off x="7231570" y="2547733"/>
            <a:ext cx="45719" cy="1583988"/>
          </a:xfrm>
          <a:prstGeom prst="can">
            <a:avLst/>
          </a:prstGeom>
          <a:solidFill>
            <a:srgbClr val="DBDBDB"/>
          </a:solidFill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Preventing Cones of Depression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51355"/>
            <a:ext cx="5645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rbel" panose="020B0503020204020204" pitchFamily="34" charset="0"/>
              </a:rPr>
              <a:t>Scenario</a:t>
            </a:r>
            <a:r>
              <a:rPr lang="en-US" sz="2400" dirty="0" smtClean="0">
                <a:latin typeface="Corbel" panose="020B0503020204020204" pitchFamily="34" charset="0"/>
              </a:rPr>
              <a:t>: Pumping at a high rate may produce a cone of depression causing other wells to fail.</a:t>
            </a:r>
          </a:p>
          <a:p>
            <a:endParaRPr lang="en-US" sz="2400" u="sng" dirty="0" smtClean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Question</a:t>
            </a:r>
            <a:r>
              <a:rPr lang="en-US" sz="2400" dirty="0" smtClean="0">
                <a:latin typeface="Corbel" panose="020B0503020204020204" pitchFamily="34" charset="0"/>
              </a:rPr>
              <a:t>: How do you manage the cone of depression?</a:t>
            </a:r>
          </a:p>
          <a:p>
            <a:endParaRPr lang="en-US" sz="2400" dirty="0" smtClean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Answer</a:t>
            </a:r>
            <a:r>
              <a:rPr lang="en-US" sz="2400" dirty="0" smtClean="0">
                <a:latin typeface="Corbel" panose="020B0503020204020204" pitchFamily="34" charset="0"/>
              </a:rPr>
              <a:t>:</a:t>
            </a:r>
          </a:p>
          <a:p>
            <a:r>
              <a:rPr lang="en-US" sz="2400" dirty="0" smtClean="0">
                <a:latin typeface="Corbel" panose="020B0503020204020204" pitchFamily="34" charset="0"/>
              </a:rPr>
              <a:t>Groundwater Use Permits may contain: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Maximum pumping rate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Total annual &amp;/or seasonal extraction limits.</a:t>
            </a:r>
          </a:p>
        </p:txBody>
      </p:sp>
      <p:sp>
        <p:nvSpPr>
          <p:cNvPr id="2" name="Round Same Side Corner Rectangle 1"/>
          <p:cNvSpPr/>
          <p:nvPr/>
        </p:nvSpPr>
        <p:spPr>
          <a:xfrm rot="10800000">
            <a:off x="6201829" y="2552101"/>
            <a:ext cx="2367297" cy="2404152"/>
          </a:xfrm>
          <a:prstGeom prst="round2SameRect">
            <a:avLst/>
          </a:prstGeom>
          <a:pattFill prst="dotDmnd">
            <a:fgClr>
              <a:schemeClr val="accent1"/>
            </a:fgClr>
            <a:bgClr>
              <a:schemeClr val="accent4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7089566" y="2142429"/>
            <a:ext cx="308243" cy="357541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6273" y="2502785"/>
            <a:ext cx="579495" cy="45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>
            <a:off x="7146459" y="2042922"/>
            <a:ext cx="197275" cy="98632"/>
          </a:xfrm>
          <a:prstGeom prst="round2SameRect">
            <a:avLst/>
          </a:prstGeom>
          <a:solidFill>
            <a:srgbClr val="DBDBDB"/>
          </a:solidFill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5400000">
            <a:off x="7398914" y="2238037"/>
            <a:ext cx="102270" cy="111782"/>
          </a:xfrm>
          <a:prstGeom prst="can">
            <a:avLst/>
          </a:prstGeom>
          <a:solidFill>
            <a:srgbClr val="DBDBDB"/>
          </a:solidFill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/>
          <p:cNvSpPr/>
          <p:nvPr/>
        </p:nvSpPr>
        <p:spPr>
          <a:xfrm rot="10800000">
            <a:off x="6198021" y="3981891"/>
            <a:ext cx="2367297" cy="982844"/>
          </a:xfrm>
          <a:prstGeom prst="round2SameRect">
            <a:avLst/>
          </a:prstGeom>
          <a:pattFill prst="wave">
            <a:fgClr>
              <a:schemeClr val="accent1"/>
            </a:fgClr>
            <a:bgClr>
              <a:schemeClr val="accent1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 rot="10800000">
            <a:off x="7231570" y="2547733"/>
            <a:ext cx="45719" cy="1583988"/>
          </a:xfrm>
          <a:prstGeom prst="can">
            <a:avLst/>
          </a:prstGeom>
          <a:solidFill>
            <a:srgbClr val="DBDBDB"/>
          </a:solidFill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>
            <a:off x="7283715" y="3369302"/>
            <a:ext cx="1280422" cy="1364515"/>
          </a:xfrm>
          <a:prstGeom prst="round2DiagRect">
            <a:avLst>
              <a:gd name="adj1" fmla="val 50000"/>
              <a:gd name="adj2" fmla="val 0"/>
            </a:avLst>
          </a:prstGeom>
          <a:pattFill prst="wave">
            <a:fgClr>
              <a:schemeClr val="accent1"/>
            </a:fgClr>
            <a:bgClr>
              <a:schemeClr val="accent1">
                <a:lumMod val="40000"/>
                <a:lumOff val="60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>
            <a:off x="6208168" y="3416740"/>
            <a:ext cx="1002079" cy="1364515"/>
          </a:xfrm>
          <a:prstGeom prst="round2DiagRect">
            <a:avLst>
              <a:gd name="adj1" fmla="val 0"/>
              <a:gd name="adj2" fmla="val 50000"/>
            </a:avLst>
          </a:prstGeom>
          <a:pattFill prst="wave">
            <a:fgClr>
              <a:schemeClr val="accent1"/>
            </a:fgClr>
            <a:bgClr>
              <a:schemeClr val="accent1">
                <a:lumMod val="40000"/>
                <a:lumOff val="60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The Roadmap and GSP Mock-up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51355"/>
            <a:ext cx="45436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Issue shares to all existing </a:t>
            </a:r>
            <a:r>
              <a:rPr lang="en-US" sz="2000" dirty="0" smtClean="0">
                <a:latin typeface="Corbel" panose="020B0503020204020204" pitchFamily="34" charset="0"/>
              </a:rPr>
              <a:t>users</a:t>
            </a:r>
            <a:endParaRPr lang="en-US" sz="24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orbel" panose="020B0503020204020204" pitchFamily="34" charset="0"/>
              </a:rPr>
              <a:t>Make Annual </a:t>
            </a:r>
            <a:r>
              <a:rPr lang="en-US" sz="2000" dirty="0">
                <a:latin typeface="Corbel" panose="020B0503020204020204" pitchFamily="34" charset="0"/>
              </a:rPr>
              <a:t>volumetric allocations </a:t>
            </a:r>
            <a:r>
              <a:rPr lang="en-US" sz="2000" dirty="0" smtClean="0">
                <a:latin typeface="Corbel" panose="020B0503020204020204" pitchFamily="34" charset="0"/>
              </a:rPr>
              <a:t>in proportion to shares held</a:t>
            </a:r>
            <a:endParaRPr lang="en-US" sz="20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orbel" panose="020B0503020204020204" pitchFamily="34" charset="0"/>
              </a:rPr>
              <a:t>Require </a:t>
            </a:r>
            <a:r>
              <a:rPr lang="en-US" sz="2000" dirty="0">
                <a:latin typeface="Corbel" panose="020B0503020204020204" pitchFamily="34" charset="0"/>
              </a:rPr>
              <a:t>users to hold a </a:t>
            </a:r>
            <a:r>
              <a:rPr lang="en-US" sz="2000" dirty="0" smtClean="0">
                <a:latin typeface="Corbel" panose="020B0503020204020204" pitchFamily="34" charset="0"/>
              </a:rPr>
              <a:t>permit linked to a water account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orbel" panose="020B0503020204020204" pitchFamily="34" charset="0"/>
              </a:rPr>
              <a:t>Unambiguous Statutory Plan</a:t>
            </a:r>
            <a:endParaRPr lang="en-US" sz="20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Trusted, independent Basin Authority appointed by </a:t>
            </a:r>
            <a:r>
              <a:rPr lang="en-US" sz="2000" dirty="0" smtClean="0">
                <a:latin typeface="Corbel" panose="020B0503020204020204" pitchFamily="34" charset="0"/>
              </a:rPr>
              <a:t>GSA</a:t>
            </a:r>
            <a:endParaRPr lang="en-US" sz="20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orbel" panose="020B0503020204020204" pitchFamily="34" charset="0"/>
              </a:rPr>
              <a:t>Watermaster as “CEO”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orbel" panose="020B0503020204020204" pitchFamily="34" charset="0"/>
              </a:rPr>
              <a:t>Guaranteed share </a:t>
            </a:r>
            <a:r>
              <a:rPr lang="en-US" sz="2000" dirty="0">
                <a:latin typeface="Corbel" panose="020B0503020204020204" pitchFamily="34" charset="0"/>
              </a:rPr>
              <a:t>registers </a:t>
            </a:r>
            <a:r>
              <a:rPr lang="en-US" sz="2000" dirty="0" smtClean="0">
                <a:latin typeface="Corbel" panose="020B0503020204020204" pitchFamily="34" charset="0"/>
              </a:rPr>
              <a:t>with capacity to mortgage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orbel" panose="020B0503020204020204" pitchFamily="34" charset="0"/>
              </a:rPr>
              <a:t>Bank-like water accounts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orbel" panose="020B0503020204020204" pitchFamily="34" charset="0"/>
              </a:rPr>
              <a:t>Recharge project accounts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Corbel" panose="020B0503020204020204" pitchFamily="34" charset="0"/>
              </a:rPr>
              <a:t>Protection for Domestic Users </a:t>
            </a:r>
            <a:endParaRPr lang="en-US" sz="20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orbel" panose="020B0503020204020204" pitchFamily="34" charset="0"/>
              </a:rPr>
              <a:t>Low-cost administrative </a:t>
            </a:r>
            <a:r>
              <a:rPr lang="en-US" sz="2000" dirty="0" smtClean="0">
                <a:latin typeface="Corbel" panose="020B0503020204020204" pitchFamily="34" charset="0"/>
              </a:rPr>
              <a:t>systems</a:t>
            </a:r>
            <a:endParaRPr lang="en-US" sz="2000" dirty="0">
              <a:latin typeface="Corbel" panose="020B0503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231" y="1351355"/>
            <a:ext cx="3512569" cy="447794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229225" y="6143625"/>
            <a:ext cx="3457575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Corbel" panose="020B0503020204020204" pitchFamily="34" charset="0"/>
              </a:rPr>
              <a:t>Google “Young McAteer groundwater” to read more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0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Preventing Land Subsidence Near Critical Infrastructure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51355"/>
            <a:ext cx="45430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rbel" panose="020B0503020204020204" pitchFamily="34" charset="0"/>
              </a:rPr>
              <a:t>Scenario</a:t>
            </a:r>
            <a:r>
              <a:rPr lang="en-US" sz="2400" dirty="0" smtClean="0">
                <a:latin typeface="Corbel" panose="020B0503020204020204" pitchFamily="34" charset="0"/>
              </a:rPr>
              <a:t>: Local drawdown has generated land subsidence, cracking a surface water canal</a:t>
            </a:r>
          </a:p>
          <a:p>
            <a:endParaRPr lang="en-US" sz="2400" u="sng" dirty="0" smtClean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Question</a:t>
            </a:r>
            <a:r>
              <a:rPr lang="en-US" sz="2400" dirty="0" smtClean="0">
                <a:latin typeface="Corbel" panose="020B0503020204020204" pitchFamily="34" charset="0"/>
              </a:rPr>
              <a:t>: How do you protect the canal from further damage</a:t>
            </a:r>
          </a:p>
          <a:p>
            <a:endParaRPr lang="en-US" sz="2400" dirty="0" smtClean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Answer</a:t>
            </a:r>
            <a:r>
              <a:rPr lang="en-US" sz="2400" dirty="0" smtClean="0">
                <a:latin typeface="Corbel" panose="020B0503020204020204" pitchFamily="34" charset="0"/>
              </a:rPr>
              <a:t>:</a:t>
            </a:r>
          </a:p>
          <a:p>
            <a:r>
              <a:rPr lang="en-US" sz="2400" dirty="0" smtClean="0">
                <a:latin typeface="Corbel" panose="020B0503020204020204" pitchFamily="34" charset="0"/>
              </a:rPr>
              <a:t>Groundwater Use Permits may contain: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Maximum pumping rate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>
                <a:latin typeface="Corbel" panose="020B0503020204020204" pitchFamily="34" charset="0"/>
              </a:rPr>
              <a:t>Total annual &amp;/or seasonal extraction limits.</a:t>
            </a:r>
          </a:p>
        </p:txBody>
      </p:sp>
      <p:sp>
        <p:nvSpPr>
          <p:cNvPr id="2" name="Round Same Side Corner Rectangle 1"/>
          <p:cNvSpPr/>
          <p:nvPr/>
        </p:nvSpPr>
        <p:spPr>
          <a:xfrm rot="10800000">
            <a:off x="5053176" y="2552101"/>
            <a:ext cx="3515950" cy="1270549"/>
          </a:xfrm>
          <a:prstGeom prst="round2SameRect">
            <a:avLst/>
          </a:prstGeom>
          <a:pattFill prst="dotDmnd">
            <a:fgClr>
              <a:schemeClr val="accent1"/>
            </a:fgClr>
            <a:bgClr>
              <a:schemeClr val="accent4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Parallelogram 11"/>
          <p:cNvSpPr/>
          <p:nvPr/>
        </p:nvSpPr>
        <p:spPr>
          <a:xfrm rot="411220">
            <a:off x="5027335" y="2424192"/>
            <a:ext cx="2062985" cy="248228"/>
          </a:xfrm>
          <a:prstGeom prst="parallelogram">
            <a:avLst/>
          </a:prstGeom>
          <a:pattFill prst="pct30">
            <a:fgClr>
              <a:schemeClr val="bg1">
                <a:lumMod val="85000"/>
              </a:schemeClr>
            </a:fgClr>
            <a:bgClr>
              <a:schemeClr val="accent3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/>
          <p:cNvSpPr/>
          <p:nvPr/>
        </p:nvSpPr>
        <p:spPr>
          <a:xfrm>
            <a:off x="7024180" y="2553352"/>
            <a:ext cx="1547700" cy="224906"/>
          </a:xfrm>
          <a:prstGeom prst="parallelogram">
            <a:avLst/>
          </a:prstGeom>
          <a:pattFill prst="pct30">
            <a:fgClr>
              <a:schemeClr val="bg1">
                <a:lumMod val="85000"/>
              </a:schemeClr>
            </a:fgClr>
            <a:bgClr>
              <a:schemeClr val="accent3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17740" y="2182918"/>
            <a:ext cx="1778203" cy="231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078858" y="2403219"/>
            <a:ext cx="1588899" cy="170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19786" y="2182919"/>
            <a:ext cx="197954" cy="1177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565248" y="2414608"/>
            <a:ext cx="102509" cy="1366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5273549" y="2260847"/>
            <a:ext cx="3307435" cy="265667"/>
          </a:xfrm>
          <a:custGeom>
            <a:avLst/>
            <a:gdLst>
              <a:gd name="connsiteX0" fmla="*/ 148815 w 3399300"/>
              <a:gd name="connsiteY0" fmla="*/ 7356 h 307192"/>
              <a:gd name="connsiteX1" fmla="*/ 63390 w 3399300"/>
              <a:gd name="connsiteY1" fmla="*/ 47220 h 307192"/>
              <a:gd name="connsiteX2" fmla="*/ 108950 w 3399300"/>
              <a:gd name="connsiteY2" fmla="*/ 64304 h 307192"/>
              <a:gd name="connsiteX3" fmla="*/ 222850 w 3399300"/>
              <a:gd name="connsiteY3" fmla="*/ 64304 h 307192"/>
              <a:gd name="connsiteX4" fmla="*/ 1874393 w 3399300"/>
              <a:gd name="connsiteY4" fmla="*/ 292097 h 307192"/>
              <a:gd name="connsiteX5" fmla="*/ 2130668 w 3399300"/>
              <a:gd name="connsiteY5" fmla="*/ 286403 h 307192"/>
              <a:gd name="connsiteX6" fmla="*/ 3355088 w 3399300"/>
              <a:gd name="connsiteY6" fmla="*/ 297792 h 307192"/>
              <a:gd name="connsiteX7" fmla="*/ 3036169 w 3399300"/>
              <a:gd name="connsiteY7" fmla="*/ 218065 h 307192"/>
              <a:gd name="connsiteX8" fmla="*/ 2142057 w 3399300"/>
              <a:gd name="connsiteY8" fmla="*/ 235149 h 307192"/>
              <a:gd name="connsiteX9" fmla="*/ 1737714 w 3399300"/>
              <a:gd name="connsiteY9" fmla="*/ 212370 h 307192"/>
              <a:gd name="connsiteX10" fmla="*/ 148815 w 3399300"/>
              <a:gd name="connsiteY10" fmla="*/ 7356 h 30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9300" h="307192">
                <a:moveTo>
                  <a:pt x="148815" y="7356"/>
                </a:moveTo>
                <a:cubicBezTo>
                  <a:pt x="-130239" y="-20169"/>
                  <a:pt x="70034" y="37729"/>
                  <a:pt x="63390" y="47220"/>
                </a:cubicBezTo>
                <a:cubicBezTo>
                  <a:pt x="56746" y="56711"/>
                  <a:pt x="82373" y="61457"/>
                  <a:pt x="108950" y="64304"/>
                </a:cubicBezTo>
                <a:cubicBezTo>
                  <a:pt x="135527" y="67151"/>
                  <a:pt x="222850" y="64304"/>
                  <a:pt x="222850" y="64304"/>
                </a:cubicBezTo>
                <a:lnTo>
                  <a:pt x="1874393" y="292097"/>
                </a:lnTo>
                <a:cubicBezTo>
                  <a:pt x="2192363" y="329114"/>
                  <a:pt x="2130668" y="286403"/>
                  <a:pt x="2130668" y="286403"/>
                </a:cubicBezTo>
                <a:cubicBezTo>
                  <a:pt x="2377450" y="287352"/>
                  <a:pt x="3204171" y="309182"/>
                  <a:pt x="3355088" y="297792"/>
                </a:cubicBezTo>
                <a:cubicBezTo>
                  <a:pt x="3506005" y="286402"/>
                  <a:pt x="3238341" y="228505"/>
                  <a:pt x="3036169" y="218065"/>
                </a:cubicBezTo>
                <a:cubicBezTo>
                  <a:pt x="2833997" y="207625"/>
                  <a:pt x="2358466" y="236098"/>
                  <a:pt x="2142057" y="235149"/>
                </a:cubicBezTo>
                <a:cubicBezTo>
                  <a:pt x="1925648" y="234200"/>
                  <a:pt x="2069921" y="251285"/>
                  <a:pt x="1737714" y="212370"/>
                </a:cubicBezTo>
                <a:cubicBezTo>
                  <a:pt x="1405507" y="173455"/>
                  <a:pt x="427869" y="34881"/>
                  <a:pt x="148815" y="7356"/>
                </a:cubicBezTo>
                <a:close/>
              </a:path>
            </a:pathLst>
          </a:custGeom>
          <a:pattFill prst="zigZag">
            <a:fgClr>
              <a:schemeClr val="bg1">
                <a:lumMod val="95000"/>
              </a:schemeClr>
            </a:fgClr>
            <a:bgClr>
              <a:schemeClr val="accent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406908" y="428024"/>
            <a:ext cx="9957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Mortgaging Shares 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13215"/>
            <a:ext cx="44435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rbel" panose="020B0503020204020204" pitchFamily="34" charset="0"/>
              </a:rPr>
              <a:t>Scenario</a:t>
            </a:r>
            <a:r>
              <a:rPr lang="en-US" sz="2400" dirty="0" smtClean="0">
                <a:latin typeface="Corbel" panose="020B0503020204020204" pitchFamily="34" charset="0"/>
              </a:rPr>
              <a:t>: A shareholder wants to acquire a loan.</a:t>
            </a:r>
          </a:p>
          <a:p>
            <a:endParaRPr lang="en-US" sz="2400" u="sng" dirty="0" smtClean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Question</a:t>
            </a:r>
            <a:r>
              <a:rPr lang="en-US" sz="2400" dirty="0" smtClean="0">
                <a:latin typeface="Corbel" panose="020B0503020204020204" pitchFamily="34" charset="0"/>
              </a:rPr>
              <a:t>: How does the shareholder mortgage their shares as security for the loan?</a:t>
            </a:r>
          </a:p>
          <a:p>
            <a:endParaRPr lang="en-US" sz="2400" dirty="0" smtClean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Answer</a:t>
            </a:r>
            <a:r>
              <a:rPr lang="en-US" sz="2400" dirty="0" smtClean="0">
                <a:latin typeface="Corbel" panose="020B0503020204020204" pitchFamily="34" charset="0"/>
              </a:rPr>
              <a:t>:</a:t>
            </a:r>
          </a:p>
          <a:p>
            <a:r>
              <a:rPr lang="en-US" sz="2400" dirty="0" smtClean="0">
                <a:latin typeface="Corbel" panose="020B0503020204020204" pitchFamily="34" charset="0"/>
              </a:rPr>
              <a:t>The shareholder authorizes the Webmaster to record a mortgage.</a:t>
            </a:r>
          </a:p>
          <a:p>
            <a:r>
              <a:rPr lang="en-US" sz="2400" dirty="0" smtClean="0">
                <a:latin typeface="Corbel" panose="020B0503020204020204" pitchFamily="34" charset="0"/>
              </a:rPr>
              <a:t> </a:t>
            </a:r>
            <a:br>
              <a:rPr lang="en-US" sz="2400" dirty="0" smtClean="0">
                <a:latin typeface="Corbel" panose="020B0503020204020204" pitchFamily="34" charset="0"/>
              </a:rPr>
            </a:br>
            <a:r>
              <a:rPr lang="en-US" sz="2400" dirty="0">
                <a:latin typeface="Corbel" panose="020B0503020204020204" pitchFamily="34" charset="0"/>
              </a:rPr>
              <a:t>T</a:t>
            </a:r>
            <a:r>
              <a:rPr lang="en-US" sz="2400" dirty="0" smtClean="0">
                <a:latin typeface="Corbel" panose="020B0503020204020204" pitchFamily="34" charset="0"/>
              </a:rPr>
              <a:t>ransfer of a mortgaged share is subject to all the conditions in the mortgage have been met.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5237426" y="1126679"/>
            <a:ext cx="3447931" cy="2542038"/>
          </a:xfrm>
          <a:prstGeom prst="verticalScroll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51297" y="1568610"/>
            <a:ext cx="2687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ABC Basin</a:t>
            </a:r>
          </a:p>
          <a:p>
            <a:pPr algn="ctr"/>
            <a:r>
              <a:rPr lang="en-US" dirty="0" smtClean="0"/>
              <a:t>Share #234</a:t>
            </a:r>
          </a:p>
          <a:p>
            <a:pPr algn="ctr"/>
            <a:endParaRPr lang="en-US" dirty="0"/>
          </a:p>
          <a:p>
            <a:r>
              <a:rPr lang="en-US" dirty="0" smtClean="0"/>
              <a:t>Owner: CSE</a:t>
            </a:r>
          </a:p>
          <a:p>
            <a:r>
              <a:rPr lang="en-US" dirty="0" smtClean="0"/>
              <a:t>Mortgaged: Yes</a:t>
            </a:r>
          </a:p>
          <a:p>
            <a:r>
              <a:rPr lang="en-US" dirty="0" smtClean="0"/>
              <a:t>Mortgagee: Bank XYZ</a:t>
            </a:r>
          </a:p>
          <a:p>
            <a:r>
              <a:rPr lang="en-US" dirty="0" smtClean="0"/>
              <a:t>Amount:      $200,000</a:t>
            </a:r>
          </a:p>
        </p:txBody>
      </p:sp>
    </p:spTree>
    <p:extLst>
      <p:ext uri="{BB962C8B-B14F-4D97-AF65-F5344CB8AC3E}">
        <p14:creationId xmlns:p14="http://schemas.microsoft.com/office/powerpoint/2010/main" val="236820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406908" y="428024"/>
            <a:ext cx="9957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Zonally Variable </a:t>
            </a:r>
            <a:r>
              <a:rPr lang="en-US" sz="2600" dirty="0" err="1" smtClean="0">
                <a:latin typeface="Corbel" panose="020B0503020204020204" pitchFamily="34" charset="0"/>
              </a:rPr>
              <a:t>Rampdowns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1113215"/>
            <a:ext cx="3763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rbel" panose="020B0503020204020204" pitchFamily="34" charset="0"/>
              </a:rPr>
              <a:t>Scenario</a:t>
            </a:r>
            <a:r>
              <a:rPr lang="en-US" sz="2400" dirty="0" smtClean="0">
                <a:latin typeface="Corbel" panose="020B0503020204020204" pitchFamily="34" charset="0"/>
              </a:rPr>
              <a:t>: Adjacent zones have varying depths-to-groundwater</a:t>
            </a:r>
          </a:p>
          <a:p>
            <a:endParaRPr lang="en-US" sz="2400" u="sng" dirty="0" smtClean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Question</a:t>
            </a:r>
            <a:r>
              <a:rPr lang="en-US" sz="2400" dirty="0" smtClean="0">
                <a:latin typeface="Corbel" panose="020B0503020204020204" pitchFamily="34" charset="0"/>
              </a:rPr>
              <a:t>: How will a GSA manage uneven groundwater tables</a:t>
            </a:r>
          </a:p>
          <a:p>
            <a:endParaRPr lang="en-US" sz="2400" dirty="0" smtClean="0">
              <a:latin typeface="Corbel" panose="020B0503020204020204" pitchFamily="34" charset="0"/>
            </a:endParaRPr>
          </a:p>
          <a:p>
            <a:r>
              <a:rPr lang="en-US" sz="2400" u="sng" dirty="0" smtClean="0">
                <a:latin typeface="Corbel" panose="020B0503020204020204" pitchFamily="34" charset="0"/>
              </a:rPr>
              <a:t>Options: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TAZA is adjusted for long-term stability </a:t>
            </a:r>
          </a:p>
        </p:txBody>
      </p:sp>
      <p:sp>
        <p:nvSpPr>
          <p:cNvPr id="10" name="Round Same Side Corner Rectangle 9"/>
          <p:cNvSpPr/>
          <p:nvPr/>
        </p:nvSpPr>
        <p:spPr>
          <a:xfrm rot="10800000">
            <a:off x="4391588" y="3055974"/>
            <a:ext cx="4191134" cy="2267522"/>
          </a:xfrm>
          <a:prstGeom prst="round2SameRect">
            <a:avLst>
              <a:gd name="adj1" fmla="val 50000"/>
              <a:gd name="adj2" fmla="val 0"/>
            </a:avLst>
          </a:prstGeom>
          <a:pattFill prst="pct10">
            <a:fgClr>
              <a:srgbClr val="AC7612"/>
            </a:fgClr>
            <a:bgClr>
              <a:schemeClr val="accent4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464176" y="3111821"/>
            <a:ext cx="4086606" cy="2148467"/>
          </a:xfrm>
          <a:custGeom>
            <a:avLst/>
            <a:gdLst>
              <a:gd name="connsiteX0" fmla="*/ 59871 w 4086606"/>
              <a:gd name="connsiteY0" fmla="*/ 116141 h 2148467"/>
              <a:gd name="connsiteX1" fmla="*/ 1395920 w 4086606"/>
              <a:gd name="connsiteY1" fmla="*/ 142601 h 2148467"/>
              <a:gd name="connsiteX2" fmla="*/ 1911820 w 4086606"/>
              <a:gd name="connsiteY2" fmla="*/ 288129 h 2148467"/>
              <a:gd name="connsiteX3" fmla="*/ 2110244 w 4086606"/>
              <a:gd name="connsiteY3" fmla="*/ 393967 h 2148467"/>
              <a:gd name="connsiteX4" fmla="*/ 2295439 w 4086606"/>
              <a:gd name="connsiteY4" fmla="*/ 513035 h 2148467"/>
              <a:gd name="connsiteX5" fmla="*/ 3036218 w 4086606"/>
              <a:gd name="connsiteY5" fmla="*/ 645333 h 2148467"/>
              <a:gd name="connsiteX6" fmla="*/ 3763770 w 4086606"/>
              <a:gd name="connsiteY6" fmla="*/ 605644 h 2148467"/>
              <a:gd name="connsiteX7" fmla="*/ 4081247 w 4086606"/>
              <a:gd name="connsiteY7" fmla="*/ 698253 h 2148467"/>
              <a:gd name="connsiteX8" fmla="*/ 3948965 w 4086606"/>
              <a:gd name="connsiteY8" fmla="*/ 1386203 h 2148467"/>
              <a:gd name="connsiteX9" fmla="*/ 3763770 w 4086606"/>
              <a:gd name="connsiteY9" fmla="*/ 1769867 h 2148467"/>
              <a:gd name="connsiteX10" fmla="*/ 3181729 w 4086606"/>
              <a:gd name="connsiteY10" fmla="*/ 2060923 h 2148467"/>
              <a:gd name="connsiteX11" fmla="*/ 2427721 w 4086606"/>
              <a:gd name="connsiteY11" fmla="*/ 2087382 h 2148467"/>
              <a:gd name="connsiteX12" fmla="*/ 1038759 w 4086606"/>
              <a:gd name="connsiteY12" fmla="*/ 2127072 h 2148467"/>
              <a:gd name="connsiteX13" fmla="*/ 311207 w 4086606"/>
              <a:gd name="connsiteY13" fmla="*/ 1716948 h 2148467"/>
              <a:gd name="connsiteX14" fmla="*/ 59871 w 4086606"/>
              <a:gd name="connsiteY14" fmla="*/ 116141 h 214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86606" h="2148467">
                <a:moveTo>
                  <a:pt x="59871" y="116141"/>
                </a:moveTo>
                <a:cubicBezTo>
                  <a:pt x="240656" y="-146250"/>
                  <a:pt x="1087262" y="113936"/>
                  <a:pt x="1395920" y="142601"/>
                </a:cubicBezTo>
                <a:cubicBezTo>
                  <a:pt x="1704578" y="171266"/>
                  <a:pt x="1792766" y="246235"/>
                  <a:pt x="1911820" y="288129"/>
                </a:cubicBezTo>
                <a:cubicBezTo>
                  <a:pt x="2030874" y="330023"/>
                  <a:pt x="2046307" y="356483"/>
                  <a:pt x="2110244" y="393967"/>
                </a:cubicBezTo>
                <a:cubicBezTo>
                  <a:pt x="2174181" y="431451"/>
                  <a:pt x="2141110" y="471141"/>
                  <a:pt x="2295439" y="513035"/>
                </a:cubicBezTo>
                <a:cubicBezTo>
                  <a:pt x="2449768" y="554929"/>
                  <a:pt x="2791496" y="629898"/>
                  <a:pt x="3036218" y="645333"/>
                </a:cubicBezTo>
                <a:cubicBezTo>
                  <a:pt x="3280940" y="660768"/>
                  <a:pt x="3589598" y="596824"/>
                  <a:pt x="3763770" y="605644"/>
                </a:cubicBezTo>
                <a:cubicBezTo>
                  <a:pt x="3937942" y="614464"/>
                  <a:pt x="4050381" y="568160"/>
                  <a:pt x="4081247" y="698253"/>
                </a:cubicBezTo>
                <a:cubicBezTo>
                  <a:pt x="4112113" y="828346"/>
                  <a:pt x="4001878" y="1207601"/>
                  <a:pt x="3948965" y="1386203"/>
                </a:cubicBezTo>
                <a:cubicBezTo>
                  <a:pt x="3896052" y="1564805"/>
                  <a:pt x="3891643" y="1657414"/>
                  <a:pt x="3763770" y="1769867"/>
                </a:cubicBezTo>
                <a:cubicBezTo>
                  <a:pt x="3635897" y="1882320"/>
                  <a:pt x="3404404" y="2008004"/>
                  <a:pt x="3181729" y="2060923"/>
                </a:cubicBezTo>
                <a:cubicBezTo>
                  <a:pt x="2959054" y="2113842"/>
                  <a:pt x="2427721" y="2087382"/>
                  <a:pt x="2427721" y="2087382"/>
                </a:cubicBezTo>
                <a:cubicBezTo>
                  <a:pt x="2070560" y="2098407"/>
                  <a:pt x="1391511" y="2188811"/>
                  <a:pt x="1038759" y="2127072"/>
                </a:cubicBezTo>
                <a:cubicBezTo>
                  <a:pt x="686007" y="2065333"/>
                  <a:pt x="472150" y="2047693"/>
                  <a:pt x="311207" y="1716948"/>
                </a:cubicBezTo>
                <a:cubicBezTo>
                  <a:pt x="150264" y="1386203"/>
                  <a:pt x="-120914" y="378532"/>
                  <a:pt x="59871" y="1161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78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78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7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>
            <a:off x="4716167" y="2629890"/>
            <a:ext cx="308243" cy="357541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92874" y="2990246"/>
            <a:ext cx="579495" cy="45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4773060" y="2530383"/>
            <a:ext cx="197275" cy="98632"/>
          </a:xfrm>
          <a:prstGeom prst="round2SameRect">
            <a:avLst/>
          </a:prstGeom>
          <a:solidFill>
            <a:srgbClr val="DBDBDB"/>
          </a:solidFill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5400000">
            <a:off x="5025515" y="2725498"/>
            <a:ext cx="102270" cy="111782"/>
          </a:xfrm>
          <a:prstGeom prst="can">
            <a:avLst/>
          </a:prstGeom>
          <a:solidFill>
            <a:srgbClr val="DBDBDB"/>
          </a:solidFill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 rot="10800000">
            <a:off x="4858171" y="3035194"/>
            <a:ext cx="45719" cy="1583988"/>
          </a:xfrm>
          <a:prstGeom prst="can">
            <a:avLst/>
          </a:prstGeom>
          <a:solidFill>
            <a:srgbClr val="DBDBDB"/>
          </a:solidFill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>
            <a:off x="7063908" y="2629890"/>
            <a:ext cx="308243" cy="357541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40615" y="2990246"/>
            <a:ext cx="579495" cy="45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>
            <a:off x="7120801" y="2530383"/>
            <a:ext cx="197275" cy="98632"/>
          </a:xfrm>
          <a:prstGeom prst="round2SameRect">
            <a:avLst/>
          </a:prstGeom>
          <a:solidFill>
            <a:srgbClr val="DBDBDB"/>
          </a:solidFill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 rot="5400000">
            <a:off x="7373256" y="2725498"/>
            <a:ext cx="102270" cy="111782"/>
          </a:xfrm>
          <a:prstGeom prst="can">
            <a:avLst/>
          </a:prstGeom>
          <a:solidFill>
            <a:srgbClr val="DBDBDB"/>
          </a:solidFill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/>
          <p:cNvSpPr/>
          <p:nvPr/>
        </p:nvSpPr>
        <p:spPr>
          <a:xfrm rot="10800000">
            <a:off x="7205912" y="3035194"/>
            <a:ext cx="45719" cy="1583988"/>
          </a:xfrm>
          <a:prstGeom prst="can">
            <a:avLst/>
          </a:prstGeom>
          <a:solidFill>
            <a:srgbClr val="DBDBDB"/>
          </a:solidFill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253041" y="2360303"/>
            <a:ext cx="7600" cy="3133487"/>
          </a:xfrm>
          <a:prstGeom prst="line">
            <a:avLst/>
          </a:prstGeom>
          <a:ln w="381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30997" y="1522179"/>
            <a:ext cx="2116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Corbel" panose="020B0503020204020204" pitchFamily="34" charset="0"/>
              </a:rPr>
              <a:t>Zone A</a:t>
            </a:r>
          </a:p>
          <a:p>
            <a:pPr algn="ctr"/>
            <a:r>
              <a:rPr lang="en-US" sz="2000" i="1" dirty="0" smtClean="0">
                <a:latin typeface="Corbel" panose="020B0503020204020204" pitchFamily="34" charset="0"/>
              </a:rPr>
              <a:t>Avg. Depth -30 </a:t>
            </a:r>
            <a:r>
              <a:rPr lang="en-US" sz="2000" i="1" dirty="0" err="1" smtClean="0">
                <a:latin typeface="Corbel" panose="020B0503020204020204" pitchFamily="34" charset="0"/>
              </a:rPr>
              <a:t>ft</a:t>
            </a:r>
            <a:endParaRPr lang="en-US" sz="2000" i="1" dirty="0" smtClean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91549" y="1494990"/>
            <a:ext cx="222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Corbel" panose="020B0503020204020204" pitchFamily="34" charset="0"/>
              </a:rPr>
              <a:t>Zone B</a:t>
            </a:r>
          </a:p>
          <a:p>
            <a:pPr algn="ctr"/>
            <a:r>
              <a:rPr lang="en-US" sz="2000" i="1" dirty="0" smtClean="0">
                <a:latin typeface="Corbel" panose="020B0503020204020204" pitchFamily="34" charset="0"/>
              </a:rPr>
              <a:t>Avg. Depth -100 </a:t>
            </a:r>
            <a:r>
              <a:rPr lang="en-US" sz="2000" i="1" dirty="0" err="1" smtClean="0">
                <a:latin typeface="Corbel" panose="020B0503020204020204" pitchFamily="34" charset="0"/>
              </a:rPr>
              <a:t>ft</a:t>
            </a:r>
            <a:endParaRPr lang="en-US" sz="2000" i="1" dirty="0" smtClean="0">
              <a:latin typeface="Corbel" panose="020B0503020204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02705" y="1346916"/>
            <a:ext cx="4862260" cy="4541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5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ACKNOWLEDGEMENTS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51355"/>
            <a:ext cx="8229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Roadmap co-author and colleague Bryce G. McAteer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Rockefeller 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Water 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Duke University’s Nicholas Institute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Water Funders Initiative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Rockefeller Foundation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Pisces Foundation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Bechtel Foundation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Walton Foundation</a:t>
            </a:r>
            <a:br>
              <a:rPr lang="en-US" dirty="0">
                <a:latin typeface="Corbel" panose="020B0503020204020204" pitchFamily="34" charset="0"/>
              </a:rPr>
            </a:br>
            <a:endParaRPr lang="en-US" dirty="0">
              <a:latin typeface="Corbel" panose="020B0503020204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latin typeface="Corbel" panose="020B0503020204020204" pitchFamily="34" charset="0"/>
            </a:endParaRPr>
          </a:p>
          <a:p>
            <a:r>
              <a:rPr lang="en-US" sz="2000" b="1" dirty="0">
                <a:latin typeface="Corbel" panose="020B0503020204020204" pitchFamily="34" charset="0"/>
              </a:rPr>
              <a:t>Google “Young McAteer Groundwater” to access our Roadmap</a:t>
            </a:r>
          </a:p>
        </p:txBody>
      </p:sp>
    </p:spTree>
    <p:extLst>
      <p:ext uri="{BB962C8B-B14F-4D97-AF65-F5344CB8AC3E}">
        <p14:creationId xmlns:p14="http://schemas.microsoft.com/office/powerpoint/2010/main" val="74514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International insights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310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If </a:t>
            </a:r>
            <a:r>
              <a:rPr lang="en-US" sz="2400" dirty="0">
                <a:latin typeface="Corbel" panose="020B0503020204020204" pitchFamily="34" charset="0"/>
              </a:rPr>
              <a:t>you focus on building robust administrative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</a:rPr>
              <a:t>Markets will emerge naturally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 b="8984"/>
          <a:stretch>
            <a:fillRect/>
          </a:stretch>
        </p:blipFill>
        <p:spPr bwMode="auto">
          <a:xfrm>
            <a:off x="647691" y="2223494"/>
            <a:ext cx="6915150" cy="3084939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0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442070"/>
            <a:ext cx="3948708" cy="3948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30"/>
          <a:stretch/>
        </p:blipFill>
        <p:spPr>
          <a:xfrm>
            <a:off x="4991099" y="3417562"/>
            <a:ext cx="3948709" cy="1973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Groundwater management is a sharing problem </a:t>
            </a:r>
            <a:endParaRPr lang="en-US" sz="2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4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2.77778E-6 0.08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Suggested Objectives &amp; 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51355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Six objectives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Corbel" panose="020B0503020204020204" pitchFamily="34" charset="0"/>
              </a:rPr>
              <a:t>Avoid SGMA’s 6 undesirable groundwater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</a:rPr>
              <a:t>Maximize local profits </a:t>
            </a:r>
            <a:r>
              <a:rPr lang="en-US" sz="2400" dirty="0">
                <a:latin typeface="Corbel" panose="020B0503020204020204" pitchFamily="34" charset="0"/>
                <a:sym typeface="Wingdings" panose="05000000000000000000" pitchFamily="2" charset="2"/>
              </a:rPr>
              <a:t> Economically efficient groundwater use, investment, and SGMA compliance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  <a:sym typeface="Wingdings" panose="05000000000000000000" pitchFamily="2" charset="2"/>
              </a:rPr>
              <a:t>Encourage and reward water conservation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  <a:sym typeface="Wingdings" panose="05000000000000000000" pitchFamily="2" charset="2"/>
              </a:rPr>
              <a:t>Facilitate continuous adjustment as conditions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  <a:sym typeface="Wingdings" panose="05000000000000000000" pitchFamily="2" charset="2"/>
              </a:rPr>
              <a:t>Provide fair and equitable access for domestic purposes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rbel" panose="020B0503020204020204" pitchFamily="34" charset="0"/>
                <a:sym typeface="Wingdings" panose="05000000000000000000" pitchFamily="2" charset="2"/>
              </a:rPr>
              <a:t>Maintain local control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Corbel" panose="020B0503020204020204" pitchFamily="34" charset="0"/>
              <a:sym typeface="Wingdings" panose="05000000000000000000" pitchFamily="2" charset="2"/>
            </a:endParaRP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One Sustainability 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bel" panose="020B0503020204020204" pitchFamily="34" charset="0"/>
                <a:sym typeface="Wingdings" panose="05000000000000000000" pitchFamily="2" charset="2"/>
              </a:rPr>
              <a:t>Groundwater use is in balance and free of 6 undesirable results by 2042 (at the latest)</a:t>
            </a:r>
            <a:endParaRPr 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75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343" y="449702"/>
            <a:ext cx="8439150" cy="6076950"/>
          </a:xfrm>
          <a:prstGeom prst="rect">
            <a:avLst/>
          </a:prstGeom>
          <a:solidFill>
            <a:schemeClr val="bg2">
              <a:alpha val="44000"/>
            </a:schemeClr>
          </a:soli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444" y="3040002"/>
            <a:ext cx="78215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Corbel" panose="020B0503020204020204" pitchFamily="34" charset="0"/>
              </a:rPr>
              <a:t>The Sharing System:</a:t>
            </a:r>
          </a:p>
          <a:p>
            <a:pPr algn="ctr"/>
            <a:r>
              <a:rPr lang="en-US" sz="2600" b="1" dirty="0" smtClean="0">
                <a:latin typeface="Corbel" panose="020B0503020204020204" pitchFamily="34" charset="0"/>
              </a:rPr>
              <a:t>An Implementation Overview</a:t>
            </a:r>
            <a:endParaRPr lang="en-US" sz="2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3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orbel" panose="020B0503020204020204" pitchFamily="34" charset="0"/>
              </a:rPr>
              <a:t>GSP Design Strategies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51355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1. Maximize value and investment opportunity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Guaranteed registers and water accounts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Shares </a:t>
            </a:r>
            <a:r>
              <a:rPr lang="en-US" dirty="0" err="1">
                <a:latin typeface="Corbel" panose="020B0503020204020204" pitchFamily="34" charset="0"/>
              </a:rPr>
              <a:t>mortgageable</a:t>
            </a:r>
            <a:r>
              <a:rPr lang="en-US" dirty="0">
                <a:latin typeface="Corbel" panose="020B0503020204020204" pitchFamily="34" charset="0"/>
              </a:rPr>
              <a:t> at low cost</a:t>
            </a:r>
          </a:p>
          <a:p>
            <a:r>
              <a:rPr lang="en-US" sz="2400" dirty="0">
                <a:latin typeface="Corbel" panose="020B0503020204020204" pitchFamily="34" charset="0"/>
              </a:rPr>
              <a:t>2. Avoid massive disruption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Recognize current use and investments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A start-up buffer and carry-forward provisions</a:t>
            </a:r>
          </a:p>
          <a:p>
            <a:r>
              <a:rPr lang="en-US" sz="2400" dirty="0">
                <a:latin typeface="Corbel" panose="020B0503020204020204" pitchFamily="34" charset="0"/>
              </a:rPr>
              <a:t>3. Encourage drought preparedness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Credit savings and banking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Low cost trading</a:t>
            </a:r>
          </a:p>
          <a:p>
            <a:pPr marL="357188" indent="-357188"/>
            <a:r>
              <a:rPr lang="en-US" sz="2400" dirty="0">
                <a:latin typeface="Corbel" panose="020B0503020204020204" pitchFamily="34" charset="0"/>
              </a:rPr>
              <a:t>4. Require the State Government (DWR, SWRCB) to make timely &amp; binding decisions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“Ratify” decisions -- because fiddling &amp; procrastinating decreases confidence </a:t>
            </a:r>
          </a:p>
          <a:p>
            <a:r>
              <a:rPr lang="en-US" sz="2400" dirty="0">
                <a:latin typeface="Corbel" panose="020B0503020204020204" pitchFamily="34" charset="0"/>
              </a:rPr>
              <a:t>5. Keep it simple and affordable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Corbel" panose="020B0503020204020204" pitchFamily="34" charset="0"/>
              </a:rPr>
              <a:t>“Unbundled” </a:t>
            </a:r>
            <a:r>
              <a:rPr lang="en-US" dirty="0">
                <a:latin typeface="Corbel" panose="020B0503020204020204" pitchFamily="34" charset="0"/>
              </a:rPr>
              <a:t>entitlement, allocation, and use management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Depth to groundwater as a proxy indicator of variable sustainable yield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Adaptive management of allocations</a:t>
            </a:r>
          </a:p>
        </p:txBody>
      </p:sp>
    </p:spTree>
    <p:extLst>
      <p:ext uri="{BB962C8B-B14F-4D97-AF65-F5344CB8AC3E}">
        <p14:creationId xmlns:p14="http://schemas.microsoft.com/office/powerpoint/2010/main" val="158634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>
            <a:off x="2453672" y="5560838"/>
            <a:ext cx="822960" cy="822960"/>
          </a:xfrm>
          <a:prstGeom prst="ellipse">
            <a:avLst/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57200" y="889689"/>
            <a:ext cx="822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42802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Robust systems require robust solutions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052572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rbel" panose="020B0503020204020204" pitchFamily="34" charset="0"/>
              </a:rPr>
              <a:t>Tinbergen Rule:</a:t>
            </a:r>
            <a:br>
              <a:rPr lang="en-US" sz="2400" u="sng" dirty="0" smtClean="0">
                <a:latin typeface="Corbel" panose="020B0503020204020204" pitchFamily="34" charset="0"/>
              </a:rPr>
            </a:br>
            <a:r>
              <a:rPr lang="en-US" sz="2400" dirty="0" smtClean="0">
                <a:latin typeface="Corbel" panose="020B0503020204020204" pitchFamily="34" charset="0"/>
              </a:rPr>
              <a:t>For each policy target, there must be at least one instrument</a:t>
            </a:r>
          </a:p>
        </p:txBody>
      </p:sp>
      <p:sp>
        <p:nvSpPr>
          <p:cNvPr id="27" name="Can 26"/>
          <p:cNvSpPr/>
          <p:nvPr/>
        </p:nvSpPr>
        <p:spPr>
          <a:xfrm>
            <a:off x="2403747" y="3069828"/>
            <a:ext cx="1058257" cy="46940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2403747" y="2636424"/>
            <a:ext cx="1058257" cy="46940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2403747" y="2203019"/>
            <a:ext cx="1058257" cy="46940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833038"/>
              </p:ext>
            </p:extLst>
          </p:nvPr>
        </p:nvGraphicFramePr>
        <p:xfrm>
          <a:off x="3666765" y="3986329"/>
          <a:ext cx="4801839" cy="991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058"/>
                <a:gridCol w="1536758"/>
                <a:gridCol w="674639"/>
                <a:gridCol w="701095"/>
                <a:gridCol w="886289"/>
              </a:tblGrid>
              <a:tr h="3304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/>
                          <a:cs typeface="Corbel"/>
                        </a:rPr>
                        <a:t>Date</a:t>
                      </a:r>
                      <a:endParaRPr lang="en-US" sz="14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/>
                          <a:cs typeface="Corbel"/>
                        </a:rPr>
                        <a:t>Description</a:t>
                      </a:r>
                      <a:endParaRPr lang="en-US" sz="14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/>
                          <a:cs typeface="Corbel"/>
                        </a:rPr>
                        <a:t>Debit</a:t>
                      </a:r>
                      <a:endParaRPr lang="en-US" sz="14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/>
                          <a:cs typeface="Corbel"/>
                        </a:rPr>
                        <a:t>Credit</a:t>
                      </a:r>
                      <a:endParaRPr lang="en-US" sz="14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/>
                          <a:cs typeface="Corbel"/>
                        </a:rPr>
                        <a:t>Balance</a:t>
                      </a:r>
                      <a:endParaRPr lang="en-US" sz="1400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3304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/>
                          <a:cs typeface="Corbel"/>
                        </a:rPr>
                        <a:t>…</a:t>
                      </a:r>
                      <a:endParaRPr lang="en-US" sz="14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/>
                          <a:cs typeface="Corbel"/>
                        </a:rPr>
                        <a:t>…</a:t>
                      </a:r>
                      <a:endParaRPr lang="en-US" sz="14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/>
                          <a:cs typeface="Corbel"/>
                        </a:rPr>
                        <a:t>…</a:t>
                      </a:r>
                      <a:endParaRPr lang="en-US" sz="14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/>
                          <a:cs typeface="Corbel"/>
                        </a:rPr>
                        <a:t>…</a:t>
                      </a:r>
                      <a:endParaRPr lang="en-US" sz="14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/>
                          <a:cs typeface="Corbel"/>
                        </a:rPr>
                        <a:t>…</a:t>
                      </a:r>
                      <a:endParaRPr lang="en-US" sz="1400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  <a:tr h="3304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/>
                          <a:cs typeface="Corbel"/>
                        </a:rPr>
                        <a:t>…</a:t>
                      </a:r>
                      <a:endParaRPr lang="en-US" sz="14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/>
                          <a:cs typeface="Corbel"/>
                        </a:rPr>
                        <a:t>…</a:t>
                      </a:r>
                      <a:endParaRPr lang="en-US" sz="14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/>
                          <a:cs typeface="Corbel"/>
                        </a:rPr>
                        <a:t>…</a:t>
                      </a:r>
                      <a:endParaRPr lang="en-US" sz="14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/>
                          <a:cs typeface="Corbel"/>
                        </a:rPr>
                        <a:t>…</a:t>
                      </a:r>
                      <a:endParaRPr lang="en-US" sz="1400" dirty="0">
                        <a:latin typeface="Corbel"/>
                        <a:cs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rbel"/>
                          <a:cs typeface="Corbel"/>
                        </a:rPr>
                        <a:t>…</a:t>
                      </a:r>
                      <a:endParaRPr lang="en-US" sz="1400" dirty="0">
                        <a:latin typeface="Corbel"/>
                        <a:cs typeface="Corbe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Round Same Side Corner Rectangle 28"/>
          <p:cNvSpPr/>
          <p:nvPr/>
        </p:nvSpPr>
        <p:spPr>
          <a:xfrm>
            <a:off x="2699069" y="5780626"/>
            <a:ext cx="308243" cy="357541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75776" y="6140982"/>
            <a:ext cx="579495" cy="45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 Same Side Corner Rectangle 30"/>
          <p:cNvSpPr/>
          <p:nvPr/>
        </p:nvSpPr>
        <p:spPr>
          <a:xfrm>
            <a:off x="2755962" y="5681119"/>
            <a:ext cx="197275" cy="98632"/>
          </a:xfrm>
          <a:prstGeom prst="round2SameRect">
            <a:avLst/>
          </a:prstGeom>
          <a:solidFill>
            <a:srgbClr val="DBDBDB"/>
          </a:solidFill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n 31"/>
          <p:cNvSpPr/>
          <p:nvPr/>
        </p:nvSpPr>
        <p:spPr>
          <a:xfrm rot="5400000">
            <a:off x="3008417" y="5876234"/>
            <a:ext cx="102270" cy="111782"/>
          </a:xfrm>
          <a:prstGeom prst="can">
            <a:avLst/>
          </a:prstGeom>
          <a:solidFill>
            <a:srgbClr val="DBDBDB"/>
          </a:solidFill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637573" y="5279750"/>
            <a:ext cx="3213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Corbel" panose="020B0503020204020204" pitchFamily="34" charset="0"/>
              </a:rPr>
              <a:t>Groundwater Use License No. ######</a:t>
            </a:r>
          </a:p>
          <a:p>
            <a:r>
              <a:rPr lang="en-US" sz="1400" dirty="0" smtClean="0">
                <a:latin typeface="Corbel" panose="020B0503020204020204" pitchFamily="34" charset="0"/>
              </a:rPr>
              <a:t>License Holder: John Doe</a:t>
            </a:r>
          </a:p>
          <a:p>
            <a:r>
              <a:rPr lang="en-US" sz="1400" dirty="0" smtClean="0">
                <a:latin typeface="Corbel" panose="020B0503020204020204" pitchFamily="34" charset="0"/>
              </a:rPr>
              <a:t>Linked Water Account: XYZ123</a:t>
            </a:r>
          </a:p>
          <a:p>
            <a:r>
              <a:rPr lang="en-US" sz="1400" dirty="0" smtClean="0">
                <a:latin typeface="Corbel" panose="020B0503020204020204" pitchFamily="34" charset="0"/>
              </a:rPr>
              <a:t>Max Pumping Rate: n/a</a:t>
            </a:r>
          </a:p>
          <a:p>
            <a:r>
              <a:rPr lang="en-US" sz="1400" dirty="0" smtClean="0">
                <a:latin typeface="Corbel" panose="020B0503020204020204" pitchFamily="34" charset="0"/>
              </a:rPr>
              <a:t>Max Annual Extraction: n/a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32045"/>
              </p:ext>
            </p:extLst>
          </p:nvPr>
        </p:nvGraphicFramePr>
        <p:xfrm>
          <a:off x="3672277" y="2217254"/>
          <a:ext cx="4796330" cy="1311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266"/>
                <a:gridCol w="959266"/>
                <a:gridCol w="959266"/>
                <a:gridCol w="959266"/>
                <a:gridCol w="959266"/>
              </a:tblGrid>
              <a:tr h="2733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Zone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Owner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Account</a:t>
                      </a:r>
                      <a:endParaRPr lang="en-US" sz="1400" dirty="0"/>
                    </a:p>
                  </a:txBody>
                  <a:tcPr/>
                </a:tc>
              </a:tr>
              <a:tr h="3511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John Doe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XYZ123</a:t>
                      </a:r>
                      <a:endParaRPr lang="en-US" sz="1400" dirty="0"/>
                    </a:p>
                  </a:txBody>
                  <a:tcPr/>
                </a:tc>
              </a:tr>
              <a:tr h="3511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Doe Ltd.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MMM456</a:t>
                      </a:r>
                    </a:p>
                  </a:txBody>
                  <a:tcPr/>
                </a:tc>
              </a:tr>
              <a:tr h="2733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264574" y="2090309"/>
            <a:ext cx="6402454" cy="16272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271464" y="3833464"/>
            <a:ext cx="6402454" cy="13293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515910" y="4117020"/>
            <a:ext cx="731520" cy="73152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747680" y="4216501"/>
            <a:ext cx="274320" cy="274320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621736" y="4513896"/>
            <a:ext cx="529129" cy="211695"/>
          </a:xfrm>
          <a:custGeom>
            <a:avLst/>
            <a:gdLst>
              <a:gd name="connsiteX0" fmla="*/ 0 w 529129"/>
              <a:gd name="connsiteY0" fmla="*/ 211695 h 211695"/>
              <a:gd name="connsiteX1" fmla="*/ 264564 w 529129"/>
              <a:gd name="connsiteY1" fmla="*/ 18 h 211695"/>
              <a:gd name="connsiteX2" fmla="*/ 529129 w 529129"/>
              <a:gd name="connsiteY2" fmla="*/ 198465 h 21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129" h="211695">
                <a:moveTo>
                  <a:pt x="0" y="211695"/>
                </a:moveTo>
                <a:cubicBezTo>
                  <a:pt x="88188" y="106959"/>
                  <a:pt x="176376" y="2223"/>
                  <a:pt x="264564" y="18"/>
                </a:cubicBezTo>
                <a:cubicBezTo>
                  <a:pt x="352752" y="-2187"/>
                  <a:pt x="529129" y="198465"/>
                  <a:pt x="529129" y="198465"/>
                </a:cubicBezTo>
              </a:path>
            </a:pathLst>
          </a:cu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265125" y="5278692"/>
            <a:ext cx="6402454" cy="13827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36529" y="2408883"/>
            <a:ext cx="1018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Corbel" panose="020B0503020204020204" pitchFamily="34" charset="0"/>
              </a:rPr>
              <a:t>Share Register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(single)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6529" y="4175320"/>
            <a:ext cx="157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Corbel" panose="020B0503020204020204" pitchFamily="34" charset="0"/>
              </a:rPr>
              <a:t>Water </a:t>
            </a:r>
            <a:r>
              <a:rPr lang="en-US" u="sng" dirty="0" smtClean="0">
                <a:latin typeface="Corbel" panose="020B0503020204020204" pitchFamily="34" charset="0"/>
              </a:rPr>
              <a:t>Accounts</a:t>
            </a:r>
            <a:endParaRPr lang="en-US" u="sng" dirty="0" smtClean="0">
              <a:latin typeface="Corbel" panose="020B05030202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6529" y="5571321"/>
            <a:ext cx="1891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Corbel" panose="020B0503020204020204" pitchFamily="34" charset="0"/>
              </a:rPr>
              <a:t>Groundwater Use Permits/License</a:t>
            </a:r>
            <a:endParaRPr lang="en-US" u="sng" dirty="0">
              <a:latin typeface="Corbel" panose="020B0503020204020204" pitchFamily="34" charset="0"/>
            </a:endParaRPr>
          </a:p>
          <a:p>
            <a:r>
              <a:rPr lang="en-US" dirty="0" smtClean="0">
                <a:latin typeface="Corbel" panose="020B0503020204020204" pitchFamily="34" charset="0"/>
              </a:rPr>
              <a:t>(multiple)</a:t>
            </a:r>
          </a:p>
        </p:txBody>
      </p:sp>
    </p:spTree>
    <p:extLst>
      <p:ext uri="{BB962C8B-B14F-4D97-AF65-F5344CB8AC3E}">
        <p14:creationId xmlns:p14="http://schemas.microsoft.com/office/powerpoint/2010/main" val="374499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4479</TotalTime>
  <Words>1804</Words>
  <Application>Microsoft Macintosh PowerPoint</Application>
  <PresentationFormat>On-screen Show (4:3)</PresentationFormat>
  <Paragraphs>451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Environmental Defense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 McAteer</dc:creator>
  <cp:lastModifiedBy>Bryce McAteer</cp:lastModifiedBy>
  <cp:revision>181</cp:revision>
  <cp:lastPrinted>2017-08-01T23:47:55Z</cp:lastPrinted>
  <dcterms:created xsi:type="dcterms:W3CDTF">2017-06-13T20:36:00Z</dcterms:created>
  <dcterms:modified xsi:type="dcterms:W3CDTF">2017-08-03T14:47:17Z</dcterms:modified>
</cp:coreProperties>
</file>