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497" r:id="rId2"/>
    <p:sldId id="511" r:id="rId3"/>
    <p:sldId id="512" r:id="rId4"/>
    <p:sldId id="513" r:id="rId5"/>
    <p:sldId id="510" r:id="rId6"/>
    <p:sldId id="518" r:id="rId7"/>
    <p:sldId id="514" r:id="rId8"/>
    <p:sldId id="515" r:id="rId9"/>
    <p:sldId id="516" r:id="rId10"/>
    <p:sldId id="517" r:id="rId11"/>
    <p:sldId id="520" r:id="rId12"/>
    <p:sldId id="522" r:id="rId13"/>
    <p:sldId id="521" r:id="rId14"/>
    <p:sldId id="523" r:id="rId15"/>
    <p:sldId id="519" r:id="rId16"/>
  </p:sldIdLst>
  <p:sldSz cx="9144000" cy="6858000" type="screen4x3"/>
  <p:notesSz cx="9240838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1CB"/>
    <a:srgbClr val="B7B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6" autoAdjust="0"/>
    <p:restoredTop sz="93605" autoAdjust="0"/>
  </p:normalViewPr>
  <p:slideViewPr>
    <p:cSldViewPr>
      <p:cViewPr>
        <p:scale>
          <a:sx n="94" d="100"/>
          <a:sy n="94" d="100"/>
        </p:scale>
        <p:origin x="807" y="2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4764" cy="348432"/>
          </a:xfrm>
          <a:prstGeom prst="rect">
            <a:avLst/>
          </a:prstGeom>
        </p:spPr>
        <p:txBody>
          <a:bodyPr vert="horz" lIns="87536" tIns="43768" rIns="87536" bIns="4376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4069" y="0"/>
            <a:ext cx="4004764" cy="348432"/>
          </a:xfrm>
          <a:prstGeom prst="rect">
            <a:avLst/>
          </a:prstGeom>
        </p:spPr>
        <p:txBody>
          <a:bodyPr vert="horz" lIns="87536" tIns="43768" rIns="87536" bIns="43768" rtlCol="0"/>
          <a:lstStyle>
            <a:lvl1pPr algn="r">
              <a:defRPr sz="1100"/>
            </a:lvl1pPr>
          </a:lstStyle>
          <a:p>
            <a:fld id="{6D2F9095-A902-49C2-968B-407FE94FFCA4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6407"/>
            <a:ext cx="4004764" cy="348431"/>
          </a:xfrm>
          <a:prstGeom prst="rect">
            <a:avLst/>
          </a:prstGeom>
        </p:spPr>
        <p:txBody>
          <a:bodyPr vert="horz" lIns="87536" tIns="43768" rIns="87536" bIns="4376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4069" y="6606407"/>
            <a:ext cx="4004764" cy="348431"/>
          </a:xfrm>
          <a:prstGeom prst="rect">
            <a:avLst/>
          </a:prstGeom>
        </p:spPr>
        <p:txBody>
          <a:bodyPr vert="horz" lIns="87536" tIns="43768" rIns="87536" bIns="43768" rtlCol="0" anchor="b"/>
          <a:lstStyle>
            <a:lvl1pPr algn="r">
              <a:defRPr sz="1100"/>
            </a:lvl1pPr>
          </a:lstStyle>
          <a:p>
            <a:fld id="{86F177D0-525B-43AA-8A1D-89323AB38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9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4364" cy="347742"/>
          </a:xfrm>
          <a:prstGeom prst="rect">
            <a:avLst/>
          </a:prstGeom>
        </p:spPr>
        <p:txBody>
          <a:bodyPr vert="horz" lIns="92527" tIns="46263" rIns="92527" bIns="462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4339" y="0"/>
            <a:ext cx="4004364" cy="347742"/>
          </a:xfrm>
          <a:prstGeom prst="rect">
            <a:avLst/>
          </a:prstGeom>
        </p:spPr>
        <p:txBody>
          <a:bodyPr vert="horz" lIns="92527" tIns="46263" rIns="92527" bIns="46263" rtlCol="0"/>
          <a:lstStyle>
            <a:lvl1pPr algn="r">
              <a:defRPr sz="1200"/>
            </a:lvl1pPr>
          </a:lstStyle>
          <a:p>
            <a:fld id="{74B2ABD9-AC49-43B7-9C5B-3DE4F66F3F64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0700"/>
            <a:ext cx="3478212" cy="2608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7" tIns="46263" rIns="92527" bIns="462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84" y="3303549"/>
            <a:ext cx="7392670" cy="3129677"/>
          </a:xfrm>
          <a:prstGeom prst="rect">
            <a:avLst/>
          </a:prstGeom>
        </p:spPr>
        <p:txBody>
          <a:bodyPr vert="horz" lIns="92527" tIns="46263" rIns="92527" bIns="462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5889"/>
            <a:ext cx="4004364" cy="347742"/>
          </a:xfrm>
          <a:prstGeom prst="rect">
            <a:avLst/>
          </a:prstGeom>
        </p:spPr>
        <p:txBody>
          <a:bodyPr vert="horz" lIns="92527" tIns="46263" rIns="92527" bIns="462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4339" y="6605889"/>
            <a:ext cx="4004364" cy="347742"/>
          </a:xfrm>
          <a:prstGeom prst="rect">
            <a:avLst/>
          </a:prstGeom>
        </p:spPr>
        <p:txBody>
          <a:bodyPr vert="horz" lIns="92527" tIns="46263" rIns="92527" bIns="46263" rtlCol="0" anchor="b"/>
          <a:lstStyle>
            <a:lvl1pPr algn="r">
              <a:defRPr sz="1200"/>
            </a:lvl1pPr>
          </a:lstStyle>
          <a:p>
            <a:fld id="{BC538EEB-2A34-4A14-8FA2-72C794F48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117854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0150" y="0"/>
            <a:ext cx="37719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4347" y="2057400"/>
            <a:ext cx="1545575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217" y="2057400"/>
            <a:ext cx="2462022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833" y="3019706"/>
            <a:ext cx="363474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833" y="5381894"/>
            <a:ext cx="363474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3A18-63AE-4718-A522-C6D6BED4950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857A-E7F9-4633-9EA0-5D5A14C1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90501"/>
            <a:ext cx="154305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90501"/>
            <a:ext cx="5800725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3A18-63AE-4718-A522-C6D6BED4950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857A-E7F9-4633-9EA0-5D5A14C1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3A18-63AE-4718-A522-C6D6BED4950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857A-E7F9-4633-9EA0-5D5A14C1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0149" y="2059146"/>
            <a:ext cx="5399772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33" y="2263914"/>
            <a:ext cx="521208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833" y="5381894"/>
            <a:ext cx="521208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217" y="2059146"/>
            <a:ext cx="2462022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11785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276" y="1556281"/>
            <a:ext cx="3457574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556281"/>
            <a:ext cx="3457331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3A18-63AE-4718-A522-C6D6BED4950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857A-E7F9-4633-9EA0-5D5A14C1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274" y="1554480"/>
            <a:ext cx="3456432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274" y="2378393"/>
            <a:ext cx="3456432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4480"/>
            <a:ext cx="3457575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78393"/>
            <a:ext cx="3457575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3A18-63AE-4718-A522-C6D6BED4950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857A-E7F9-4633-9EA0-5D5A14C1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3A18-63AE-4718-A522-C6D6BED4950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857A-E7F9-4633-9EA0-5D5A14C1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3A18-63AE-4718-A522-C6D6BED4950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857A-E7F9-4633-9EA0-5D5A14C1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009" y="919616"/>
            <a:ext cx="3116717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915923"/>
            <a:ext cx="3912734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009" y="3446397"/>
            <a:ext cx="3116717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3A18-63AE-4718-A522-C6D6BED4950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857A-E7F9-4633-9EA0-5D5A14C1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010" y="919616"/>
            <a:ext cx="3116717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4970008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010" y="3446397"/>
            <a:ext cx="3116717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3A18-63AE-4718-A522-C6D6BED4950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9857A-E7F9-4633-9EA0-5D5A14C1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124712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207008" y="6629400"/>
            <a:ext cx="7936992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520" y="276087"/>
            <a:ext cx="7028962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520" y="1566001"/>
            <a:ext cx="7028961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3078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669857A-E7F9-4633-9EA0-5D5A14C1D96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326" y="6629400"/>
            <a:ext cx="7504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57F3A18-63AE-4718-A522-C6D6BED4950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41" y="1981200"/>
            <a:ext cx="3767559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199"/>
            <a:ext cx="4000499" cy="4267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Georgia" panose="02040502050405020303" pitchFamily="18" charset="0"/>
              </a:rPr>
              <a:t>Advantages of a </a:t>
            </a:r>
            <a:br>
              <a:rPr lang="en-US" sz="4400" dirty="0" smtClean="0">
                <a:latin typeface="Georgia" panose="02040502050405020303" pitchFamily="18" charset="0"/>
              </a:rPr>
            </a:br>
            <a:r>
              <a:rPr lang="en-US" sz="4400" dirty="0" smtClean="0">
                <a:latin typeface="Georgia" panose="02040502050405020303" pitchFamily="18" charset="0"/>
              </a:rPr>
              <a:t>Standardized</a:t>
            </a:r>
            <a:r>
              <a:rPr lang="en-US" sz="3600" dirty="0" smtClean="0">
                <a:latin typeface="Georgia" panose="02040502050405020303" pitchFamily="18" charset="0"/>
              </a:rPr>
              <a:t/>
            </a:r>
            <a:br>
              <a:rPr lang="en-US" sz="3600" dirty="0" smtClean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/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4400" dirty="0">
                <a:latin typeface="Georgia" panose="02040502050405020303" pitchFamily="18" charset="0"/>
              </a:rPr>
              <a:t/>
            </a:r>
            <a:br>
              <a:rPr lang="en-US" sz="4400" dirty="0">
                <a:latin typeface="Georgia" panose="02040502050405020303" pitchFamily="18" charset="0"/>
              </a:rPr>
            </a:br>
            <a:r>
              <a:rPr lang="en-US" sz="4400" dirty="0">
                <a:latin typeface="Georgia" panose="02040502050405020303" pitchFamily="18" charset="0"/>
              </a:rPr>
              <a:t/>
            </a:r>
            <a:br>
              <a:rPr lang="en-US" sz="4400" dirty="0">
                <a:latin typeface="Georgia" panose="02040502050405020303" pitchFamily="18" charset="0"/>
              </a:rPr>
            </a:br>
            <a:r>
              <a:rPr lang="en-US" sz="4400" dirty="0">
                <a:latin typeface="Georgia" panose="02040502050405020303" pitchFamily="18" charset="0"/>
              </a:rPr>
              <a:t/>
            </a:r>
            <a:br>
              <a:rPr lang="en-US" sz="4400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648200"/>
            <a:ext cx="3733800" cy="1219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500" dirty="0">
                <a:latin typeface="Georgia" panose="02040502050405020303" pitchFamily="18" charset="0"/>
              </a:rPr>
              <a:t>Water Accounting System</a:t>
            </a:r>
            <a:r>
              <a:rPr lang="en-US" sz="2000" dirty="0">
                <a:latin typeface="Georgia" panose="02040502050405020303" pitchFamily="18" charset="0"/>
              </a:rPr>
              <a:t/>
            </a:r>
            <a:br>
              <a:rPr lang="en-US" sz="2000" dirty="0">
                <a:latin typeface="Georgia" panose="02040502050405020303" pitchFamily="18" charset="0"/>
              </a:rPr>
            </a:br>
            <a:endParaRPr lang="en-US" sz="16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Eric Averett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August 24,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057400"/>
            <a:ext cx="25146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9404"/>
            <a:ext cx="2505456" cy="1484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4068238"/>
            <a:ext cx="59055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0" y="3943350"/>
            <a:ext cx="590550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70" y="5200650"/>
            <a:ext cx="59055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20" y="3514220"/>
            <a:ext cx="590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714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Standardized System of Accounting – </a:t>
            </a:r>
            <a:br>
              <a:rPr lang="en-US" sz="3200" dirty="0" smtClean="0"/>
            </a:br>
            <a:r>
              <a:rPr lang="en-US" sz="3200" dirty="0" smtClean="0"/>
              <a:t>Scenario 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20682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GSA 1/landowner 1 (80 Shares) sells shares to GSA2/Landowner 2</a:t>
            </a:r>
          </a:p>
          <a:p>
            <a:r>
              <a:rPr lang="en-US" sz="2400" dirty="0" smtClean="0"/>
              <a:t>GSA1/Landowner 1 sells shares to GSA2/Landowner 2.</a:t>
            </a:r>
          </a:p>
          <a:p>
            <a:pPr lvl="1"/>
            <a:r>
              <a:rPr lang="en-US" sz="2400" dirty="0" smtClean="0"/>
              <a:t>Landowner 1 &amp; Landowner 2 execute agreement for sale of shares.  Agreement is given to GSA 1 &amp;2.</a:t>
            </a:r>
          </a:p>
          <a:p>
            <a:pPr lvl="1"/>
            <a:r>
              <a:rPr lang="en-US" sz="2400" dirty="0" smtClean="0"/>
              <a:t>“Registry” for GSA1/Landowner 1 shares is transferred to Landowner 2.   Landowner 2 will now have 240 Shares (160+80).   </a:t>
            </a:r>
            <a:endParaRPr lang="en-US" sz="2400" dirty="0"/>
          </a:p>
          <a:p>
            <a:pPr lvl="1"/>
            <a:r>
              <a:rPr lang="en-US" sz="2400" dirty="0" smtClean="0"/>
              <a:t>Landowner 1 acreage now has no Share or Allocation and must be fallowed accordingly. </a:t>
            </a:r>
          </a:p>
          <a:p>
            <a:pPr lvl="2"/>
            <a:r>
              <a:rPr lang="en-US" sz="2200" dirty="0" smtClean="0"/>
              <a:t>Landowner 1 acreage may not be subsequently developed unless new Shares are acquired. </a:t>
            </a:r>
          </a:p>
          <a:p>
            <a:pPr lvl="1"/>
            <a:r>
              <a:rPr lang="en-US" sz="2400" dirty="0" smtClean="0"/>
              <a:t>Allocations to shares sold are still based upon GSA 1 Allocations.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09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7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dirty="0" err="1">
                <a:solidFill>
                  <a:schemeClr val="bg1"/>
                </a:solidFill>
                <a:latin typeface="Arial Narrow" pitchFamily="34" charset="0"/>
              </a:rPr>
              <a:t>Semitropic</a:t>
            </a:r>
            <a:r>
              <a:rPr lang="en-US" sz="800" b="1" dirty="0">
                <a:solidFill>
                  <a:schemeClr val="bg1"/>
                </a:solidFill>
                <a:latin typeface="Arial Narrow" pitchFamily="34" charset="0"/>
              </a:rPr>
              <a:t> WSD</a:t>
            </a:r>
          </a:p>
        </p:txBody>
      </p:sp>
      <p:grpSp>
        <p:nvGrpSpPr>
          <p:cNvPr id="24" name="Group 234"/>
          <p:cNvGrpSpPr>
            <a:grpSpLocks/>
          </p:cNvGrpSpPr>
          <p:nvPr/>
        </p:nvGrpSpPr>
        <p:grpSpPr bwMode="auto">
          <a:xfrm>
            <a:off x="74425" y="48463"/>
            <a:ext cx="8852447" cy="6538067"/>
            <a:chOff x="2254" y="1841"/>
            <a:chExt cx="1543" cy="1156"/>
          </a:xfrm>
        </p:grpSpPr>
        <p:sp>
          <p:nvSpPr>
            <p:cNvPr id="29" name="Freeform 239"/>
            <p:cNvSpPr>
              <a:spLocks/>
            </p:cNvSpPr>
            <p:nvPr/>
          </p:nvSpPr>
          <p:spPr bwMode="auto">
            <a:xfrm>
              <a:off x="2254" y="1841"/>
              <a:ext cx="824" cy="289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78" y="142"/>
                </a:cxn>
                <a:cxn ang="0">
                  <a:pos x="278" y="97"/>
                </a:cxn>
                <a:cxn ang="0">
                  <a:pos x="204" y="97"/>
                </a:cxn>
                <a:cxn ang="0">
                  <a:pos x="204" y="0"/>
                </a:cxn>
                <a:cxn ang="0">
                  <a:pos x="301" y="0"/>
                </a:cxn>
                <a:cxn ang="0">
                  <a:pos x="301" y="46"/>
                </a:cxn>
                <a:cxn ang="0">
                  <a:pos x="352" y="46"/>
                </a:cxn>
                <a:cxn ang="0">
                  <a:pos x="352" y="0"/>
                </a:cxn>
                <a:cxn ang="0">
                  <a:pos x="397" y="0"/>
                </a:cxn>
                <a:cxn ang="0">
                  <a:pos x="397" y="46"/>
                </a:cxn>
                <a:cxn ang="0">
                  <a:pos x="425" y="46"/>
                </a:cxn>
                <a:cxn ang="0">
                  <a:pos x="425" y="0"/>
                </a:cxn>
                <a:cxn ang="0">
                  <a:pos x="550" y="0"/>
                </a:cxn>
                <a:cxn ang="0">
                  <a:pos x="550" y="46"/>
                </a:cxn>
                <a:cxn ang="0">
                  <a:pos x="601" y="46"/>
                </a:cxn>
                <a:cxn ang="0">
                  <a:pos x="601" y="119"/>
                </a:cxn>
                <a:cxn ang="0">
                  <a:pos x="629" y="119"/>
                </a:cxn>
                <a:cxn ang="0">
                  <a:pos x="629" y="170"/>
                </a:cxn>
                <a:cxn ang="0">
                  <a:pos x="709" y="170"/>
                </a:cxn>
                <a:cxn ang="0">
                  <a:pos x="709" y="125"/>
                </a:cxn>
                <a:cxn ang="0">
                  <a:pos x="754" y="125"/>
                </a:cxn>
                <a:cxn ang="0">
                  <a:pos x="754" y="108"/>
                </a:cxn>
                <a:cxn ang="0">
                  <a:pos x="731" y="108"/>
                </a:cxn>
                <a:cxn ang="0">
                  <a:pos x="731" y="97"/>
                </a:cxn>
                <a:cxn ang="0">
                  <a:pos x="760" y="97"/>
                </a:cxn>
                <a:cxn ang="0">
                  <a:pos x="760" y="108"/>
                </a:cxn>
                <a:cxn ang="0">
                  <a:pos x="782" y="108"/>
                </a:cxn>
                <a:cxn ang="0">
                  <a:pos x="782" y="97"/>
                </a:cxn>
                <a:cxn ang="0">
                  <a:pos x="805" y="97"/>
                </a:cxn>
                <a:cxn ang="0">
                  <a:pos x="805" y="148"/>
                </a:cxn>
                <a:cxn ang="0">
                  <a:pos x="856" y="148"/>
                </a:cxn>
                <a:cxn ang="0">
                  <a:pos x="930" y="221"/>
                </a:cxn>
                <a:cxn ang="0">
                  <a:pos x="953" y="221"/>
                </a:cxn>
                <a:cxn ang="0">
                  <a:pos x="953" y="244"/>
                </a:cxn>
                <a:cxn ang="0">
                  <a:pos x="856" y="244"/>
                </a:cxn>
                <a:cxn ang="0">
                  <a:pos x="856" y="318"/>
                </a:cxn>
                <a:cxn ang="0">
                  <a:pos x="805" y="324"/>
                </a:cxn>
                <a:cxn ang="0">
                  <a:pos x="805" y="301"/>
                </a:cxn>
                <a:cxn ang="0">
                  <a:pos x="193" y="301"/>
                </a:cxn>
                <a:cxn ang="0">
                  <a:pos x="176" y="278"/>
                </a:cxn>
                <a:cxn ang="0">
                  <a:pos x="159" y="261"/>
                </a:cxn>
                <a:cxn ang="0">
                  <a:pos x="108" y="221"/>
                </a:cxn>
                <a:cxn ang="0">
                  <a:pos x="102" y="216"/>
                </a:cxn>
                <a:cxn ang="0">
                  <a:pos x="91" y="204"/>
                </a:cxn>
                <a:cxn ang="0">
                  <a:pos x="68" y="193"/>
                </a:cxn>
                <a:cxn ang="0">
                  <a:pos x="57" y="176"/>
                </a:cxn>
                <a:cxn ang="0">
                  <a:pos x="40" y="165"/>
                </a:cxn>
                <a:cxn ang="0">
                  <a:pos x="23" y="153"/>
                </a:cxn>
                <a:cxn ang="0">
                  <a:pos x="0" y="142"/>
                </a:cxn>
                <a:cxn ang="0">
                  <a:pos x="0" y="142"/>
                </a:cxn>
              </a:cxnLst>
              <a:rect l="0" t="0" r="r" b="b"/>
              <a:pathLst>
                <a:path w="953" h="324">
                  <a:moveTo>
                    <a:pt x="0" y="142"/>
                  </a:moveTo>
                  <a:lnTo>
                    <a:pt x="278" y="142"/>
                  </a:lnTo>
                  <a:lnTo>
                    <a:pt x="278" y="97"/>
                  </a:lnTo>
                  <a:lnTo>
                    <a:pt x="204" y="97"/>
                  </a:lnTo>
                  <a:lnTo>
                    <a:pt x="204" y="0"/>
                  </a:lnTo>
                  <a:lnTo>
                    <a:pt x="301" y="0"/>
                  </a:lnTo>
                  <a:lnTo>
                    <a:pt x="301" y="46"/>
                  </a:lnTo>
                  <a:lnTo>
                    <a:pt x="352" y="46"/>
                  </a:lnTo>
                  <a:lnTo>
                    <a:pt x="352" y="0"/>
                  </a:lnTo>
                  <a:lnTo>
                    <a:pt x="397" y="0"/>
                  </a:lnTo>
                  <a:lnTo>
                    <a:pt x="397" y="46"/>
                  </a:lnTo>
                  <a:lnTo>
                    <a:pt x="425" y="46"/>
                  </a:lnTo>
                  <a:lnTo>
                    <a:pt x="425" y="0"/>
                  </a:lnTo>
                  <a:lnTo>
                    <a:pt x="550" y="0"/>
                  </a:lnTo>
                  <a:lnTo>
                    <a:pt x="550" y="46"/>
                  </a:lnTo>
                  <a:lnTo>
                    <a:pt x="601" y="46"/>
                  </a:lnTo>
                  <a:lnTo>
                    <a:pt x="601" y="119"/>
                  </a:lnTo>
                  <a:lnTo>
                    <a:pt x="629" y="119"/>
                  </a:lnTo>
                  <a:lnTo>
                    <a:pt x="629" y="170"/>
                  </a:lnTo>
                  <a:lnTo>
                    <a:pt x="709" y="170"/>
                  </a:lnTo>
                  <a:lnTo>
                    <a:pt x="709" y="125"/>
                  </a:lnTo>
                  <a:lnTo>
                    <a:pt x="754" y="125"/>
                  </a:lnTo>
                  <a:lnTo>
                    <a:pt x="754" y="108"/>
                  </a:lnTo>
                  <a:lnTo>
                    <a:pt x="731" y="108"/>
                  </a:lnTo>
                  <a:lnTo>
                    <a:pt x="731" y="97"/>
                  </a:lnTo>
                  <a:lnTo>
                    <a:pt x="760" y="97"/>
                  </a:lnTo>
                  <a:lnTo>
                    <a:pt x="760" y="108"/>
                  </a:lnTo>
                  <a:lnTo>
                    <a:pt x="782" y="108"/>
                  </a:lnTo>
                  <a:lnTo>
                    <a:pt x="782" y="97"/>
                  </a:lnTo>
                  <a:lnTo>
                    <a:pt x="805" y="97"/>
                  </a:lnTo>
                  <a:lnTo>
                    <a:pt x="805" y="148"/>
                  </a:lnTo>
                  <a:lnTo>
                    <a:pt x="856" y="148"/>
                  </a:lnTo>
                  <a:lnTo>
                    <a:pt x="930" y="221"/>
                  </a:lnTo>
                  <a:lnTo>
                    <a:pt x="953" y="221"/>
                  </a:lnTo>
                  <a:lnTo>
                    <a:pt x="953" y="244"/>
                  </a:lnTo>
                  <a:lnTo>
                    <a:pt x="856" y="244"/>
                  </a:lnTo>
                  <a:lnTo>
                    <a:pt x="856" y="318"/>
                  </a:lnTo>
                  <a:lnTo>
                    <a:pt x="805" y="324"/>
                  </a:lnTo>
                  <a:lnTo>
                    <a:pt x="805" y="301"/>
                  </a:lnTo>
                  <a:lnTo>
                    <a:pt x="193" y="301"/>
                  </a:lnTo>
                  <a:lnTo>
                    <a:pt x="176" y="278"/>
                  </a:lnTo>
                  <a:lnTo>
                    <a:pt x="159" y="261"/>
                  </a:lnTo>
                  <a:lnTo>
                    <a:pt x="108" y="221"/>
                  </a:lnTo>
                  <a:lnTo>
                    <a:pt x="102" y="216"/>
                  </a:lnTo>
                  <a:lnTo>
                    <a:pt x="91" y="204"/>
                  </a:lnTo>
                  <a:lnTo>
                    <a:pt x="68" y="193"/>
                  </a:lnTo>
                  <a:lnTo>
                    <a:pt x="57" y="176"/>
                  </a:lnTo>
                  <a:lnTo>
                    <a:pt x="40" y="165"/>
                  </a:lnTo>
                  <a:lnTo>
                    <a:pt x="23" y="153"/>
                  </a:lnTo>
                  <a:lnTo>
                    <a:pt x="0" y="142"/>
                  </a:lnTo>
                  <a:lnTo>
                    <a:pt x="0" y="142"/>
                  </a:lnTo>
                </a:path>
              </a:pathLst>
            </a:custGeom>
            <a:solidFill>
              <a:srgbClr val="8EDEFE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43"/>
            <p:cNvSpPr>
              <a:spLocks/>
            </p:cNvSpPr>
            <p:nvPr/>
          </p:nvSpPr>
          <p:spPr bwMode="auto">
            <a:xfrm>
              <a:off x="2865" y="2304"/>
              <a:ext cx="932" cy="693"/>
            </a:xfrm>
            <a:custGeom>
              <a:avLst/>
              <a:gdLst/>
              <a:ahLst/>
              <a:cxnLst>
                <a:cxn ang="0">
                  <a:pos x="295" y="102"/>
                </a:cxn>
                <a:cxn ang="0">
                  <a:pos x="596" y="153"/>
                </a:cxn>
                <a:cxn ang="0">
                  <a:pos x="641" y="136"/>
                </a:cxn>
                <a:cxn ang="0">
                  <a:pos x="743" y="147"/>
                </a:cxn>
                <a:cxn ang="0">
                  <a:pos x="754" y="226"/>
                </a:cxn>
                <a:cxn ang="0">
                  <a:pos x="788" y="249"/>
                </a:cxn>
                <a:cxn ang="0">
                  <a:pos x="873" y="39"/>
                </a:cxn>
                <a:cxn ang="0">
                  <a:pos x="907" y="102"/>
                </a:cxn>
                <a:cxn ang="0">
                  <a:pos x="924" y="130"/>
                </a:cxn>
                <a:cxn ang="0">
                  <a:pos x="913" y="153"/>
                </a:cxn>
                <a:cxn ang="0">
                  <a:pos x="942" y="204"/>
                </a:cxn>
                <a:cxn ang="0">
                  <a:pos x="924" y="243"/>
                </a:cxn>
                <a:cxn ang="0">
                  <a:pos x="879" y="209"/>
                </a:cxn>
                <a:cxn ang="0">
                  <a:pos x="890" y="243"/>
                </a:cxn>
                <a:cxn ang="0">
                  <a:pos x="873" y="272"/>
                </a:cxn>
                <a:cxn ang="0">
                  <a:pos x="868" y="300"/>
                </a:cxn>
                <a:cxn ang="0">
                  <a:pos x="868" y="311"/>
                </a:cxn>
                <a:cxn ang="0">
                  <a:pos x="873" y="311"/>
                </a:cxn>
                <a:cxn ang="0">
                  <a:pos x="907" y="300"/>
                </a:cxn>
                <a:cxn ang="0">
                  <a:pos x="919" y="283"/>
                </a:cxn>
                <a:cxn ang="0">
                  <a:pos x="981" y="385"/>
                </a:cxn>
                <a:cxn ang="0">
                  <a:pos x="1061" y="470"/>
                </a:cxn>
                <a:cxn ang="0">
                  <a:pos x="1066" y="493"/>
                </a:cxn>
                <a:cxn ang="0">
                  <a:pos x="998" y="567"/>
                </a:cxn>
                <a:cxn ang="0">
                  <a:pos x="890" y="589"/>
                </a:cxn>
                <a:cxn ang="0">
                  <a:pos x="845" y="686"/>
                </a:cxn>
                <a:cxn ang="0">
                  <a:pos x="692" y="640"/>
                </a:cxn>
                <a:cxn ang="0">
                  <a:pos x="630" y="691"/>
                </a:cxn>
                <a:cxn ang="0">
                  <a:pos x="567" y="754"/>
                </a:cxn>
                <a:cxn ang="0">
                  <a:pos x="528" y="776"/>
                </a:cxn>
                <a:cxn ang="0">
                  <a:pos x="443" y="759"/>
                </a:cxn>
                <a:cxn ang="0">
                  <a:pos x="386" y="725"/>
                </a:cxn>
                <a:cxn ang="0">
                  <a:pos x="244" y="635"/>
                </a:cxn>
                <a:cxn ang="0">
                  <a:pos x="182" y="635"/>
                </a:cxn>
                <a:cxn ang="0">
                  <a:pos x="131" y="635"/>
                </a:cxn>
                <a:cxn ang="0">
                  <a:pos x="0" y="640"/>
                </a:cxn>
                <a:cxn ang="0">
                  <a:pos x="97" y="550"/>
                </a:cxn>
                <a:cxn ang="0">
                  <a:pos x="346" y="595"/>
                </a:cxn>
                <a:cxn ang="0">
                  <a:pos x="255" y="498"/>
                </a:cxn>
                <a:cxn ang="0">
                  <a:pos x="176" y="510"/>
                </a:cxn>
                <a:cxn ang="0">
                  <a:pos x="148" y="476"/>
                </a:cxn>
                <a:cxn ang="0">
                  <a:pos x="51" y="464"/>
                </a:cxn>
                <a:cxn ang="0">
                  <a:pos x="46" y="408"/>
                </a:cxn>
                <a:cxn ang="0">
                  <a:pos x="68" y="300"/>
                </a:cxn>
                <a:cxn ang="0">
                  <a:pos x="142" y="255"/>
                </a:cxn>
                <a:cxn ang="0">
                  <a:pos x="244" y="124"/>
                </a:cxn>
              </a:cxnLst>
              <a:rect l="0" t="0" r="r" b="b"/>
              <a:pathLst>
                <a:path w="1078" h="776">
                  <a:moveTo>
                    <a:pt x="244" y="124"/>
                  </a:moveTo>
                  <a:lnTo>
                    <a:pt x="295" y="124"/>
                  </a:lnTo>
                  <a:lnTo>
                    <a:pt x="295" y="102"/>
                  </a:lnTo>
                  <a:lnTo>
                    <a:pt x="488" y="102"/>
                  </a:lnTo>
                  <a:lnTo>
                    <a:pt x="488" y="153"/>
                  </a:lnTo>
                  <a:lnTo>
                    <a:pt x="596" y="153"/>
                  </a:lnTo>
                  <a:lnTo>
                    <a:pt x="596" y="102"/>
                  </a:lnTo>
                  <a:lnTo>
                    <a:pt x="641" y="102"/>
                  </a:lnTo>
                  <a:lnTo>
                    <a:pt x="641" y="136"/>
                  </a:lnTo>
                  <a:lnTo>
                    <a:pt x="715" y="136"/>
                  </a:lnTo>
                  <a:lnTo>
                    <a:pt x="715" y="147"/>
                  </a:lnTo>
                  <a:lnTo>
                    <a:pt x="743" y="147"/>
                  </a:lnTo>
                  <a:lnTo>
                    <a:pt x="743" y="198"/>
                  </a:lnTo>
                  <a:lnTo>
                    <a:pt x="754" y="198"/>
                  </a:lnTo>
                  <a:lnTo>
                    <a:pt x="754" y="226"/>
                  </a:lnTo>
                  <a:lnTo>
                    <a:pt x="743" y="226"/>
                  </a:lnTo>
                  <a:lnTo>
                    <a:pt x="743" y="249"/>
                  </a:lnTo>
                  <a:lnTo>
                    <a:pt x="788" y="249"/>
                  </a:lnTo>
                  <a:lnTo>
                    <a:pt x="788" y="0"/>
                  </a:lnTo>
                  <a:lnTo>
                    <a:pt x="862" y="0"/>
                  </a:lnTo>
                  <a:lnTo>
                    <a:pt x="873" y="39"/>
                  </a:lnTo>
                  <a:lnTo>
                    <a:pt x="902" y="85"/>
                  </a:lnTo>
                  <a:lnTo>
                    <a:pt x="907" y="96"/>
                  </a:lnTo>
                  <a:lnTo>
                    <a:pt x="907" y="102"/>
                  </a:lnTo>
                  <a:lnTo>
                    <a:pt x="913" y="107"/>
                  </a:lnTo>
                  <a:lnTo>
                    <a:pt x="924" y="124"/>
                  </a:lnTo>
                  <a:lnTo>
                    <a:pt x="924" y="130"/>
                  </a:lnTo>
                  <a:lnTo>
                    <a:pt x="913" y="136"/>
                  </a:lnTo>
                  <a:lnTo>
                    <a:pt x="907" y="147"/>
                  </a:lnTo>
                  <a:lnTo>
                    <a:pt x="913" y="153"/>
                  </a:lnTo>
                  <a:lnTo>
                    <a:pt x="924" y="164"/>
                  </a:lnTo>
                  <a:lnTo>
                    <a:pt x="930" y="175"/>
                  </a:lnTo>
                  <a:lnTo>
                    <a:pt x="942" y="204"/>
                  </a:lnTo>
                  <a:lnTo>
                    <a:pt x="942" y="215"/>
                  </a:lnTo>
                  <a:lnTo>
                    <a:pt x="936" y="232"/>
                  </a:lnTo>
                  <a:lnTo>
                    <a:pt x="924" y="243"/>
                  </a:lnTo>
                  <a:lnTo>
                    <a:pt x="907" y="243"/>
                  </a:lnTo>
                  <a:lnTo>
                    <a:pt x="907" y="209"/>
                  </a:lnTo>
                  <a:lnTo>
                    <a:pt x="879" y="209"/>
                  </a:lnTo>
                  <a:lnTo>
                    <a:pt x="879" y="221"/>
                  </a:lnTo>
                  <a:lnTo>
                    <a:pt x="890" y="221"/>
                  </a:lnTo>
                  <a:lnTo>
                    <a:pt x="890" y="243"/>
                  </a:lnTo>
                  <a:lnTo>
                    <a:pt x="868" y="243"/>
                  </a:lnTo>
                  <a:lnTo>
                    <a:pt x="868" y="272"/>
                  </a:lnTo>
                  <a:lnTo>
                    <a:pt x="873" y="272"/>
                  </a:lnTo>
                  <a:lnTo>
                    <a:pt x="873" y="283"/>
                  </a:lnTo>
                  <a:lnTo>
                    <a:pt x="868" y="283"/>
                  </a:lnTo>
                  <a:lnTo>
                    <a:pt x="868" y="300"/>
                  </a:lnTo>
                  <a:lnTo>
                    <a:pt x="856" y="300"/>
                  </a:lnTo>
                  <a:lnTo>
                    <a:pt x="856" y="311"/>
                  </a:lnTo>
                  <a:lnTo>
                    <a:pt x="868" y="311"/>
                  </a:lnTo>
                  <a:lnTo>
                    <a:pt x="868" y="300"/>
                  </a:lnTo>
                  <a:lnTo>
                    <a:pt x="873" y="300"/>
                  </a:lnTo>
                  <a:lnTo>
                    <a:pt x="873" y="311"/>
                  </a:lnTo>
                  <a:lnTo>
                    <a:pt x="890" y="311"/>
                  </a:lnTo>
                  <a:lnTo>
                    <a:pt x="890" y="300"/>
                  </a:lnTo>
                  <a:lnTo>
                    <a:pt x="907" y="300"/>
                  </a:lnTo>
                  <a:lnTo>
                    <a:pt x="907" y="294"/>
                  </a:lnTo>
                  <a:lnTo>
                    <a:pt x="919" y="294"/>
                  </a:lnTo>
                  <a:lnTo>
                    <a:pt x="919" y="283"/>
                  </a:lnTo>
                  <a:lnTo>
                    <a:pt x="936" y="283"/>
                  </a:lnTo>
                  <a:lnTo>
                    <a:pt x="953" y="334"/>
                  </a:lnTo>
                  <a:lnTo>
                    <a:pt x="981" y="385"/>
                  </a:lnTo>
                  <a:lnTo>
                    <a:pt x="1010" y="419"/>
                  </a:lnTo>
                  <a:lnTo>
                    <a:pt x="1038" y="447"/>
                  </a:lnTo>
                  <a:lnTo>
                    <a:pt x="1061" y="470"/>
                  </a:lnTo>
                  <a:lnTo>
                    <a:pt x="1078" y="487"/>
                  </a:lnTo>
                  <a:lnTo>
                    <a:pt x="1078" y="493"/>
                  </a:lnTo>
                  <a:lnTo>
                    <a:pt x="1066" y="493"/>
                  </a:lnTo>
                  <a:lnTo>
                    <a:pt x="1066" y="538"/>
                  </a:lnTo>
                  <a:lnTo>
                    <a:pt x="998" y="538"/>
                  </a:lnTo>
                  <a:lnTo>
                    <a:pt x="998" y="567"/>
                  </a:lnTo>
                  <a:lnTo>
                    <a:pt x="947" y="567"/>
                  </a:lnTo>
                  <a:lnTo>
                    <a:pt x="947" y="589"/>
                  </a:lnTo>
                  <a:lnTo>
                    <a:pt x="890" y="589"/>
                  </a:lnTo>
                  <a:lnTo>
                    <a:pt x="890" y="640"/>
                  </a:lnTo>
                  <a:lnTo>
                    <a:pt x="845" y="640"/>
                  </a:lnTo>
                  <a:lnTo>
                    <a:pt x="845" y="686"/>
                  </a:lnTo>
                  <a:lnTo>
                    <a:pt x="743" y="686"/>
                  </a:lnTo>
                  <a:lnTo>
                    <a:pt x="743" y="640"/>
                  </a:lnTo>
                  <a:lnTo>
                    <a:pt x="692" y="640"/>
                  </a:lnTo>
                  <a:lnTo>
                    <a:pt x="692" y="686"/>
                  </a:lnTo>
                  <a:lnTo>
                    <a:pt x="635" y="686"/>
                  </a:lnTo>
                  <a:lnTo>
                    <a:pt x="630" y="691"/>
                  </a:lnTo>
                  <a:lnTo>
                    <a:pt x="613" y="708"/>
                  </a:lnTo>
                  <a:lnTo>
                    <a:pt x="584" y="742"/>
                  </a:lnTo>
                  <a:lnTo>
                    <a:pt x="567" y="754"/>
                  </a:lnTo>
                  <a:lnTo>
                    <a:pt x="550" y="759"/>
                  </a:lnTo>
                  <a:lnTo>
                    <a:pt x="539" y="771"/>
                  </a:lnTo>
                  <a:lnTo>
                    <a:pt x="528" y="776"/>
                  </a:lnTo>
                  <a:lnTo>
                    <a:pt x="482" y="776"/>
                  </a:lnTo>
                  <a:lnTo>
                    <a:pt x="454" y="771"/>
                  </a:lnTo>
                  <a:lnTo>
                    <a:pt x="443" y="759"/>
                  </a:lnTo>
                  <a:lnTo>
                    <a:pt x="431" y="748"/>
                  </a:lnTo>
                  <a:lnTo>
                    <a:pt x="403" y="742"/>
                  </a:lnTo>
                  <a:lnTo>
                    <a:pt x="386" y="725"/>
                  </a:lnTo>
                  <a:lnTo>
                    <a:pt x="369" y="703"/>
                  </a:lnTo>
                  <a:lnTo>
                    <a:pt x="346" y="686"/>
                  </a:lnTo>
                  <a:lnTo>
                    <a:pt x="244" y="635"/>
                  </a:lnTo>
                  <a:lnTo>
                    <a:pt x="221" y="635"/>
                  </a:lnTo>
                  <a:lnTo>
                    <a:pt x="199" y="635"/>
                  </a:lnTo>
                  <a:lnTo>
                    <a:pt x="182" y="635"/>
                  </a:lnTo>
                  <a:lnTo>
                    <a:pt x="165" y="635"/>
                  </a:lnTo>
                  <a:lnTo>
                    <a:pt x="148" y="635"/>
                  </a:lnTo>
                  <a:lnTo>
                    <a:pt x="131" y="635"/>
                  </a:lnTo>
                  <a:lnTo>
                    <a:pt x="63" y="635"/>
                  </a:lnTo>
                  <a:lnTo>
                    <a:pt x="29" y="640"/>
                  </a:lnTo>
                  <a:lnTo>
                    <a:pt x="0" y="640"/>
                  </a:lnTo>
                  <a:lnTo>
                    <a:pt x="0" y="498"/>
                  </a:lnTo>
                  <a:lnTo>
                    <a:pt x="97" y="498"/>
                  </a:lnTo>
                  <a:lnTo>
                    <a:pt x="97" y="550"/>
                  </a:lnTo>
                  <a:lnTo>
                    <a:pt x="250" y="550"/>
                  </a:lnTo>
                  <a:lnTo>
                    <a:pt x="250" y="595"/>
                  </a:lnTo>
                  <a:lnTo>
                    <a:pt x="346" y="595"/>
                  </a:lnTo>
                  <a:lnTo>
                    <a:pt x="346" y="544"/>
                  </a:lnTo>
                  <a:lnTo>
                    <a:pt x="301" y="544"/>
                  </a:lnTo>
                  <a:lnTo>
                    <a:pt x="255" y="498"/>
                  </a:lnTo>
                  <a:lnTo>
                    <a:pt x="199" y="498"/>
                  </a:lnTo>
                  <a:lnTo>
                    <a:pt x="199" y="510"/>
                  </a:lnTo>
                  <a:lnTo>
                    <a:pt x="176" y="510"/>
                  </a:lnTo>
                  <a:lnTo>
                    <a:pt x="176" y="498"/>
                  </a:lnTo>
                  <a:lnTo>
                    <a:pt x="148" y="498"/>
                  </a:lnTo>
                  <a:lnTo>
                    <a:pt x="148" y="476"/>
                  </a:lnTo>
                  <a:lnTo>
                    <a:pt x="136" y="476"/>
                  </a:lnTo>
                  <a:lnTo>
                    <a:pt x="97" y="476"/>
                  </a:lnTo>
                  <a:lnTo>
                    <a:pt x="51" y="464"/>
                  </a:lnTo>
                  <a:lnTo>
                    <a:pt x="0" y="476"/>
                  </a:lnTo>
                  <a:lnTo>
                    <a:pt x="0" y="408"/>
                  </a:lnTo>
                  <a:lnTo>
                    <a:pt x="46" y="408"/>
                  </a:lnTo>
                  <a:lnTo>
                    <a:pt x="46" y="351"/>
                  </a:lnTo>
                  <a:lnTo>
                    <a:pt x="68" y="351"/>
                  </a:lnTo>
                  <a:lnTo>
                    <a:pt x="68" y="300"/>
                  </a:lnTo>
                  <a:lnTo>
                    <a:pt x="91" y="300"/>
                  </a:lnTo>
                  <a:lnTo>
                    <a:pt x="91" y="255"/>
                  </a:lnTo>
                  <a:lnTo>
                    <a:pt x="142" y="255"/>
                  </a:lnTo>
                  <a:lnTo>
                    <a:pt x="142" y="153"/>
                  </a:lnTo>
                  <a:lnTo>
                    <a:pt x="244" y="153"/>
                  </a:lnTo>
                  <a:lnTo>
                    <a:pt x="244" y="124"/>
                  </a:lnTo>
                  <a:lnTo>
                    <a:pt x="244" y="124"/>
                  </a:lnTo>
                </a:path>
              </a:pathLst>
            </a:custGeom>
            <a:solidFill>
              <a:srgbClr val="8EDEFE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" y="1650853"/>
            <a:ext cx="2403406" cy="20324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" y="3683313"/>
            <a:ext cx="2569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GSA 1 – Landowner 1 </a:t>
            </a:r>
          </a:p>
          <a:p>
            <a:pPr algn="ctr"/>
            <a:r>
              <a:rPr lang="en-US" sz="2000" b="1" dirty="0" smtClean="0"/>
              <a:t> 80 Acres</a:t>
            </a:r>
            <a:endParaRPr lang="en-US" sz="20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90" y="26616"/>
            <a:ext cx="2461882" cy="17430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570860" y="1762599"/>
            <a:ext cx="257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GSA 2 – Landowner 2 </a:t>
            </a:r>
          </a:p>
          <a:p>
            <a:pPr algn="ctr"/>
            <a:r>
              <a:rPr lang="en-US" sz="2000" b="1" dirty="0" smtClean="0"/>
              <a:t> 160 Acres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-76200" y="4205751"/>
            <a:ext cx="378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Landowner 1 has 80 Shares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3301" y="4572000"/>
            <a:ext cx="3051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GSA 1 </a:t>
            </a:r>
            <a:r>
              <a:rPr lang="en-US" sz="1600" b="1" dirty="0" smtClean="0"/>
              <a:t>“Allocation” </a:t>
            </a:r>
            <a:r>
              <a:rPr lang="en-US" sz="1600" dirty="0" smtClean="0"/>
              <a:t>= 2.5AF/Share</a:t>
            </a:r>
          </a:p>
          <a:p>
            <a:pPr algn="ctr"/>
            <a:r>
              <a:rPr lang="en-US" sz="2000" b="1" dirty="0" smtClean="0"/>
              <a:t>Landowner 1 has 200 AF</a:t>
            </a:r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276726" y="2320232"/>
            <a:ext cx="393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Landowner 2 has 160 Shares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943600" y="2721060"/>
            <a:ext cx="3106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GSA 2 </a:t>
            </a:r>
            <a:r>
              <a:rPr lang="en-US" sz="1600" b="1" dirty="0" smtClean="0"/>
              <a:t>“Allocation” </a:t>
            </a:r>
            <a:r>
              <a:rPr lang="en-US" sz="1600" dirty="0" smtClean="0"/>
              <a:t>= 2.0AF/Share</a:t>
            </a:r>
          </a:p>
          <a:p>
            <a:pPr algn="ctr"/>
            <a:r>
              <a:rPr lang="en-US" sz="2000" b="1" dirty="0" smtClean="0"/>
              <a:t>Landowner 2 has 360 AF</a:t>
            </a:r>
          </a:p>
          <a:p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438137" y="959500"/>
            <a:ext cx="609863" cy="6874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369018" y="1726300"/>
            <a:ext cx="2124354" cy="2998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0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714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Standardized System of Accounting – </a:t>
            </a:r>
            <a:br>
              <a:rPr lang="en-US" sz="3200" dirty="0" smtClean="0"/>
            </a:br>
            <a:r>
              <a:rPr lang="en-US" sz="3200" dirty="0" smtClean="0"/>
              <a:t>Scenario  Assumptions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2068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GSA 1 &amp; 2 are “coordinated” through their </a:t>
            </a:r>
            <a:r>
              <a:rPr lang="en-US" sz="3200" dirty="0" smtClean="0"/>
              <a:t>GSP’s</a:t>
            </a:r>
            <a:endParaRPr lang="en-US" sz="3200" dirty="0" smtClean="0"/>
          </a:p>
          <a:p>
            <a:pPr lvl="1"/>
            <a:r>
              <a:rPr lang="en-US" sz="2800" dirty="0" smtClean="0"/>
              <a:t>Due to </a:t>
            </a:r>
            <a:r>
              <a:rPr lang="en-US" sz="2800" dirty="0" smtClean="0"/>
              <a:t>the groundwater temporal and </a:t>
            </a:r>
            <a:r>
              <a:rPr lang="en-US" sz="2800" dirty="0" err="1" smtClean="0"/>
              <a:t>spacial</a:t>
            </a:r>
            <a:r>
              <a:rPr lang="en-US" sz="2800" dirty="0" smtClean="0"/>
              <a:t> disconnect between GSA 1 and GSA 2 m</a:t>
            </a:r>
            <a:r>
              <a:rPr lang="en-US" sz="2800" dirty="0" smtClean="0"/>
              <a:t>ovement </a:t>
            </a:r>
            <a:r>
              <a:rPr lang="en-US" sz="2800" dirty="0" smtClean="0"/>
              <a:t>of water between </a:t>
            </a:r>
            <a:r>
              <a:rPr lang="en-US" sz="2800" dirty="0" smtClean="0"/>
              <a:t>GSA’s has conditions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lvl="1"/>
            <a:r>
              <a:rPr lang="en-US" sz="2800" dirty="0" smtClean="0"/>
              <a:t>Based upon groundwater modeling (looking at water level and quality issues) Movement </a:t>
            </a:r>
            <a:r>
              <a:rPr lang="en-US" sz="2800" dirty="0" smtClean="0"/>
              <a:t>of water between GSA’s </a:t>
            </a:r>
            <a:r>
              <a:rPr lang="en-US" sz="2800" dirty="0" smtClean="0"/>
              <a:t>is approved subject to the following  “ratios” whereby movement </a:t>
            </a:r>
            <a:r>
              <a:rPr lang="en-US" sz="2800" dirty="0" smtClean="0"/>
              <a:t>of water </a:t>
            </a:r>
            <a:r>
              <a:rPr lang="en-US" sz="2800" dirty="0" smtClean="0"/>
              <a:t>from GSA 1 to 2 is on a 2:1 basis and movement of water </a:t>
            </a:r>
            <a:r>
              <a:rPr lang="en-US" sz="2800" dirty="0" smtClean="0"/>
              <a:t>from </a:t>
            </a:r>
            <a:r>
              <a:rPr lang="en-US" sz="2800" dirty="0" err="1" smtClean="0"/>
              <a:t>from</a:t>
            </a:r>
            <a:r>
              <a:rPr lang="en-US" sz="2800" dirty="0" smtClean="0"/>
              <a:t> GSA 2 to 1 is on a 4:1 basis. </a:t>
            </a:r>
            <a:endParaRPr lang="en-US" sz="2800" dirty="0" smtClean="0"/>
          </a:p>
          <a:p>
            <a:pPr lvl="1"/>
            <a:r>
              <a:rPr lang="en-US" sz="2800" dirty="0" smtClean="0"/>
              <a:t>GSA </a:t>
            </a:r>
            <a:r>
              <a:rPr lang="en-US" sz="2800" dirty="0"/>
              <a:t>1 &amp; 2 </a:t>
            </a:r>
            <a:r>
              <a:rPr lang="en-US" sz="2800" dirty="0" smtClean="0"/>
              <a:t>require water quality reporting </a:t>
            </a:r>
            <a:r>
              <a:rPr lang="en-US" sz="2800" dirty="0" smtClean="0"/>
              <a:t>to </a:t>
            </a:r>
            <a:r>
              <a:rPr lang="en-US" sz="2800" dirty="0" smtClean="0"/>
              <a:t>part of the “rules” which govern the transfer of water. </a:t>
            </a:r>
            <a:endParaRPr lang="en-US" sz="2800" dirty="0" smtClean="0"/>
          </a:p>
          <a:p>
            <a:pPr lvl="1"/>
            <a:r>
              <a:rPr lang="en-US" sz="2800" dirty="0" smtClean="0"/>
              <a:t>Maximum annual transfers may be limited due to potential water level and/or quality impacts.</a:t>
            </a:r>
            <a:endParaRPr lang="en-US" sz="2800" dirty="0" smtClean="0"/>
          </a:p>
          <a:p>
            <a:pPr marL="283464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60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714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Standardized System of Accounting – </a:t>
            </a:r>
            <a:br>
              <a:rPr lang="en-US" sz="3200" dirty="0" smtClean="0"/>
            </a:br>
            <a:r>
              <a:rPr lang="en-US" sz="3200" dirty="0" smtClean="0"/>
              <a:t>Scenario 1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2068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GSA1/landowner 1 (80 acres of alfalfa &amp; 200 AF of Allocation) fallows field &amp; sells </a:t>
            </a:r>
            <a:r>
              <a:rPr lang="en-US" sz="3200" b="1" dirty="0" smtClean="0"/>
              <a:t>Allocation to GSA1/Landowner 2</a:t>
            </a:r>
            <a:endParaRPr lang="en-US" sz="3200" b="1" dirty="0" smtClean="0"/>
          </a:p>
          <a:p>
            <a:r>
              <a:rPr lang="en-US" sz="2400" dirty="0" smtClean="0"/>
              <a:t>GSA1/Landowner 1 enters into agreement with GSA2/Landowner 2 to sell his allocation of water for 2017-2020.</a:t>
            </a:r>
          </a:p>
          <a:p>
            <a:pPr lvl="1"/>
            <a:r>
              <a:rPr lang="en-US" sz="2400" dirty="0" smtClean="0"/>
              <a:t>Landowners execute agreement and provides GSA 1 &amp; 2 copies of agreement documenting sale.</a:t>
            </a:r>
          </a:p>
          <a:p>
            <a:pPr lvl="1"/>
            <a:r>
              <a:rPr lang="en-US" sz="2400" dirty="0" smtClean="0"/>
              <a:t>Landowner 1 fallows field &amp; Landowner 2 has access to Landowner 1 allocation. </a:t>
            </a:r>
            <a:endParaRPr lang="en-US" sz="2400" dirty="0" smtClean="0"/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Landowner 2 can only access/pump 100AF due to the “ratio” requirements.  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Landowner 1 &amp; 2 must take quarterly water level and quality samples from their groundwater facilities and submit to the respective GSA’s. 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GSA 1 &amp; 2 coordinate over term of agreement to ensure accurate accounting of allocations. </a:t>
            </a:r>
          </a:p>
          <a:p>
            <a:pPr marL="283464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851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714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Standardized System of Accounting –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206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needed to implement.</a:t>
            </a:r>
          </a:p>
          <a:p>
            <a:pPr lvl="1"/>
            <a:r>
              <a:rPr lang="en-US" sz="2800" dirty="0" smtClean="0"/>
              <a:t>GSA’s must agree to adopt the accounting system</a:t>
            </a:r>
          </a:p>
          <a:p>
            <a:pPr lvl="1"/>
            <a:r>
              <a:rPr lang="en-US" sz="2800" dirty="0" smtClean="0"/>
              <a:t>Registry system must be developed &amp; entity appointed to administer (land use planning agency?).</a:t>
            </a:r>
          </a:p>
          <a:p>
            <a:pPr lvl="1"/>
            <a:r>
              <a:rPr lang="en-US" sz="2800" dirty="0" smtClean="0"/>
              <a:t>GSP’s must develop rules to accommodate Shares &amp;Allocations.</a:t>
            </a:r>
          </a:p>
          <a:p>
            <a:pPr lvl="3"/>
            <a:r>
              <a:rPr lang="en-US" sz="2600" dirty="0" smtClean="0"/>
              <a:t>Rules will evolve over time &amp; do not have to be perfect at the start.</a:t>
            </a:r>
          </a:p>
          <a:p>
            <a:pPr marL="521208" lvl="2" indent="0">
              <a:buNone/>
            </a:pPr>
            <a:endParaRPr lang="en-US" sz="2600" b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77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714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Standardized System of Accounting –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2068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IF NOT THIS………WHAT IS THE ALTERNATIVE?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5" y="2286000"/>
            <a:ext cx="3962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520" y="276087"/>
            <a:ext cx="7028962" cy="8669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THOUGHTS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15083"/>
          </a:xfrm>
        </p:spPr>
        <p:txBody>
          <a:bodyPr>
            <a:normAutofit fontScale="92500" lnSpcReduction="10000"/>
          </a:bodyPr>
          <a:lstStyle/>
          <a:p>
            <a:pPr lvl="1"/>
            <a:endParaRPr lang="en-US" sz="2400" dirty="0"/>
          </a:p>
          <a:p>
            <a:pPr lvl="1"/>
            <a:r>
              <a:rPr lang="en-US" sz="2400" dirty="0" smtClean="0"/>
              <a:t>Imagine the confusion/challenge if the United States monetary system was based upon a currency printed, controlled and managed by each state………..with the exchange rate different for each state.   This is what it will be like to manage a water accounting system within Kern County without some type of standardized system of accounting.</a:t>
            </a:r>
          </a:p>
          <a:p>
            <a:pPr lvl="1"/>
            <a:r>
              <a:rPr lang="en-US" sz="2400" dirty="0" smtClean="0"/>
              <a:t>System does not create a water market………….it creates a standard system of accounting that provides for the opportunity to manage water.   Any transfer/sales or exchanges of water will be subject to rules developed by the GSA’s and incorporated into the GSP’s.    </a:t>
            </a:r>
          </a:p>
          <a:p>
            <a:pPr lvl="1"/>
            <a:r>
              <a:rPr lang="en-US" sz="2400" dirty="0" smtClean="0"/>
              <a:t>Failure to standardize the </a:t>
            </a:r>
            <a:r>
              <a:rPr lang="en-US" sz="2400" dirty="0" smtClean="0"/>
              <a:t>accounting </a:t>
            </a:r>
            <a:r>
              <a:rPr lang="en-US" sz="2400" dirty="0" smtClean="0"/>
              <a:t>diminishes the value of the water within the system.</a:t>
            </a:r>
          </a:p>
          <a:p>
            <a:pPr lvl="1"/>
            <a:r>
              <a:rPr lang="en-US" sz="2400" dirty="0" smtClean="0"/>
              <a:t>Failure to standardize the </a:t>
            </a:r>
            <a:r>
              <a:rPr lang="en-US" sz="2400" dirty="0" smtClean="0"/>
              <a:t>accounting </a:t>
            </a:r>
            <a:r>
              <a:rPr lang="en-US" sz="2400" dirty="0" smtClean="0"/>
              <a:t>diminishes the ability to manage the resource.</a:t>
            </a:r>
            <a:endParaRPr lang="en-US" sz="24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4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8962" cy="63831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Share </a:t>
            </a:r>
            <a:r>
              <a:rPr lang="en-US" dirty="0" smtClean="0"/>
              <a:t>=  Registered system of accounting for water allocations – </a:t>
            </a:r>
          </a:p>
          <a:p>
            <a:pPr lvl="1"/>
            <a:r>
              <a:rPr lang="en-US" dirty="0" smtClean="0"/>
              <a:t>Think “Checking Account” </a:t>
            </a:r>
          </a:p>
          <a:p>
            <a:pPr lvl="1"/>
            <a:r>
              <a:rPr lang="en-US" dirty="0"/>
              <a:t>Shares are “Registered” and tied to the land.  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Unless and until you make a “deposit” it has a zero balance.</a:t>
            </a:r>
          </a:p>
          <a:p>
            <a:pPr lvl="1"/>
            <a:r>
              <a:rPr lang="en-US" dirty="0" smtClean="0"/>
              <a:t>Example – Landowner who owns 1 acre receives 1 share.  Landowner who owns 5 acres would receive 5 shares.</a:t>
            </a:r>
          </a:p>
          <a:p>
            <a:pPr lvl="1"/>
            <a:r>
              <a:rPr lang="en-US" dirty="0" smtClean="0"/>
              <a:t>Shares are registered to the land but may be sold (Subject to the rules of the GSA/GSP).  </a:t>
            </a:r>
            <a:r>
              <a:rPr lang="en-US" dirty="0"/>
              <a:t>O</a:t>
            </a:r>
            <a:r>
              <a:rPr lang="en-US" dirty="0" smtClean="0"/>
              <a:t>nce sold the Share is severed from the land, registered to the </a:t>
            </a:r>
            <a:r>
              <a:rPr lang="en-US" dirty="0" smtClean="0"/>
              <a:t>new buyer </a:t>
            </a:r>
            <a:r>
              <a:rPr lang="en-US" dirty="0" smtClean="0"/>
              <a:t>&amp; the land which sold the share will not receive an allocation. </a:t>
            </a:r>
          </a:p>
          <a:p>
            <a:r>
              <a:rPr lang="en-US" b="1" dirty="0" smtClean="0"/>
              <a:t>Allocation </a:t>
            </a:r>
            <a:r>
              <a:rPr lang="en-US" dirty="0"/>
              <a:t>=  </a:t>
            </a:r>
            <a:r>
              <a:rPr lang="en-US" dirty="0" smtClean="0"/>
              <a:t>Amount of water available to each Share– </a:t>
            </a:r>
            <a:endParaRPr lang="en-US" dirty="0"/>
          </a:p>
          <a:p>
            <a:pPr lvl="1"/>
            <a:r>
              <a:rPr lang="en-US" dirty="0"/>
              <a:t>Think </a:t>
            </a:r>
            <a:r>
              <a:rPr lang="en-US" dirty="0" smtClean="0"/>
              <a:t>“Deposits” to your checking account.</a:t>
            </a:r>
            <a:endParaRPr lang="en-US" dirty="0"/>
          </a:p>
          <a:p>
            <a:pPr lvl="1"/>
            <a:r>
              <a:rPr lang="en-US" dirty="0" smtClean="0"/>
              <a:t>Allocations are made by each GSA and are regulated/governed by the GSP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Allocations are based upon GSA management area’s water supply resources…………TBD</a:t>
            </a:r>
            <a:endParaRPr lang="en-US" dirty="0" smtClean="0"/>
          </a:p>
          <a:p>
            <a:pPr lvl="1"/>
            <a:r>
              <a:rPr lang="en-US" dirty="0" smtClean="0"/>
              <a:t>GSA may make Allocations to groundwater </a:t>
            </a:r>
            <a:r>
              <a:rPr lang="en-US" dirty="0" smtClean="0"/>
              <a:t>or groundwater &amp; surface water.  </a:t>
            </a:r>
            <a:endParaRPr lang="en-US" dirty="0"/>
          </a:p>
          <a:p>
            <a:pPr lvl="1"/>
            <a:r>
              <a:rPr lang="en-US" dirty="0" smtClean="0"/>
              <a:t>Example </a:t>
            </a:r>
            <a:r>
              <a:rPr lang="en-US" dirty="0"/>
              <a:t>– </a:t>
            </a:r>
            <a:r>
              <a:rPr lang="en-US" dirty="0" smtClean="0"/>
              <a:t>GSA “allocates” 2.5 acre-feet per Share for first 5 years of GSP implementation.   Landowner owns 1 acre has 1 share and receives 2.5 acre-feet (AF) .  Landowner </a:t>
            </a:r>
            <a:r>
              <a:rPr lang="en-US" dirty="0" smtClean="0"/>
              <a:t>who </a:t>
            </a:r>
            <a:r>
              <a:rPr lang="en-US" dirty="0"/>
              <a:t>owns 5 acres </a:t>
            </a:r>
            <a:r>
              <a:rPr lang="en-US" dirty="0" smtClean="0"/>
              <a:t>has 5 shares and would </a:t>
            </a:r>
            <a:r>
              <a:rPr lang="en-US" dirty="0"/>
              <a:t>receive </a:t>
            </a:r>
            <a:r>
              <a:rPr lang="en-US" dirty="0" smtClean="0"/>
              <a:t>12.5 AF.</a:t>
            </a:r>
          </a:p>
          <a:p>
            <a:pPr lvl="1"/>
            <a:r>
              <a:rPr lang="en-US" dirty="0" smtClean="0"/>
              <a:t>Subject to the rules of the GSA/GSP, </a:t>
            </a:r>
            <a:r>
              <a:rPr lang="en-US" dirty="0"/>
              <a:t>A</a:t>
            </a:r>
            <a:r>
              <a:rPr lang="en-US" dirty="0" smtClean="0"/>
              <a:t>llocations </a:t>
            </a:r>
            <a:r>
              <a:rPr lang="en-US" dirty="0" smtClean="0"/>
              <a:t>may be managed by the landowner.  For example, they may be used for overlying demands, banked for future use or sold either annually or long-term.  </a:t>
            </a:r>
          </a:p>
        </p:txBody>
      </p:sp>
    </p:spTree>
    <p:extLst>
      <p:ext uri="{BB962C8B-B14F-4D97-AF65-F5344CB8AC3E}">
        <p14:creationId xmlns:p14="http://schemas.microsoft.com/office/powerpoint/2010/main" val="20949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6087"/>
            <a:ext cx="8458200" cy="714513"/>
          </a:xfrm>
        </p:spPr>
        <p:txBody>
          <a:bodyPr>
            <a:noAutofit/>
          </a:bodyPr>
          <a:lstStyle/>
          <a:p>
            <a:r>
              <a:rPr lang="en-US" sz="4000" dirty="0" smtClean="0"/>
              <a:t>Share/Allocation System of Accounting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62068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Subject to GSP Conditions……….. provides for:</a:t>
            </a:r>
            <a:endParaRPr lang="en-US" sz="3200" dirty="0" smtClean="0"/>
          </a:p>
          <a:p>
            <a:pPr lvl="1"/>
            <a:r>
              <a:rPr lang="en-US" sz="2400" dirty="0" smtClean="0"/>
              <a:t>Sale of Shares within and between GSA management areas</a:t>
            </a:r>
          </a:p>
          <a:p>
            <a:pPr lvl="1"/>
            <a:r>
              <a:rPr lang="en-US" sz="2400" dirty="0" smtClean="0"/>
              <a:t>Short/long-term sale of annual Allocations between GSA management areas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anagement of Allocations for common landowners in multiple GSA management areas.</a:t>
            </a:r>
          </a:p>
          <a:p>
            <a:pPr lvl="1"/>
            <a:r>
              <a:rPr lang="en-US" sz="2400" dirty="0" smtClean="0"/>
              <a:t>Establishes clear rules for and eliminates uncertainty associated with movement/transfer of water within region.</a:t>
            </a:r>
          </a:p>
          <a:p>
            <a:pPr lvl="2"/>
            <a:r>
              <a:rPr lang="en-US" sz="2000" dirty="0" smtClean="0"/>
              <a:t>Registration of shares and defined accounting creates value</a:t>
            </a:r>
          </a:p>
          <a:p>
            <a:pPr lvl="1"/>
            <a:r>
              <a:rPr lang="en-US" sz="2400" dirty="0" smtClean="0"/>
              <a:t>Empowers landowners to more efficiently manage their water supplies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47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58"/>
          <p:cNvGrpSpPr>
            <a:grpSpLocks/>
          </p:cNvGrpSpPr>
          <p:nvPr/>
        </p:nvGrpSpPr>
        <p:grpSpPr bwMode="auto">
          <a:xfrm>
            <a:off x="2057400" y="1528571"/>
            <a:ext cx="5099491" cy="4406476"/>
            <a:chOff x="2334" y="1212"/>
            <a:chExt cx="834" cy="1039"/>
          </a:xfrm>
        </p:grpSpPr>
        <p:sp>
          <p:nvSpPr>
            <p:cNvPr id="19" name="Freeform 562"/>
            <p:cNvSpPr>
              <a:spLocks/>
            </p:cNvSpPr>
            <p:nvPr/>
          </p:nvSpPr>
          <p:spPr bwMode="auto">
            <a:xfrm>
              <a:off x="2487" y="1212"/>
              <a:ext cx="681" cy="905"/>
            </a:xfrm>
            <a:custGeom>
              <a:avLst/>
              <a:gdLst/>
              <a:ahLst/>
              <a:cxnLst>
                <a:cxn ang="0">
                  <a:pos x="771" y="873"/>
                </a:cxn>
                <a:cxn ang="0">
                  <a:pos x="771" y="816"/>
                </a:cxn>
                <a:cxn ang="0">
                  <a:pos x="782" y="805"/>
                </a:cxn>
                <a:cxn ang="0">
                  <a:pos x="760" y="765"/>
                </a:cxn>
                <a:cxn ang="0">
                  <a:pos x="674" y="652"/>
                </a:cxn>
                <a:cxn ang="0">
                  <a:pos x="652" y="646"/>
                </a:cxn>
                <a:cxn ang="0">
                  <a:pos x="618" y="635"/>
                </a:cxn>
                <a:cxn ang="0">
                  <a:pos x="550" y="567"/>
                </a:cxn>
                <a:cxn ang="0">
                  <a:pos x="465" y="351"/>
                </a:cxn>
                <a:cxn ang="0">
                  <a:pos x="470" y="249"/>
                </a:cxn>
                <a:cxn ang="0">
                  <a:pos x="499" y="147"/>
                </a:cxn>
                <a:cxn ang="0">
                  <a:pos x="397" y="96"/>
                </a:cxn>
                <a:cxn ang="0">
                  <a:pos x="346" y="45"/>
                </a:cxn>
                <a:cxn ang="0">
                  <a:pos x="300" y="0"/>
                </a:cxn>
                <a:cxn ang="0">
                  <a:pos x="102" y="22"/>
                </a:cxn>
                <a:cxn ang="0">
                  <a:pos x="51" y="0"/>
                </a:cxn>
                <a:cxn ang="0">
                  <a:pos x="5" y="45"/>
                </a:cxn>
                <a:cxn ang="0">
                  <a:pos x="198" y="96"/>
                </a:cxn>
                <a:cxn ang="0">
                  <a:pos x="153" y="124"/>
                </a:cxn>
                <a:cxn ang="0">
                  <a:pos x="125" y="147"/>
                </a:cxn>
                <a:cxn ang="0">
                  <a:pos x="51" y="198"/>
                </a:cxn>
                <a:cxn ang="0">
                  <a:pos x="0" y="249"/>
                </a:cxn>
                <a:cxn ang="0">
                  <a:pos x="102" y="198"/>
                </a:cxn>
                <a:cxn ang="0">
                  <a:pos x="125" y="249"/>
                </a:cxn>
                <a:cxn ang="0">
                  <a:pos x="153" y="323"/>
                </a:cxn>
                <a:cxn ang="0">
                  <a:pos x="164" y="323"/>
                </a:cxn>
                <a:cxn ang="0">
                  <a:pos x="181" y="351"/>
                </a:cxn>
                <a:cxn ang="0">
                  <a:pos x="198" y="402"/>
                </a:cxn>
                <a:cxn ang="0">
                  <a:pos x="249" y="447"/>
                </a:cxn>
                <a:cxn ang="0">
                  <a:pos x="323" y="510"/>
                </a:cxn>
                <a:cxn ang="0">
                  <a:pos x="374" y="561"/>
                </a:cxn>
                <a:cxn ang="0">
                  <a:pos x="397" y="595"/>
                </a:cxn>
                <a:cxn ang="0">
                  <a:pos x="425" y="720"/>
                </a:cxn>
                <a:cxn ang="0">
                  <a:pos x="459" y="742"/>
                </a:cxn>
                <a:cxn ang="0">
                  <a:pos x="470" y="754"/>
                </a:cxn>
                <a:cxn ang="0">
                  <a:pos x="402" y="771"/>
                </a:cxn>
                <a:cxn ang="0">
                  <a:pos x="425" y="844"/>
                </a:cxn>
                <a:cxn ang="0">
                  <a:pos x="453" y="963"/>
                </a:cxn>
                <a:cxn ang="0">
                  <a:pos x="527" y="1014"/>
                </a:cxn>
                <a:cxn ang="0">
                  <a:pos x="572" y="969"/>
                </a:cxn>
                <a:cxn ang="0">
                  <a:pos x="555" y="952"/>
                </a:cxn>
                <a:cxn ang="0">
                  <a:pos x="584" y="941"/>
                </a:cxn>
                <a:cxn ang="0">
                  <a:pos x="606" y="952"/>
                </a:cxn>
                <a:cxn ang="0">
                  <a:pos x="629" y="941"/>
                </a:cxn>
                <a:cxn ang="0">
                  <a:pos x="726" y="992"/>
                </a:cxn>
                <a:cxn ang="0">
                  <a:pos x="731" y="895"/>
                </a:cxn>
                <a:cxn ang="0">
                  <a:pos x="726" y="884"/>
                </a:cxn>
                <a:cxn ang="0">
                  <a:pos x="743" y="867"/>
                </a:cxn>
                <a:cxn ang="0">
                  <a:pos x="743" y="873"/>
                </a:cxn>
              </a:cxnLst>
              <a:rect l="0" t="0" r="r" b="b"/>
              <a:pathLst>
                <a:path w="788" h="1014">
                  <a:moveTo>
                    <a:pt x="743" y="873"/>
                  </a:moveTo>
                  <a:lnTo>
                    <a:pt x="771" y="873"/>
                  </a:lnTo>
                  <a:lnTo>
                    <a:pt x="771" y="839"/>
                  </a:lnTo>
                  <a:lnTo>
                    <a:pt x="771" y="816"/>
                  </a:lnTo>
                  <a:lnTo>
                    <a:pt x="788" y="816"/>
                  </a:lnTo>
                  <a:lnTo>
                    <a:pt x="782" y="805"/>
                  </a:lnTo>
                  <a:lnTo>
                    <a:pt x="771" y="788"/>
                  </a:lnTo>
                  <a:lnTo>
                    <a:pt x="760" y="765"/>
                  </a:lnTo>
                  <a:lnTo>
                    <a:pt x="743" y="737"/>
                  </a:lnTo>
                  <a:lnTo>
                    <a:pt x="674" y="652"/>
                  </a:lnTo>
                  <a:lnTo>
                    <a:pt x="663" y="646"/>
                  </a:lnTo>
                  <a:lnTo>
                    <a:pt x="652" y="646"/>
                  </a:lnTo>
                  <a:lnTo>
                    <a:pt x="623" y="646"/>
                  </a:lnTo>
                  <a:lnTo>
                    <a:pt x="618" y="635"/>
                  </a:lnTo>
                  <a:lnTo>
                    <a:pt x="606" y="635"/>
                  </a:lnTo>
                  <a:lnTo>
                    <a:pt x="550" y="567"/>
                  </a:lnTo>
                  <a:lnTo>
                    <a:pt x="499" y="351"/>
                  </a:lnTo>
                  <a:lnTo>
                    <a:pt x="465" y="351"/>
                  </a:lnTo>
                  <a:lnTo>
                    <a:pt x="470" y="328"/>
                  </a:lnTo>
                  <a:lnTo>
                    <a:pt x="470" y="249"/>
                  </a:lnTo>
                  <a:lnTo>
                    <a:pt x="499" y="249"/>
                  </a:lnTo>
                  <a:lnTo>
                    <a:pt x="499" y="147"/>
                  </a:lnTo>
                  <a:lnTo>
                    <a:pt x="397" y="147"/>
                  </a:lnTo>
                  <a:lnTo>
                    <a:pt x="397" y="96"/>
                  </a:lnTo>
                  <a:lnTo>
                    <a:pt x="346" y="96"/>
                  </a:lnTo>
                  <a:lnTo>
                    <a:pt x="346" y="45"/>
                  </a:lnTo>
                  <a:lnTo>
                    <a:pt x="300" y="45"/>
                  </a:lnTo>
                  <a:lnTo>
                    <a:pt x="300" y="0"/>
                  </a:lnTo>
                  <a:lnTo>
                    <a:pt x="102" y="0"/>
                  </a:lnTo>
                  <a:lnTo>
                    <a:pt x="102" y="22"/>
                  </a:lnTo>
                  <a:lnTo>
                    <a:pt x="51" y="22"/>
                  </a:lnTo>
                  <a:lnTo>
                    <a:pt x="51" y="0"/>
                  </a:lnTo>
                  <a:lnTo>
                    <a:pt x="5" y="0"/>
                  </a:lnTo>
                  <a:lnTo>
                    <a:pt x="5" y="45"/>
                  </a:lnTo>
                  <a:lnTo>
                    <a:pt x="198" y="45"/>
                  </a:lnTo>
                  <a:lnTo>
                    <a:pt x="198" y="96"/>
                  </a:lnTo>
                  <a:lnTo>
                    <a:pt x="153" y="96"/>
                  </a:lnTo>
                  <a:lnTo>
                    <a:pt x="153" y="124"/>
                  </a:lnTo>
                  <a:lnTo>
                    <a:pt x="125" y="124"/>
                  </a:lnTo>
                  <a:lnTo>
                    <a:pt x="125" y="147"/>
                  </a:lnTo>
                  <a:lnTo>
                    <a:pt x="51" y="147"/>
                  </a:lnTo>
                  <a:lnTo>
                    <a:pt x="51" y="198"/>
                  </a:lnTo>
                  <a:lnTo>
                    <a:pt x="0" y="198"/>
                  </a:lnTo>
                  <a:lnTo>
                    <a:pt x="0" y="249"/>
                  </a:lnTo>
                  <a:lnTo>
                    <a:pt x="102" y="249"/>
                  </a:lnTo>
                  <a:lnTo>
                    <a:pt x="102" y="198"/>
                  </a:lnTo>
                  <a:lnTo>
                    <a:pt x="125" y="198"/>
                  </a:lnTo>
                  <a:lnTo>
                    <a:pt x="125" y="249"/>
                  </a:lnTo>
                  <a:lnTo>
                    <a:pt x="153" y="249"/>
                  </a:lnTo>
                  <a:lnTo>
                    <a:pt x="153" y="323"/>
                  </a:lnTo>
                  <a:lnTo>
                    <a:pt x="164" y="323"/>
                  </a:lnTo>
                  <a:lnTo>
                    <a:pt x="164" y="323"/>
                  </a:lnTo>
                  <a:lnTo>
                    <a:pt x="181" y="323"/>
                  </a:lnTo>
                  <a:lnTo>
                    <a:pt x="181" y="351"/>
                  </a:lnTo>
                  <a:lnTo>
                    <a:pt x="198" y="351"/>
                  </a:lnTo>
                  <a:lnTo>
                    <a:pt x="198" y="402"/>
                  </a:lnTo>
                  <a:lnTo>
                    <a:pt x="249" y="402"/>
                  </a:lnTo>
                  <a:lnTo>
                    <a:pt x="249" y="447"/>
                  </a:lnTo>
                  <a:lnTo>
                    <a:pt x="289" y="447"/>
                  </a:lnTo>
                  <a:lnTo>
                    <a:pt x="323" y="510"/>
                  </a:lnTo>
                  <a:lnTo>
                    <a:pt x="346" y="538"/>
                  </a:lnTo>
                  <a:lnTo>
                    <a:pt x="374" y="561"/>
                  </a:lnTo>
                  <a:lnTo>
                    <a:pt x="374" y="595"/>
                  </a:lnTo>
                  <a:lnTo>
                    <a:pt x="397" y="595"/>
                  </a:lnTo>
                  <a:lnTo>
                    <a:pt x="397" y="720"/>
                  </a:lnTo>
                  <a:lnTo>
                    <a:pt x="425" y="720"/>
                  </a:lnTo>
                  <a:lnTo>
                    <a:pt x="425" y="742"/>
                  </a:lnTo>
                  <a:lnTo>
                    <a:pt x="459" y="742"/>
                  </a:lnTo>
                  <a:lnTo>
                    <a:pt x="459" y="754"/>
                  </a:lnTo>
                  <a:lnTo>
                    <a:pt x="470" y="754"/>
                  </a:lnTo>
                  <a:lnTo>
                    <a:pt x="470" y="771"/>
                  </a:lnTo>
                  <a:lnTo>
                    <a:pt x="402" y="771"/>
                  </a:lnTo>
                  <a:lnTo>
                    <a:pt x="402" y="844"/>
                  </a:lnTo>
                  <a:lnTo>
                    <a:pt x="425" y="844"/>
                  </a:lnTo>
                  <a:lnTo>
                    <a:pt x="425" y="963"/>
                  </a:lnTo>
                  <a:lnTo>
                    <a:pt x="453" y="963"/>
                  </a:lnTo>
                  <a:lnTo>
                    <a:pt x="453" y="1014"/>
                  </a:lnTo>
                  <a:lnTo>
                    <a:pt x="527" y="1014"/>
                  </a:lnTo>
                  <a:lnTo>
                    <a:pt x="527" y="969"/>
                  </a:lnTo>
                  <a:lnTo>
                    <a:pt x="572" y="969"/>
                  </a:lnTo>
                  <a:lnTo>
                    <a:pt x="572" y="952"/>
                  </a:lnTo>
                  <a:lnTo>
                    <a:pt x="555" y="952"/>
                  </a:lnTo>
                  <a:lnTo>
                    <a:pt x="555" y="941"/>
                  </a:lnTo>
                  <a:lnTo>
                    <a:pt x="584" y="941"/>
                  </a:lnTo>
                  <a:lnTo>
                    <a:pt x="584" y="952"/>
                  </a:lnTo>
                  <a:lnTo>
                    <a:pt x="606" y="952"/>
                  </a:lnTo>
                  <a:lnTo>
                    <a:pt x="606" y="941"/>
                  </a:lnTo>
                  <a:lnTo>
                    <a:pt x="629" y="941"/>
                  </a:lnTo>
                  <a:lnTo>
                    <a:pt x="629" y="992"/>
                  </a:lnTo>
                  <a:lnTo>
                    <a:pt x="726" y="992"/>
                  </a:lnTo>
                  <a:lnTo>
                    <a:pt x="726" y="895"/>
                  </a:lnTo>
                  <a:lnTo>
                    <a:pt x="731" y="895"/>
                  </a:lnTo>
                  <a:lnTo>
                    <a:pt x="731" y="884"/>
                  </a:lnTo>
                  <a:lnTo>
                    <a:pt x="726" y="884"/>
                  </a:lnTo>
                  <a:lnTo>
                    <a:pt x="726" y="867"/>
                  </a:lnTo>
                  <a:lnTo>
                    <a:pt x="743" y="867"/>
                  </a:lnTo>
                  <a:lnTo>
                    <a:pt x="743" y="873"/>
                  </a:lnTo>
                  <a:lnTo>
                    <a:pt x="743" y="873"/>
                  </a:lnTo>
                </a:path>
              </a:pathLst>
            </a:custGeom>
            <a:solidFill>
              <a:srgbClr val="33CC33">
                <a:alpha val="50000"/>
              </a:srgbClr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63" descr="Large checker board"/>
            <p:cNvSpPr>
              <a:spLocks/>
            </p:cNvSpPr>
            <p:nvPr/>
          </p:nvSpPr>
          <p:spPr bwMode="auto">
            <a:xfrm>
              <a:off x="2334" y="1961"/>
              <a:ext cx="824" cy="29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78" y="142"/>
                </a:cxn>
                <a:cxn ang="0">
                  <a:pos x="278" y="97"/>
                </a:cxn>
                <a:cxn ang="0">
                  <a:pos x="204" y="97"/>
                </a:cxn>
                <a:cxn ang="0">
                  <a:pos x="204" y="0"/>
                </a:cxn>
                <a:cxn ang="0">
                  <a:pos x="301" y="0"/>
                </a:cxn>
                <a:cxn ang="0">
                  <a:pos x="301" y="46"/>
                </a:cxn>
                <a:cxn ang="0">
                  <a:pos x="352" y="46"/>
                </a:cxn>
                <a:cxn ang="0">
                  <a:pos x="352" y="0"/>
                </a:cxn>
                <a:cxn ang="0">
                  <a:pos x="397" y="0"/>
                </a:cxn>
                <a:cxn ang="0">
                  <a:pos x="397" y="46"/>
                </a:cxn>
                <a:cxn ang="0">
                  <a:pos x="425" y="46"/>
                </a:cxn>
                <a:cxn ang="0">
                  <a:pos x="425" y="0"/>
                </a:cxn>
                <a:cxn ang="0">
                  <a:pos x="550" y="0"/>
                </a:cxn>
                <a:cxn ang="0">
                  <a:pos x="550" y="46"/>
                </a:cxn>
                <a:cxn ang="0">
                  <a:pos x="601" y="46"/>
                </a:cxn>
                <a:cxn ang="0">
                  <a:pos x="601" y="119"/>
                </a:cxn>
                <a:cxn ang="0">
                  <a:pos x="629" y="119"/>
                </a:cxn>
                <a:cxn ang="0">
                  <a:pos x="629" y="170"/>
                </a:cxn>
                <a:cxn ang="0">
                  <a:pos x="709" y="170"/>
                </a:cxn>
                <a:cxn ang="0">
                  <a:pos x="709" y="125"/>
                </a:cxn>
                <a:cxn ang="0">
                  <a:pos x="754" y="125"/>
                </a:cxn>
                <a:cxn ang="0">
                  <a:pos x="754" y="108"/>
                </a:cxn>
                <a:cxn ang="0">
                  <a:pos x="731" y="108"/>
                </a:cxn>
                <a:cxn ang="0">
                  <a:pos x="731" y="97"/>
                </a:cxn>
                <a:cxn ang="0">
                  <a:pos x="760" y="97"/>
                </a:cxn>
                <a:cxn ang="0">
                  <a:pos x="760" y="108"/>
                </a:cxn>
                <a:cxn ang="0">
                  <a:pos x="782" y="108"/>
                </a:cxn>
                <a:cxn ang="0">
                  <a:pos x="782" y="97"/>
                </a:cxn>
                <a:cxn ang="0">
                  <a:pos x="805" y="97"/>
                </a:cxn>
                <a:cxn ang="0">
                  <a:pos x="805" y="148"/>
                </a:cxn>
                <a:cxn ang="0">
                  <a:pos x="856" y="148"/>
                </a:cxn>
                <a:cxn ang="0">
                  <a:pos x="930" y="221"/>
                </a:cxn>
                <a:cxn ang="0">
                  <a:pos x="953" y="221"/>
                </a:cxn>
                <a:cxn ang="0">
                  <a:pos x="953" y="244"/>
                </a:cxn>
                <a:cxn ang="0">
                  <a:pos x="856" y="244"/>
                </a:cxn>
                <a:cxn ang="0">
                  <a:pos x="856" y="318"/>
                </a:cxn>
                <a:cxn ang="0">
                  <a:pos x="805" y="324"/>
                </a:cxn>
                <a:cxn ang="0">
                  <a:pos x="805" y="301"/>
                </a:cxn>
                <a:cxn ang="0">
                  <a:pos x="193" y="301"/>
                </a:cxn>
                <a:cxn ang="0">
                  <a:pos x="176" y="278"/>
                </a:cxn>
                <a:cxn ang="0">
                  <a:pos x="159" y="261"/>
                </a:cxn>
                <a:cxn ang="0">
                  <a:pos x="108" y="221"/>
                </a:cxn>
                <a:cxn ang="0">
                  <a:pos x="102" y="216"/>
                </a:cxn>
                <a:cxn ang="0">
                  <a:pos x="91" y="204"/>
                </a:cxn>
                <a:cxn ang="0">
                  <a:pos x="68" y="193"/>
                </a:cxn>
                <a:cxn ang="0">
                  <a:pos x="57" y="176"/>
                </a:cxn>
                <a:cxn ang="0">
                  <a:pos x="40" y="165"/>
                </a:cxn>
                <a:cxn ang="0">
                  <a:pos x="23" y="153"/>
                </a:cxn>
                <a:cxn ang="0">
                  <a:pos x="0" y="142"/>
                </a:cxn>
                <a:cxn ang="0">
                  <a:pos x="0" y="142"/>
                </a:cxn>
              </a:cxnLst>
              <a:rect l="0" t="0" r="r" b="b"/>
              <a:pathLst>
                <a:path w="953" h="324">
                  <a:moveTo>
                    <a:pt x="0" y="142"/>
                  </a:moveTo>
                  <a:lnTo>
                    <a:pt x="278" y="142"/>
                  </a:lnTo>
                  <a:lnTo>
                    <a:pt x="278" y="97"/>
                  </a:lnTo>
                  <a:lnTo>
                    <a:pt x="204" y="97"/>
                  </a:lnTo>
                  <a:lnTo>
                    <a:pt x="204" y="0"/>
                  </a:lnTo>
                  <a:lnTo>
                    <a:pt x="301" y="0"/>
                  </a:lnTo>
                  <a:lnTo>
                    <a:pt x="301" y="46"/>
                  </a:lnTo>
                  <a:lnTo>
                    <a:pt x="352" y="46"/>
                  </a:lnTo>
                  <a:lnTo>
                    <a:pt x="352" y="0"/>
                  </a:lnTo>
                  <a:lnTo>
                    <a:pt x="397" y="0"/>
                  </a:lnTo>
                  <a:lnTo>
                    <a:pt x="397" y="46"/>
                  </a:lnTo>
                  <a:lnTo>
                    <a:pt x="425" y="46"/>
                  </a:lnTo>
                  <a:lnTo>
                    <a:pt x="425" y="0"/>
                  </a:lnTo>
                  <a:lnTo>
                    <a:pt x="550" y="0"/>
                  </a:lnTo>
                  <a:lnTo>
                    <a:pt x="550" y="46"/>
                  </a:lnTo>
                  <a:lnTo>
                    <a:pt x="601" y="46"/>
                  </a:lnTo>
                  <a:lnTo>
                    <a:pt x="601" y="119"/>
                  </a:lnTo>
                  <a:lnTo>
                    <a:pt x="629" y="119"/>
                  </a:lnTo>
                  <a:lnTo>
                    <a:pt x="629" y="170"/>
                  </a:lnTo>
                  <a:lnTo>
                    <a:pt x="709" y="170"/>
                  </a:lnTo>
                  <a:lnTo>
                    <a:pt x="709" y="125"/>
                  </a:lnTo>
                  <a:lnTo>
                    <a:pt x="754" y="125"/>
                  </a:lnTo>
                  <a:lnTo>
                    <a:pt x="754" y="108"/>
                  </a:lnTo>
                  <a:lnTo>
                    <a:pt x="731" y="108"/>
                  </a:lnTo>
                  <a:lnTo>
                    <a:pt x="731" y="97"/>
                  </a:lnTo>
                  <a:lnTo>
                    <a:pt x="760" y="97"/>
                  </a:lnTo>
                  <a:lnTo>
                    <a:pt x="760" y="108"/>
                  </a:lnTo>
                  <a:lnTo>
                    <a:pt x="782" y="108"/>
                  </a:lnTo>
                  <a:lnTo>
                    <a:pt x="782" y="97"/>
                  </a:lnTo>
                  <a:lnTo>
                    <a:pt x="805" y="97"/>
                  </a:lnTo>
                  <a:lnTo>
                    <a:pt x="805" y="148"/>
                  </a:lnTo>
                  <a:lnTo>
                    <a:pt x="856" y="148"/>
                  </a:lnTo>
                  <a:lnTo>
                    <a:pt x="930" y="221"/>
                  </a:lnTo>
                  <a:lnTo>
                    <a:pt x="953" y="221"/>
                  </a:lnTo>
                  <a:lnTo>
                    <a:pt x="953" y="244"/>
                  </a:lnTo>
                  <a:lnTo>
                    <a:pt x="856" y="244"/>
                  </a:lnTo>
                  <a:lnTo>
                    <a:pt x="856" y="318"/>
                  </a:lnTo>
                  <a:lnTo>
                    <a:pt x="805" y="324"/>
                  </a:lnTo>
                  <a:lnTo>
                    <a:pt x="805" y="301"/>
                  </a:lnTo>
                  <a:lnTo>
                    <a:pt x="193" y="301"/>
                  </a:lnTo>
                  <a:lnTo>
                    <a:pt x="176" y="278"/>
                  </a:lnTo>
                  <a:lnTo>
                    <a:pt x="159" y="261"/>
                  </a:lnTo>
                  <a:lnTo>
                    <a:pt x="108" y="221"/>
                  </a:lnTo>
                  <a:lnTo>
                    <a:pt x="102" y="216"/>
                  </a:lnTo>
                  <a:lnTo>
                    <a:pt x="91" y="204"/>
                  </a:lnTo>
                  <a:lnTo>
                    <a:pt x="68" y="193"/>
                  </a:lnTo>
                  <a:lnTo>
                    <a:pt x="57" y="176"/>
                  </a:lnTo>
                  <a:lnTo>
                    <a:pt x="40" y="165"/>
                  </a:lnTo>
                  <a:lnTo>
                    <a:pt x="23" y="153"/>
                  </a:lnTo>
                  <a:lnTo>
                    <a:pt x="0" y="142"/>
                  </a:lnTo>
                  <a:lnTo>
                    <a:pt x="0" y="142"/>
                  </a:lnTo>
                </a:path>
              </a:pathLst>
            </a:custGeom>
            <a:solidFill>
              <a:srgbClr val="33CC33">
                <a:alpha val="58000"/>
              </a:srgbClr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7" y="1436130"/>
            <a:ext cx="2403406" cy="2032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23" y="613077"/>
            <a:ext cx="2461882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815" y="752063"/>
            <a:ext cx="2569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GSA 1 – Landowner 1 </a:t>
            </a:r>
          </a:p>
          <a:p>
            <a:pPr algn="ctr"/>
            <a:r>
              <a:rPr lang="en-US" sz="2000" b="1" dirty="0" smtClean="0"/>
              <a:t> 80 Acres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37004" y="-36732"/>
            <a:ext cx="257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GSA 2 – Landowner 2 </a:t>
            </a:r>
          </a:p>
          <a:p>
            <a:pPr algn="ctr"/>
            <a:r>
              <a:rPr lang="en-US" sz="2000" b="1" dirty="0" smtClean="0"/>
              <a:t> 160 Acres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987693"/>
            <a:ext cx="3051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GSA 1 </a:t>
            </a:r>
            <a:r>
              <a:rPr lang="en-US" sz="1600" b="1" dirty="0" smtClean="0"/>
              <a:t>“Allocation” </a:t>
            </a:r>
            <a:r>
              <a:rPr lang="en-US" sz="1600" dirty="0" smtClean="0"/>
              <a:t>= 2.5AF/Share</a:t>
            </a:r>
          </a:p>
          <a:p>
            <a:pPr algn="ctr"/>
            <a:r>
              <a:rPr lang="en-US" sz="2000" b="1" dirty="0" smtClean="0"/>
              <a:t>Landowner 1 has 200 AF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216" y="3607219"/>
            <a:ext cx="378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Landowner 1 has 80 Shares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58790" y="2363233"/>
            <a:ext cx="393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Landowner 2 has 160 Shares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23717" y="3016482"/>
            <a:ext cx="2194308" cy="22816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108447" y="1870094"/>
            <a:ext cx="1291493" cy="388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2721060"/>
            <a:ext cx="3106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GSA 2 </a:t>
            </a:r>
            <a:r>
              <a:rPr lang="en-US" sz="1600" b="1" dirty="0" smtClean="0"/>
              <a:t>“Allocation” </a:t>
            </a:r>
            <a:r>
              <a:rPr lang="en-US" sz="1600" dirty="0" smtClean="0"/>
              <a:t>= 2.0AF/Share</a:t>
            </a:r>
          </a:p>
          <a:p>
            <a:pPr algn="ctr"/>
            <a:r>
              <a:rPr lang="en-US" sz="2000" b="1" dirty="0" smtClean="0"/>
              <a:t>Landowner 2 has 360 AF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53210" y="514761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GSA 1</a:t>
            </a:r>
            <a:endParaRPr lang="en-US" sz="2800" b="1" dirty="0"/>
          </a:p>
        </p:txBody>
      </p:sp>
      <p:sp>
        <p:nvSpPr>
          <p:cNvPr id="38" name="Content Placeholder 37"/>
          <p:cNvSpPr txBox="1">
            <a:spLocks noGrp="1"/>
          </p:cNvSpPr>
          <p:nvPr>
            <p:ph idx="1"/>
          </p:nvPr>
        </p:nvSpPr>
        <p:spPr>
          <a:xfrm>
            <a:off x="3985808" y="2059140"/>
            <a:ext cx="138088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 smtClean="0"/>
              <a:t>GSA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8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714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Standardized System of Accounting – </a:t>
            </a:r>
            <a:br>
              <a:rPr lang="en-US" sz="3200" dirty="0" smtClean="0"/>
            </a:br>
            <a:r>
              <a:rPr lang="en-US" sz="3200" dirty="0" smtClean="0"/>
              <a:t>Scenario  Assumptions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206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GSA 1 &amp; 2 are “coordinated” through their GSP’s</a:t>
            </a:r>
          </a:p>
          <a:p>
            <a:pPr lvl="1"/>
            <a:r>
              <a:rPr lang="en-US" sz="2800" dirty="0" smtClean="0"/>
              <a:t>Movement of water between GSA’s has no adverse impact to ability to become </a:t>
            </a:r>
            <a:r>
              <a:rPr lang="en-US" sz="2800" dirty="0" smtClean="0"/>
              <a:t>sustainable.</a:t>
            </a:r>
            <a:endParaRPr lang="en-US" sz="2800" dirty="0" smtClean="0"/>
          </a:p>
          <a:p>
            <a:pPr lvl="1"/>
            <a:r>
              <a:rPr lang="en-US" sz="2800" dirty="0" smtClean="0"/>
              <a:t>Movement of water between GSA’s has no adverse impact to landowners within the </a:t>
            </a:r>
            <a:r>
              <a:rPr lang="en-US" sz="2800" dirty="0" smtClean="0"/>
              <a:t>GSA’s.</a:t>
            </a:r>
            <a:endParaRPr lang="en-US" sz="2800" dirty="0" smtClean="0"/>
          </a:p>
          <a:p>
            <a:pPr lvl="1"/>
            <a:r>
              <a:rPr lang="en-US" sz="2800" dirty="0" smtClean="0"/>
              <a:t>GSA </a:t>
            </a:r>
            <a:r>
              <a:rPr lang="en-US" sz="2800" dirty="0"/>
              <a:t>1 &amp; 2 have no “ratio” adjustment for the exchange/transfer of water between their management </a:t>
            </a:r>
            <a:r>
              <a:rPr lang="en-US" sz="2800" dirty="0" smtClean="0"/>
              <a:t>areas.</a:t>
            </a:r>
            <a:endParaRPr lang="en-US" sz="2800" dirty="0" smtClean="0"/>
          </a:p>
          <a:p>
            <a:pPr lvl="1"/>
            <a:r>
              <a:rPr lang="en-US" sz="2800" dirty="0" smtClean="0"/>
              <a:t>Essentially treated as one “Management Area</a:t>
            </a:r>
            <a:r>
              <a:rPr lang="en-US" sz="2800" dirty="0" smtClean="0"/>
              <a:t>”.</a:t>
            </a:r>
            <a:endParaRPr lang="en-US" sz="2800" dirty="0" smtClean="0"/>
          </a:p>
          <a:p>
            <a:pPr marL="283464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99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714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Standardized System of Accounting – </a:t>
            </a:r>
            <a:br>
              <a:rPr lang="en-US" sz="3200" dirty="0" smtClean="0"/>
            </a:br>
            <a:r>
              <a:rPr lang="en-US" sz="3200" dirty="0" smtClean="0"/>
              <a:t>Scenario 1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20682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GSA1/landowner 1 (80 acres of alfalfa &amp; 200 AF of Allocation) fallows field &amp; sells Allocation</a:t>
            </a:r>
          </a:p>
          <a:p>
            <a:r>
              <a:rPr lang="en-US" sz="2400" dirty="0" smtClean="0"/>
              <a:t>GSA1/Landowner 1 enters into agreement with GSA2/Landowner 2 to sell his allocation of water for 2017-2020.</a:t>
            </a:r>
          </a:p>
          <a:p>
            <a:pPr lvl="1"/>
            <a:r>
              <a:rPr lang="en-US" sz="2400" dirty="0" smtClean="0"/>
              <a:t>Landowners execute agreement and provides GSA 1 &amp; 2 copies of agreement documenting sale.</a:t>
            </a:r>
          </a:p>
          <a:p>
            <a:pPr lvl="1"/>
            <a:r>
              <a:rPr lang="en-US" sz="2400" dirty="0" smtClean="0"/>
              <a:t>Landowner 1 fallows field &amp; Landowner 2 has access to Landowner 1 allocation.   </a:t>
            </a:r>
            <a:endParaRPr lang="en-US" sz="2400" dirty="0"/>
          </a:p>
          <a:p>
            <a:pPr lvl="1"/>
            <a:r>
              <a:rPr lang="en-US" sz="2400" dirty="0" smtClean="0"/>
              <a:t>GSA 1 &amp; 2 coordinate over term of agreement to ensure accurate accounting of allocations. </a:t>
            </a:r>
          </a:p>
          <a:p>
            <a:pPr marL="283464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16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714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Standardized System of Accounting – </a:t>
            </a:r>
            <a:br>
              <a:rPr lang="en-US" sz="3200" dirty="0" smtClean="0"/>
            </a:br>
            <a:r>
              <a:rPr lang="en-US" sz="3200" dirty="0" smtClean="0"/>
              <a:t>Scenario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2068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GSA1/landowner 1 (80 acres of alfalfa &amp; 200 AF of Allocation) fallows field &amp; reserves Allocation</a:t>
            </a:r>
          </a:p>
          <a:p>
            <a:r>
              <a:rPr lang="en-US" sz="2400" dirty="0" smtClean="0"/>
              <a:t>Landowner 1 fallows field for 5 years to create a credit for future water management </a:t>
            </a:r>
            <a:r>
              <a:rPr lang="en-US" sz="2400" dirty="0" smtClean="0"/>
              <a:t>opportunities.</a:t>
            </a:r>
            <a:endParaRPr lang="en-US" sz="2400" dirty="0" smtClean="0"/>
          </a:p>
          <a:p>
            <a:pPr lvl="1"/>
            <a:r>
              <a:rPr lang="en-US" sz="2400" dirty="0" smtClean="0"/>
              <a:t>GSA1/Landowner 1 fallows field for 5-years and accrues 1,000 </a:t>
            </a:r>
            <a:r>
              <a:rPr lang="en-US" sz="2400" dirty="0" smtClean="0"/>
              <a:t>AF. </a:t>
            </a:r>
            <a:endParaRPr lang="en-US" sz="2400" dirty="0" smtClean="0"/>
          </a:p>
          <a:p>
            <a:pPr lvl="1"/>
            <a:r>
              <a:rPr lang="en-US" sz="2400" dirty="0" smtClean="0"/>
              <a:t>GSA1/Landowner 1 sells 1,000 AF to GSA2/Landowner 2 in 2022 (dry year) for profit.  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14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714513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Standardized System of Accounting – </a:t>
            </a:r>
            <a:br>
              <a:rPr lang="en-US" sz="3200" dirty="0" smtClean="0"/>
            </a:br>
            <a:r>
              <a:rPr lang="en-US" sz="3200" dirty="0" smtClean="0"/>
              <a:t>Scenario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62068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GSA 1/landowner 1 (80 acres of alfalfa &amp; 200 AF of Allocation) fallows field and transfers Allocation to lands owned by landowner 1 in GSA 2</a:t>
            </a:r>
          </a:p>
          <a:p>
            <a:r>
              <a:rPr lang="en-US" sz="2400" dirty="0" smtClean="0"/>
              <a:t>Landowner 1 fallows field for 10 years and transfers to lands owned in GSA 2.</a:t>
            </a:r>
          </a:p>
          <a:p>
            <a:pPr lvl="1"/>
            <a:r>
              <a:rPr lang="en-US" sz="2400" dirty="0" smtClean="0"/>
              <a:t>Landowner 1 fallows 80 acres of Alfalfa in GSA 1 for use on Landowner 1 almonds in GSA 2. 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64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1</Template>
  <TotalTime>7202</TotalTime>
  <Words>1306</Words>
  <Application>Microsoft Office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Corbel</vt:lpstr>
      <vt:lpstr>Georgia</vt:lpstr>
      <vt:lpstr>Ecology 16x9</vt:lpstr>
      <vt:lpstr>Advantages of a  Standardized      </vt:lpstr>
      <vt:lpstr>THOUGHTS</vt:lpstr>
      <vt:lpstr>TERMS</vt:lpstr>
      <vt:lpstr>Share/Allocation System of Accounting</vt:lpstr>
      <vt:lpstr>PowerPoint Presentation</vt:lpstr>
      <vt:lpstr>Standardized System of Accounting –  Scenario  Assumptions</vt:lpstr>
      <vt:lpstr>Standardized System of Accounting –  Scenario 1 </vt:lpstr>
      <vt:lpstr>Standardized System of Accounting –  Scenario 2</vt:lpstr>
      <vt:lpstr>Standardized System of Accounting –  Scenario 3</vt:lpstr>
      <vt:lpstr>Standardized System of Accounting –  Scenario 4</vt:lpstr>
      <vt:lpstr>PowerPoint Presentation</vt:lpstr>
      <vt:lpstr>Standardized System of Accounting –  Scenario  Assumptions</vt:lpstr>
      <vt:lpstr>Standardized System of Accounting –  Scenario 1 </vt:lpstr>
      <vt:lpstr>Standardized System of Accounting –</vt:lpstr>
      <vt:lpstr>Standardized System of Accounting 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 Legislation Impacts to a Local Agency</dc:title>
  <dc:creator>Luis Rios</dc:creator>
  <cp:lastModifiedBy>Eric Averett</cp:lastModifiedBy>
  <cp:revision>399</cp:revision>
  <cp:lastPrinted>2016-08-23T15:43:46Z</cp:lastPrinted>
  <dcterms:created xsi:type="dcterms:W3CDTF">2014-09-23T20:10:50Z</dcterms:created>
  <dcterms:modified xsi:type="dcterms:W3CDTF">2017-08-03T15:40:21Z</dcterms:modified>
</cp:coreProperties>
</file>