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7" r:id="rId2"/>
    <p:sldId id="285" r:id="rId3"/>
    <p:sldId id="256" r:id="rId4"/>
    <p:sldId id="259" r:id="rId5"/>
    <p:sldId id="276" r:id="rId6"/>
    <p:sldId id="260" r:id="rId7"/>
    <p:sldId id="263" r:id="rId8"/>
    <p:sldId id="261" r:id="rId9"/>
    <p:sldId id="264" r:id="rId10"/>
    <p:sldId id="265" r:id="rId11"/>
    <p:sldId id="267" r:id="rId12"/>
    <p:sldId id="268" r:id="rId13"/>
    <p:sldId id="282" r:id="rId14"/>
    <p:sldId id="269" r:id="rId15"/>
    <p:sldId id="286" r:id="rId16"/>
    <p:sldId id="279" r:id="rId17"/>
    <p:sldId id="278" r:id="rId18"/>
    <p:sldId id="283" r:id="rId19"/>
    <p:sldId id="273" r:id="rId20"/>
    <p:sldId id="281" r:id="rId21"/>
    <p:sldId id="274" r:id="rId22"/>
    <p:sldId id="275" r:id="rId23"/>
    <p:sldId id="270" r:id="rId24"/>
  </p:sldIdLst>
  <p:sldSz cx="9144000" cy="6858000" type="screen4x3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4" d="100"/>
          <a:sy n="84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ofa\users$\users5\a1151925\a%20DOCS%20(U)\A%20California\Figure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5805864085175"/>
          <c:y val="2.8746769688403125E-2"/>
          <c:w val="0.89868996617010755"/>
          <c:h val="0.87748722240040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Acre Feet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Sheet1!$A$21:$A$44</c:f>
              <c:numCache>
                <c:formatCode>General</c:formatCode>
                <c:ptCount val="2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</c:numCache>
            </c:numRef>
          </c:cat>
          <c:val>
            <c:numRef>
              <c:f>Sheet1!$B$21:$B$44</c:f>
              <c:numCache>
                <c:formatCode>_-* #,##0_-;\-* #,##0_-;_-* "-"??_-;_-@_-</c:formatCode>
                <c:ptCount val="24"/>
                <c:pt idx="0">
                  <c:v>100000</c:v>
                </c:pt>
                <c:pt idx="1">
                  <c:v>98500</c:v>
                </c:pt>
                <c:pt idx="2">
                  <c:v>97022.5</c:v>
                </c:pt>
                <c:pt idx="3">
                  <c:v>94111.824999999997</c:v>
                </c:pt>
                <c:pt idx="4">
                  <c:v>91288.470249999998</c:v>
                </c:pt>
                <c:pt idx="5">
                  <c:v>88549.8161425</c:v>
                </c:pt>
                <c:pt idx="6">
                  <c:v>85893.321658225002</c:v>
                </c:pt>
                <c:pt idx="7">
                  <c:v>83316.522008478249</c:v>
                </c:pt>
                <c:pt idx="8">
                  <c:v>80817.026348223895</c:v>
                </c:pt>
                <c:pt idx="9">
                  <c:v>78392.51555777718</c:v>
                </c:pt>
                <c:pt idx="10">
                  <c:v>76040.740091043859</c:v>
                </c:pt>
                <c:pt idx="11">
                  <c:v>73759.517888312548</c:v>
                </c:pt>
                <c:pt idx="12">
                  <c:v>71546.732351663173</c:v>
                </c:pt>
                <c:pt idx="13">
                  <c:v>69400.330381113279</c:v>
                </c:pt>
                <c:pt idx="14">
                  <c:v>67318.320469679878</c:v>
                </c:pt>
                <c:pt idx="15">
                  <c:v>65298.770855589479</c:v>
                </c:pt>
                <c:pt idx="16">
                  <c:v>63339.807729921791</c:v>
                </c:pt>
                <c:pt idx="17">
                  <c:v>61439.613498024133</c:v>
                </c:pt>
                <c:pt idx="18">
                  <c:v>60000</c:v>
                </c:pt>
                <c:pt idx="19">
                  <c:v>60000</c:v>
                </c:pt>
                <c:pt idx="20">
                  <c:v>60000</c:v>
                </c:pt>
                <c:pt idx="21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A-4381-8963-2F956480E2D8}"/>
            </c:ext>
          </c:extLst>
        </c:ser>
        <c:ser>
          <c:idx val="1"/>
          <c:order val="1"/>
          <c:tx>
            <c:strRef>
              <c:f>Sheet1!$C$20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Sheet1!$A$21:$A$44</c:f>
              <c:numCache>
                <c:formatCode>General</c:formatCode>
                <c:ptCount val="2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</c:numCache>
            </c:numRef>
          </c:cat>
          <c:val>
            <c:numRef>
              <c:f>Sheet1!$C$21:$C$44</c:f>
              <c:numCache>
                <c:formatCode>General</c:formatCode>
                <c:ptCount val="24"/>
                <c:pt idx="0" formatCode="_-* #,##0_-;\-* #,##0_-;_-* &quot;-&quot;??_-;_-@_-">
                  <c:v>25000</c:v>
                </c:pt>
                <c:pt idx="10" formatCode="_-* #,##0_-;\-* #,##0_-;_-* &quot;-&quot;??_-;_-@_-">
                  <c:v>10000</c:v>
                </c:pt>
                <c:pt idx="11" formatCode="_-* #,##0_-;\-* #,##0_-;_-* &quot;-&quot;??_-;_-@_-">
                  <c:v>12000</c:v>
                </c:pt>
                <c:pt idx="12" formatCode="_-* #,##0_-;\-* #,##0_-;_-* &quot;-&quot;??_-;_-@_-">
                  <c:v>13000</c:v>
                </c:pt>
                <c:pt idx="13" formatCode="_-* #,##0_-;\-* #,##0_-;_-* &quot;-&quot;??_-;_-@_-">
                  <c:v>8000</c:v>
                </c:pt>
                <c:pt idx="14" formatCode="_-* #,##0_-;\-* #,##0_-;_-* &quot;-&quot;??_-;_-@_-">
                  <c:v>7000</c:v>
                </c:pt>
                <c:pt idx="15" formatCode="_-* #,##0_-;\-* #,##0_-;_-* &quot;-&quot;??_-;_-@_-">
                  <c:v>10000</c:v>
                </c:pt>
                <c:pt idx="16" formatCode="_-* #,##0_-;\-* #,##0_-;_-* &quot;-&quot;??_-;_-@_-">
                  <c:v>13000</c:v>
                </c:pt>
                <c:pt idx="17" formatCode="_-* #,##0_-;\-* #,##0_-;_-* &quot;-&quot;??_-;_-@_-">
                  <c:v>7000</c:v>
                </c:pt>
                <c:pt idx="18" formatCode="_-* #,##0_-;\-* #,##0_-;_-* &quot;-&quot;??_-;_-@_-">
                  <c:v>5000</c:v>
                </c:pt>
                <c:pt idx="19" formatCode="_-* #,##0_-;\-* #,##0_-;_-* &quot;-&quot;??_-;_-@_-">
                  <c:v>8000</c:v>
                </c:pt>
                <c:pt idx="20" formatCode="_-* #,##0_-;\-* #,##0_-;_-* &quot;-&quot;??_-;_-@_-">
                  <c:v>15000</c:v>
                </c:pt>
                <c:pt idx="21" formatCode="_-* #,##0_-;\-* #,##0_-;_-* &quot;-&quot;??_-;_-@_-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DA-4381-8963-2F956480E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324992"/>
        <c:axId val="478316464"/>
      </c:barChart>
      <c:catAx>
        <c:axId val="478324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16464"/>
        <c:crosses val="autoZero"/>
        <c:auto val="0"/>
        <c:lblAlgn val="ctr"/>
        <c:lblOffset val="100"/>
        <c:tickLblSkip val="2"/>
        <c:noMultiLvlLbl val="0"/>
      </c:catAx>
      <c:valAx>
        <c:axId val="478316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tx1"/>
                    </a:solidFill>
                  </a:rPr>
                  <a:t>Acre Feet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2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A8196-05FA-4F2E-B848-FD9B55891287}" type="datetimeFigureOut">
              <a:rPr lang="en-AU" smtClean="0"/>
              <a:t>27/06/2017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07EF0-BF92-4D72-8CEE-C7AD8D04A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64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9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A2D67-886D-4C2A-9145-CD812767ABA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Young@adelaide.edu.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94F1E096-8277-41CE-9398-334744BB076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#_Toc483400182"/><Relationship Id="rId13" Type="http://schemas.openxmlformats.org/officeDocument/2006/relationships/hyperlink" Target="#_Toc483400187"/><Relationship Id="rId18" Type="http://schemas.openxmlformats.org/officeDocument/2006/relationships/hyperlink" Target="#_Toc483400197"/><Relationship Id="rId26" Type="http://schemas.openxmlformats.org/officeDocument/2006/relationships/hyperlink" Target="#_Toc483400205"/><Relationship Id="rId39" Type="http://schemas.openxmlformats.org/officeDocument/2006/relationships/hyperlink" Target="#_Toc483400224"/><Relationship Id="rId3" Type="http://schemas.openxmlformats.org/officeDocument/2006/relationships/hyperlink" Target="#_Toc483400177"/><Relationship Id="rId21" Type="http://schemas.openxmlformats.org/officeDocument/2006/relationships/hyperlink" Target="#_Toc483400200"/><Relationship Id="rId34" Type="http://schemas.openxmlformats.org/officeDocument/2006/relationships/hyperlink" Target="#_Toc483400219"/><Relationship Id="rId42" Type="http://schemas.openxmlformats.org/officeDocument/2006/relationships/hyperlink" Target="#_Toc483400230"/><Relationship Id="rId7" Type="http://schemas.openxmlformats.org/officeDocument/2006/relationships/hyperlink" Target="#_Toc483400181"/><Relationship Id="rId12" Type="http://schemas.openxmlformats.org/officeDocument/2006/relationships/hyperlink" Target="#_Toc483400186"/><Relationship Id="rId17" Type="http://schemas.openxmlformats.org/officeDocument/2006/relationships/hyperlink" Target="#_Toc483400196"/><Relationship Id="rId25" Type="http://schemas.openxmlformats.org/officeDocument/2006/relationships/hyperlink" Target="#_Toc483400204"/><Relationship Id="rId33" Type="http://schemas.openxmlformats.org/officeDocument/2006/relationships/hyperlink" Target="#_Toc483400218"/><Relationship Id="rId38" Type="http://schemas.openxmlformats.org/officeDocument/2006/relationships/hyperlink" Target="#_Toc483400223"/><Relationship Id="rId2" Type="http://schemas.openxmlformats.org/officeDocument/2006/relationships/hyperlink" Target="#_Toc483400176"/><Relationship Id="rId16" Type="http://schemas.openxmlformats.org/officeDocument/2006/relationships/hyperlink" Target="#_Toc483400195"/><Relationship Id="rId20" Type="http://schemas.openxmlformats.org/officeDocument/2006/relationships/hyperlink" Target="#_Toc483400199"/><Relationship Id="rId29" Type="http://schemas.openxmlformats.org/officeDocument/2006/relationships/hyperlink" Target="#_Toc483400214"/><Relationship Id="rId41" Type="http://schemas.openxmlformats.org/officeDocument/2006/relationships/hyperlink" Target="#_Toc483400226"/><Relationship Id="rId1" Type="http://schemas.openxmlformats.org/officeDocument/2006/relationships/slideLayout" Target="../slideLayouts/slideLayout7.xml"/><Relationship Id="rId6" Type="http://schemas.openxmlformats.org/officeDocument/2006/relationships/hyperlink" Target="#_Toc483400180"/><Relationship Id="rId11" Type="http://schemas.openxmlformats.org/officeDocument/2006/relationships/hyperlink" Target="#_Toc483400185"/><Relationship Id="rId24" Type="http://schemas.openxmlformats.org/officeDocument/2006/relationships/hyperlink" Target="#_Toc483400203"/><Relationship Id="rId32" Type="http://schemas.openxmlformats.org/officeDocument/2006/relationships/hyperlink" Target="#_Toc483400217"/><Relationship Id="rId37" Type="http://schemas.openxmlformats.org/officeDocument/2006/relationships/hyperlink" Target="#_Toc483400222"/><Relationship Id="rId40" Type="http://schemas.openxmlformats.org/officeDocument/2006/relationships/hyperlink" Target="#_Toc483400225"/><Relationship Id="rId45" Type="http://schemas.openxmlformats.org/officeDocument/2006/relationships/hyperlink" Target="#_Toc483400236"/><Relationship Id="rId5" Type="http://schemas.openxmlformats.org/officeDocument/2006/relationships/hyperlink" Target="#_Toc483400179"/><Relationship Id="rId15" Type="http://schemas.openxmlformats.org/officeDocument/2006/relationships/hyperlink" Target="#_Toc483400194"/><Relationship Id="rId23" Type="http://schemas.openxmlformats.org/officeDocument/2006/relationships/hyperlink" Target="#_Toc483400202"/><Relationship Id="rId28" Type="http://schemas.openxmlformats.org/officeDocument/2006/relationships/hyperlink" Target="#_Toc483400207"/><Relationship Id="rId36" Type="http://schemas.openxmlformats.org/officeDocument/2006/relationships/hyperlink" Target="#_Toc483400221"/><Relationship Id="rId10" Type="http://schemas.openxmlformats.org/officeDocument/2006/relationships/hyperlink" Target="#_Toc483400184"/><Relationship Id="rId19" Type="http://schemas.openxmlformats.org/officeDocument/2006/relationships/hyperlink" Target="#_Toc483400198"/><Relationship Id="rId31" Type="http://schemas.openxmlformats.org/officeDocument/2006/relationships/hyperlink" Target="#_Toc483400216"/><Relationship Id="rId44" Type="http://schemas.openxmlformats.org/officeDocument/2006/relationships/hyperlink" Target="#_Toc483400235"/><Relationship Id="rId4" Type="http://schemas.openxmlformats.org/officeDocument/2006/relationships/hyperlink" Target="#_Toc483400178"/><Relationship Id="rId9" Type="http://schemas.openxmlformats.org/officeDocument/2006/relationships/hyperlink" Target="#_Toc483400183"/><Relationship Id="rId14" Type="http://schemas.openxmlformats.org/officeDocument/2006/relationships/hyperlink" Target="#_Toc483400188"/><Relationship Id="rId22" Type="http://schemas.openxmlformats.org/officeDocument/2006/relationships/hyperlink" Target="#_Toc483400201"/><Relationship Id="rId27" Type="http://schemas.openxmlformats.org/officeDocument/2006/relationships/hyperlink" Target="#_Toc483400206"/><Relationship Id="rId30" Type="http://schemas.openxmlformats.org/officeDocument/2006/relationships/hyperlink" Target="#_Toc483400215"/><Relationship Id="rId35" Type="http://schemas.openxmlformats.org/officeDocument/2006/relationships/hyperlink" Target="#_Toc483400220"/><Relationship Id="rId43" Type="http://schemas.openxmlformats.org/officeDocument/2006/relationships/hyperlink" Target="#_Toc483400231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425" y="390525"/>
            <a:ext cx="8439150" cy="6076950"/>
          </a:xfrm>
          <a:prstGeom prst="rect">
            <a:avLst/>
          </a:prstGeom>
          <a:solidFill>
            <a:schemeClr val="bg2">
              <a:alpha val="44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1215" y="2008078"/>
            <a:ext cx="7821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orbel" panose="020B0503020204020204" pitchFamily="34" charset="0"/>
              </a:rPr>
              <a:t>Sustainable Groundwater Management in California: A Framework and Implementation Roadmap</a:t>
            </a:r>
          </a:p>
          <a:p>
            <a:pPr algn="ctr"/>
            <a:endParaRPr lang="en-US" sz="2600" b="1" dirty="0">
              <a:latin typeface="Corbel" panose="020B0503020204020204" pitchFamily="34" charset="0"/>
            </a:endParaRPr>
          </a:p>
          <a:p>
            <a:pPr algn="ctr"/>
            <a:r>
              <a:rPr lang="en-US" sz="2600" b="1" dirty="0">
                <a:latin typeface="Corbel" panose="020B0503020204020204" pitchFamily="34" charset="0"/>
              </a:rPr>
              <a:t>Professor Mike Young</a:t>
            </a:r>
            <a:br>
              <a:rPr lang="en-US" sz="2600" b="1" dirty="0">
                <a:latin typeface="Corbel" panose="020B0503020204020204" pitchFamily="34" charset="0"/>
              </a:rPr>
            </a:br>
            <a:endParaRPr lang="en-US" sz="2600" b="1" dirty="0">
              <a:latin typeface="Corbel" panose="020B0503020204020204" pitchFamily="34" charset="0"/>
            </a:endParaRPr>
          </a:p>
          <a:p>
            <a:pPr algn="ctr"/>
            <a:r>
              <a:rPr lang="en-US" sz="2200" b="1" dirty="0">
                <a:latin typeface="Corbel" panose="020B0503020204020204" pitchFamily="34" charset="0"/>
                <a:hlinkClick r:id="rId3"/>
              </a:rPr>
              <a:t>Mike.Young@adelaide.edu.au</a:t>
            </a:r>
            <a:br>
              <a:rPr lang="en-US" sz="2200" b="1" dirty="0">
                <a:latin typeface="Corbel" panose="020B0503020204020204" pitchFamily="34" charset="0"/>
              </a:rPr>
            </a:br>
            <a:br>
              <a:rPr lang="en-US" sz="2200" b="1" dirty="0">
                <a:latin typeface="Corbel" panose="020B0503020204020204" pitchFamily="34" charset="0"/>
              </a:rPr>
            </a:br>
            <a:r>
              <a:rPr lang="en-US" sz="2200" b="1" dirty="0">
                <a:latin typeface="Corbel" panose="020B0503020204020204" pitchFamily="34" charset="0"/>
              </a:rPr>
              <a:t>Cell 857 928 2519</a:t>
            </a:r>
          </a:p>
        </p:txBody>
      </p:sp>
      <p:pic>
        <p:nvPicPr>
          <p:cNvPr id="1034" name="Picture 10" descr="https://www.gsb.stanford.edu/sites/gsb/files/act/Legacy%20Resource%20Center/The%20Water%20Foundation-Spring-Summer%202016/resources_legacy_fund_organizatio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54" y="5653883"/>
            <a:ext cx="2051318" cy="6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eekcdn.com/pacman/company-profiles/logos/432611/university-of-adelaide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27111" r="4871" b="26363"/>
          <a:stretch/>
        </p:blipFill>
        <p:spPr bwMode="auto">
          <a:xfrm>
            <a:off x="5072546" y="5653883"/>
            <a:ext cx="2149979" cy="6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5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Suggested Objectives &amp;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51355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Six objectives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orbel" panose="020B0503020204020204" pitchFamily="34" charset="0"/>
              </a:rPr>
              <a:t>Avoid SGMA’s 6 undesirable groundwater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Maximize local profits </a:t>
            </a: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 Economically efficient groundwater use, investment, and SGMA compliance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Encourage and reward water conservation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Facilitate continuous adjustment as conditions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Provide fair and equitable access for domestic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Maintain local control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One Sustainability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Groundwater use is in balance and free of 6 undesirable results by 2042 (at the latest)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5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GSP Design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51355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1. Maximize value and investment opportunity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Guaranteed registers and water accounts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Shares </a:t>
            </a:r>
            <a:r>
              <a:rPr lang="en-US" dirty="0" err="1">
                <a:latin typeface="Corbel" panose="020B0503020204020204" pitchFamily="34" charset="0"/>
              </a:rPr>
              <a:t>mortgageable</a:t>
            </a:r>
            <a:r>
              <a:rPr lang="en-US" dirty="0">
                <a:latin typeface="Corbel" panose="020B0503020204020204" pitchFamily="34" charset="0"/>
              </a:rPr>
              <a:t> at low cost</a:t>
            </a:r>
          </a:p>
          <a:p>
            <a:r>
              <a:rPr lang="en-US" sz="2400" dirty="0">
                <a:latin typeface="Corbel" panose="020B0503020204020204" pitchFamily="34" charset="0"/>
              </a:rPr>
              <a:t>2. Avoid massive disruption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Recognize current use and investments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A start-up buffer and carry-forward provisions</a:t>
            </a:r>
          </a:p>
          <a:p>
            <a:r>
              <a:rPr lang="en-US" sz="2400" dirty="0">
                <a:latin typeface="Corbel" panose="020B0503020204020204" pitchFamily="34" charset="0"/>
              </a:rPr>
              <a:t>3. Encourage drought preparedness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Credit savings and banking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Low cost trading</a:t>
            </a:r>
          </a:p>
          <a:p>
            <a:pPr marL="357188" indent="-357188"/>
            <a:r>
              <a:rPr lang="en-US" sz="2400" dirty="0">
                <a:latin typeface="Corbel" panose="020B0503020204020204" pitchFamily="34" charset="0"/>
              </a:rPr>
              <a:t>4. Require the State Government (DWR, SWRCB) to make timely &amp; binding decisions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“Ratify” decisions -- because fiddling &amp; procrastinating decreases confidence </a:t>
            </a:r>
          </a:p>
          <a:p>
            <a:r>
              <a:rPr lang="en-US" sz="2400" dirty="0">
                <a:latin typeface="Corbel" panose="020B0503020204020204" pitchFamily="34" charset="0"/>
              </a:rPr>
              <a:t>5. Keep it simple and affordable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Unbundled entitlement, allocation, and use management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Depth to groundwater as a proxy indicator of variable sustainable yield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Adaptive management of allocations</a:t>
            </a:r>
          </a:p>
        </p:txBody>
      </p:sp>
    </p:spTree>
    <p:extLst>
      <p:ext uri="{BB962C8B-B14F-4D97-AF65-F5344CB8AC3E}">
        <p14:creationId xmlns:p14="http://schemas.microsoft.com/office/powerpoint/2010/main" val="348878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414989"/>
              </p:ext>
            </p:extLst>
          </p:nvPr>
        </p:nvGraphicFramePr>
        <p:xfrm>
          <a:off x="457200" y="1232417"/>
          <a:ext cx="7215187" cy="483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Indicative Allocation Plan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297509" y="1470405"/>
            <a:ext cx="1407013" cy="1229046"/>
          </a:xfrm>
          <a:prstGeom prst="wedgeEllipseCallout">
            <a:avLst>
              <a:gd name="adj1" fmla="val -156705"/>
              <a:gd name="adj2" fmla="val 366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Corbel" panose="020B0503020204020204" pitchFamily="34" charset="0"/>
              </a:rPr>
              <a:t>Guaranteed allocation in first two years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324475" y="1084701"/>
            <a:ext cx="2347912" cy="1229046"/>
          </a:xfrm>
          <a:prstGeom prst="wedgeEllipseCallout">
            <a:avLst>
              <a:gd name="adj1" fmla="val -94615"/>
              <a:gd name="adj2" fmla="val 997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Corbel" panose="020B0503020204020204" pitchFamily="34" charset="0"/>
              </a:rPr>
              <a:t>Basin Authority invests in groundwater augmentation project on behalf of all share holders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175513" y="2271450"/>
            <a:ext cx="2516084" cy="886831"/>
          </a:xfrm>
          <a:prstGeom prst="wedgeEllipseCallout">
            <a:avLst>
              <a:gd name="adj1" fmla="val -51843"/>
              <a:gd name="adj2" fmla="val 829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Corbel" panose="020B0503020204020204" pitchFamily="34" charset="0"/>
              </a:rPr>
              <a:t>Aquifer found to sustain greater use than expected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71525" y="3931435"/>
            <a:ext cx="6353175" cy="142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0575" y="4202907"/>
            <a:ext cx="6353175" cy="142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4226" y="3715333"/>
            <a:ext cx="17443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u="sng" dirty="0">
                <a:latin typeface="Corbel" panose="020B0503020204020204" pitchFamily="34" charset="0"/>
              </a:rPr>
              <a:t>Preferred Max Depth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5164" y="3993363"/>
            <a:ext cx="17123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u="sng" dirty="0">
                <a:latin typeface="Corbel" panose="020B0503020204020204" pitchFamily="34" charset="0"/>
              </a:rPr>
              <a:t>Absolute Max Depth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520305" y="1037405"/>
            <a:ext cx="1819275" cy="1078299"/>
          </a:xfrm>
          <a:prstGeom prst="wedgeEllipseCallout">
            <a:avLst>
              <a:gd name="adj1" fmla="val -52627"/>
              <a:gd name="adj2" fmla="val 242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Corbel" panose="020B0503020204020204" pitchFamily="34" charset="0"/>
              </a:rPr>
              <a:t>Buffer available for use now or in any future year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23925" y="3565257"/>
            <a:ext cx="6353175" cy="142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36626" y="3349155"/>
            <a:ext cx="1688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u="sng" dirty="0">
                <a:latin typeface="Corbel" panose="020B0503020204020204" pitchFamily="34" charset="0"/>
              </a:rPr>
              <a:t>Preferred Av.  Depth</a:t>
            </a:r>
          </a:p>
        </p:txBody>
      </p:sp>
    </p:spTree>
    <p:extLst>
      <p:ext uri="{BB962C8B-B14F-4D97-AF65-F5344CB8AC3E}">
        <p14:creationId xmlns:p14="http://schemas.microsoft.com/office/powerpoint/2010/main" val="14568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Keeping it simple!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Every time depth to groundwater drops, allocations per share must go down by at least 1.5%!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When the absolute maximum depth is reached, allocations per share must go to zero and remain at zero until there is a return to the preferred minimum.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Any water left in any water account may still be used.</a:t>
            </a:r>
          </a:p>
        </p:txBody>
      </p:sp>
    </p:spTree>
    <p:extLst>
      <p:ext uri="{BB962C8B-B14F-4D97-AF65-F5344CB8AC3E}">
        <p14:creationId xmlns:p14="http://schemas.microsoft.com/office/powerpoint/2010/main" val="13421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42349"/>
              </p:ext>
            </p:extLst>
          </p:nvPr>
        </p:nvGraphicFramePr>
        <p:xfrm>
          <a:off x="498376" y="906847"/>
          <a:ext cx="8147248" cy="588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229">
                  <a:extLst>
                    <a:ext uri="{9D8B030D-6E8A-4147-A177-3AD203B41FA5}">
                      <a16:colId xmlns:a16="http://schemas.microsoft.com/office/drawing/2014/main" val="2566223083"/>
                    </a:ext>
                  </a:extLst>
                </a:gridCol>
                <a:gridCol w="3436908">
                  <a:extLst>
                    <a:ext uri="{9D8B030D-6E8A-4147-A177-3AD203B41FA5}">
                      <a16:colId xmlns:a16="http://schemas.microsoft.com/office/drawing/2014/main" val="3789257433"/>
                    </a:ext>
                  </a:extLst>
                </a:gridCol>
                <a:gridCol w="1042071">
                  <a:extLst>
                    <a:ext uri="{9D8B030D-6E8A-4147-A177-3AD203B41FA5}">
                      <a16:colId xmlns:a16="http://schemas.microsoft.com/office/drawing/2014/main" val="1737562042"/>
                    </a:ext>
                  </a:extLst>
                </a:gridCol>
                <a:gridCol w="1204591">
                  <a:extLst>
                    <a:ext uri="{9D8B030D-6E8A-4147-A177-3AD203B41FA5}">
                      <a16:colId xmlns:a16="http://schemas.microsoft.com/office/drawing/2014/main" val="2757067922"/>
                    </a:ext>
                  </a:extLst>
                </a:gridCol>
                <a:gridCol w="1142449">
                  <a:extLst>
                    <a:ext uri="{9D8B030D-6E8A-4147-A177-3AD203B41FA5}">
                      <a16:colId xmlns:a16="http://schemas.microsoft.com/office/drawing/2014/main" val="295253488"/>
                    </a:ext>
                  </a:extLst>
                </a:gridCol>
              </a:tblGrid>
              <a:tr h="26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Date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Action or event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Debit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Credit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Balance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extLst>
                  <a:ext uri="{0D108BD9-81ED-4DB2-BD59-A6C34878D82A}">
                    <a16:rowId xmlns:a16="http://schemas.microsoft.com/office/drawing/2014/main" val="4276207886"/>
                  </a:ext>
                </a:extLst>
              </a:tr>
              <a:tr h="223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1 Oct 2019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Opening balance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0.00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3352608362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1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Start-up buffer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+83.33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+83.33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1403103822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1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Share allocation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10,000 shares at one acre-inch per share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+833.33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+916.66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4068446118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15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Net use—estimated using satellite imagery and land parcel area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-10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+906.66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1896190914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30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Net use—estimated using satellite imagery and land parcel area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-15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+891.66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3865270732"/>
                  </a:ext>
                </a:extLst>
              </a:tr>
              <a:tr h="37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5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Within-zone allocation transfer to M.D. and S.M. Jones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-50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+841.66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2526013289"/>
                  </a:ext>
                </a:extLst>
              </a:tr>
              <a:tr h="885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20 Nov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Metered use taken for industrial water use purposes on land parcel (six acre-feet with 50% return following treatment in septic system)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+838.66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550005831"/>
                  </a:ext>
                </a:extLst>
              </a:tr>
              <a:tr h="37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25 Nov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Purchase from D. Smith (Zone 2) 30 acre-feet at 0.8 per acre-foot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+24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+862.66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1389723966"/>
                  </a:ext>
                </a:extLst>
              </a:tr>
              <a:tr h="327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28 Dec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Transfer to J.J. Esau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-70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+792.66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2952292875"/>
                  </a:ext>
                </a:extLst>
              </a:tr>
              <a:tr h="53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30 Mar 2020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Aquifer recharge using water sourced from the state water project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+100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+892.66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576963043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~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~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612053330"/>
                  </a:ext>
                </a:extLst>
              </a:tr>
              <a:tr h="37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30 Sept 2020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Closing balance at the closure of the 2019/20 water year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+892.66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4197595807"/>
                  </a:ext>
                </a:extLst>
              </a:tr>
              <a:tr h="53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End of year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Amount to be carried forward to the next water year with 10% adjustment for losses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-89.3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+803.36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:a16="http://schemas.microsoft.com/office/drawing/2014/main" val="64166453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98376" y="3248554"/>
            <a:ext cx="8352928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A Mock-Up Water Account</a:t>
            </a:r>
          </a:p>
        </p:txBody>
      </p:sp>
    </p:spTree>
    <p:extLst>
      <p:ext uri="{BB962C8B-B14F-4D97-AF65-F5344CB8AC3E}">
        <p14:creationId xmlns:p14="http://schemas.microsoft.com/office/powerpoint/2010/main" val="25679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Gross v’s Net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Gross accounting systems adjust for changes in average return flows</a:t>
            </a:r>
          </a:p>
          <a:p>
            <a:r>
              <a:rPr lang="en-AU" dirty="0"/>
              <a:t>Net accounting systems adjust for changes in return flow at the farm level</a:t>
            </a:r>
          </a:p>
          <a:p>
            <a:r>
              <a:rPr lang="en-AU" dirty="0"/>
              <a:t>Gross accounting systems rely upon meters</a:t>
            </a:r>
          </a:p>
          <a:p>
            <a:r>
              <a:rPr lang="en-AU" dirty="0"/>
              <a:t>Net accounting systems are still in their infancy and rely upon satellite-based estimates of </a:t>
            </a:r>
            <a:r>
              <a:rPr lang="en-AU" dirty="0" err="1"/>
              <a:t>Evapo</a:t>
            </a:r>
            <a:r>
              <a:rPr lang="en-AU" dirty="0"/>
              <a:t>-Transpiration</a:t>
            </a:r>
          </a:p>
        </p:txBody>
      </p:sp>
    </p:spTree>
    <p:extLst>
      <p:ext uri="{BB962C8B-B14F-4D97-AF65-F5344CB8AC3E}">
        <p14:creationId xmlns:p14="http://schemas.microsoft.com/office/powerpoint/2010/main" val="23744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94F1E096-8277-41CE-9398-334744BB076E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1243034"/>
            <a:ext cx="7748586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7908"/>
          </a:xfrm>
        </p:spPr>
        <p:txBody>
          <a:bodyPr/>
          <a:lstStyle/>
          <a:p>
            <a:pPr algn="ctr"/>
            <a:r>
              <a:rPr lang="en-AU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90701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Domestic Water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Shares held by County or City with obligation to keep the “domestic water account” in </a:t>
            </a:r>
            <a:r>
              <a:rPr lang="en-AU"/>
              <a:t>positive balance</a:t>
            </a:r>
          </a:p>
          <a:p>
            <a:endParaRPr lang="en-AU" dirty="0"/>
          </a:p>
          <a:p>
            <a:r>
              <a:rPr lang="en-AU" dirty="0"/>
              <a:t>5 </a:t>
            </a:r>
            <a:r>
              <a:rPr lang="en-AU" dirty="0" err="1"/>
              <a:t>yr</a:t>
            </a:r>
            <a:r>
              <a:rPr lang="en-AU" dirty="0"/>
              <a:t> estimate of average use</a:t>
            </a:r>
            <a:br>
              <a:rPr lang="en-AU" dirty="0"/>
            </a:br>
            <a:endParaRPr lang="en-AU" dirty="0"/>
          </a:p>
          <a:p>
            <a:r>
              <a:rPr lang="en-AU" dirty="0"/>
              <a:t>Each household allowed to take </a:t>
            </a:r>
            <a:r>
              <a:rPr lang="en-AU" b="1" u="sng" dirty="0"/>
              <a:t>up to</a:t>
            </a:r>
            <a:r>
              <a:rPr lang="en-AU" dirty="0"/>
              <a:t> locally agreed limit</a:t>
            </a:r>
            <a:br>
              <a:rPr lang="en-AU" dirty="0"/>
            </a:br>
            <a:endParaRPr lang="en-AU" dirty="0"/>
          </a:p>
          <a:p>
            <a:r>
              <a:rPr lang="en-AU" dirty="0"/>
              <a:t>When allocations per share @ zero, </a:t>
            </a:r>
            <a:br>
              <a:rPr lang="en-AU" dirty="0"/>
            </a:br>
            <a:r>
              <a:rPr lang="en-AU" dirty="0"/>
              <a:t>households still allowed to take sufficient for essential purposes</a:t>
            </a:r>
          </a:p>
        </p:txBody>
      </p:sp>
    </p:spTree>
    <p:extLst>
      <p:ext uri="{BB962C8B-B14F-4D97-AF65-F5344CB8AC3E}">
        <p14:creationId xmlns:p14="http://schemas.microsoft.com/office/powerpoint/2010/main" val="148331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Making it all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Need a Chair who is trusted and is a skilled communicator</a:t>
            </a:r>
          </a:p>
          <a:p>
            <a:r>
              <a:rPr lang="en-AU" dirty="0"/>
              <a:t>When in un- intentionally in deficit, </a:t>
            </a:r>
            <a:br>
              <a:rPr lang="en-AU" dirty="0"/>
            </a:br>
            <a:r>
              <a:rPr lang="en-AU" dirty="0"/>
              <a:t>                                        30 days to make good</a:t>
            </a:r>
            <a:br>
              <a:rPr lang="en-AU" dirty="0"/>
            </a:br>
            <a:endParaRPr lang="en-AU" dirty="0"/>
          </a:p>
          <a:p>
            <a:r>
              <a:rPr lang="en-AU" dirty="0"/>
              <a:t>After 30 days, Watermaster required to make good for  you and charge double</a:t>
            </a:r>
            <a:br>
              <a:rPr lang="en-AU" dirty="0"/>
            </a:br>
            <a:endParaRPr lang="en-AU" dirty="0"/>
          </a:p>
          <a:p>
            <a:r>
              <a:rPr lang="en-AU" dirty="0"/>
              <a:t>Require DWR to be as disciplined as it expects users to be.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813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Issuing Shares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51355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Requires careful engagement and consultation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Determining eligibility criteria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Design the share allocation database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Assemble and validate the database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Develop and finalize the allocation formula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Build share register and, where appropriate, record financial interests 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Confirm accuracy of share register 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27561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SGMA </a:t>
            </a:r>
            <a:r>
              <a:rPr lang="en-US" sz="3200" dirty="0">
                <a:latin typeface="Corbel" panose="020B0503020204020204" pitchFamily="34" charset="0"/>
              </a:rPr>
              <a:t>101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Significant unreasonable and undesirable results</a:t>
            </a:r>
            <a:br>
              <a:rPr lang="en-AU" b="1" dirty="0"/>
            </a:br>
            <a:endParaRPr lang="en-AU" b="1" dirty="0"/>
          </a:p>
          <a:p>
            <a:pPr algn="l"/>
            <a:r>
              <a:rPr lang="en-AU" dirty="0"/>
              <a:t>(1) Depletion of groundwater levels</a:t>
            </a:r>
          </a:p>
          <a:p>
            <a:pPr algn="l"/>
            <a:r>
              <a:rPr lang="en-AU" dirty="0"/>
              <a:t>(2) Reduction of groundwater storage</a:t>
            </a:r>
          </a:p>
          <a:p>
            <a:pPr algn="l"/>
            <a:r>
              <a:rPr lang="en-AU" dirty="0"/>
              <a:t>(3) Land subsidence</a:t>
            </a:r>
          </a:p>
          <a:p>
            <a:pPr algn="l"/>
            <a:r>
              <a:rPr lang="en-AU" dirty="0"/>
              <a:t>(4) Potentially adverse impacts on surface water use</a:t>
            </a:r>
          </a:p>
          <a:p>
            <a:pPr algn="l"/>
            <a:r>
              <a:rPr lang="en-AU" dirty="0"/>
              <a:t>(5) Seawater intrusion</a:t>
            </a:r>
          </a:p>
          <a:p>
            <a:pPr algn="l"/>
            <a:r>
              <a:rPr lang="en-AU" dirty="0"/>
              <a:t>(6) Degradation of water quality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49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Possible Share Allocation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Best management practice </a:t>
            </a:r>
            <a:r>
              <a:rPr lang="en-AU"/>
              <a:t>for hottest </a:t>
            </a:r>
            <a:r>
              <a:rPr lang="en-AU" dirty="0"/>
              <a:t>of last 7 years</a:t>
            </a:r>
          </a:p>
          <a:p>
            <a:r>
              <a:rPr lang="en-AU" dirty="0"/>
              <a:t>Initial allocation in proportion to current land use</a:t>
            </a:r>
          </a:p>
          <a:p>
            <a:r>
              <a:rPr lang="en-AU" dirty="0"/>
              <a:t>Adjusted for age of current crop</a:t>
            </a:r>
          </a:p>
          <a:p>
            <a:r>
              <a:rPr lang="en-AU" dirty="0"/>
              <a:t>1.1% of shares re-allocated in proportion to land use for ten years</a:t>
            </a:r>
          </a:p>
          <a:p>
            <a:r>
              <a:rPr lang="en-AU" dirty="0"/>
              <a:t>Special 10 year reserve set aside to be allocated in proportion to land area</a:t>
            </a:r>
          </a:p>
          <a:p>
            <a:r>
              <a:rPr lang="en-AU" dirty="0"/>
              <a:t>Maximum volume used in last 7 years allocated to packing sheds, businesses, etc.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235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Issues for Discussion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7025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Shares as the long-term entitlement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Water allocations and Water accounting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Governance arrangements (GSA, Authority &amp; Watermaster)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A gross or net accounting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Metering v. remote ET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Formula for issuing shares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Domestic water-use arrangements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Enforcement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Ensuring register and account integrity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Detail not covered in this presentation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Zones, boundary modifications,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Cooperation with other GSAs and managing connections via Coordination Agreements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GSP’s drought guarantee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ACKNOWLEDGEMENTS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51355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Roadmap co-author and colleague Bryce G. McAteer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Rockefeller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Water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Duke University’s Nicholas Institute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Water Funders Initiative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Rockefeller Foundation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Pisces Foundation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Bechtel Foundation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Walton Foundation</a:t>
            </a:r>
            <a:br>
              <a:rPr lang="en-US" dirty="0">
                <a:latin typeface="Corbel" panose="020B0503020204020204" pitchFamily="34" charset="0"/>
              </a:rPr>
            </a:br>
            <a:endParaRPr lang="en-US" dirty="0">
              <a:latin typeface="Corbel" panose="020B05030202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latin typeface="Corbel" panose="020B0503020204020204" pitchFamily="34" charset="0"/>
            </a:endParaRPr>
          </a:p>
          <a:p>
            <a:r>
              <a:rPr lang="en-US" sz="2000" b="1" dirty="0">
                <a:latin typeface="Corbel" panose="020B0503020204020204" pitchFamily="34" charset="0"/>
              </a:rPr>
              <a:t>Google “Young McAteer Groundwater” to access our Roadmap</a:t>
            </a:r>
          </a:p>
        </p:txBody>
      </p:sp>
    </p:spTree>
    <p:extLst>
      <p:ext uri="{BB962C8B-B14F-4D97-AF65-F5344CB8AC3E}">
        <p14:creationId xmlns:p14="http://schemas.microsoft.com/office/powerpoint/2010/main" val="8058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Roadmap contents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37839"/>
            <a:ext cx="39848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Vision Statement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Plan Framework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Purpose of Plan and Goals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5"/>
              </a:rPr>
              <a:t>Avoiding Undesirable Results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6"/>
              </a:rPr>
              <a:t>Sustainability Goal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267325" algn="r"/>
              </a:tabLst>
            </a:pPr>
            <a:r>
              <a:rPr lang="en-US" altLang="en-US" sz="1200" u="sng" dirty="0">
                <a:solidFill>
                  <a:srgbClr val="FF0000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7"/>
              </a:rPr>
              <a:t>Zones</a:t>
            </a:r>
            <a:endParaRPr lang="en-AU" altLang="en-US" sz="1200" u="sng" dirty="0">
              <a:solidFill>
                <a:srgbClr val="FF0000"/>
              </a:solidFill>
              <a:latin typeface="Corbel" panose="020B0503020204020204" pitchFamily="34" charset="0"/>
              <a:ea typeface="MS Mincho"/>
              <a:cs typeface="Times New Roman" panose="02020603050405020304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ABC Groundwater Basin Authority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9"/>
              </a:rPr>
              <a:t>Quorum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0"/>
              </a:rPr>
              <a:t>No Conflict of Interest Allowed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1"/>
              </a:rPr>
              <a:t>Equitable Decision-Making Processes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267325" algn="r"/>
              </a:tabLst>
            </a:pPr>
            <a:r>
              <a:rPr lang="en-US" altLang="en-US" sz="1200" u="sng" dirty="0">
                <a:solidFill>
                  <a:srgbClr val="FF0000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2"/>
              </a:rPr>
              <a:t>Periodic Plan Reviews</a:t>
            </a:r>
            <a:endParaRPr lang="en-AU" altLang="en-US" sz="12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267325" algn="r"/>
              </a:tabLst>
            </a:pPr>
            <a:r>
              <a:rPr lang="en-US" altLang="en-US" sz="1200" u="sng" dirty="0">
                <a:solidFill>
                  <a:srgbClr val="FF0000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3"/>
              </a:rPr>
              <a:t>Plan</a:t>
            </a:r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3"/>
              </a:rPr>
              <a:t> Amendment Process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Water Sharing, Allocation, and Accounting System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267325" algn="r"/>
              </a:tabLst>
            </a:pPr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5"/>
              </a:rPr>
              <a:t>Water Use Accounts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6"/>
              </a:rPr>
              <a:t>Carryforward of Unused Allocations Allowed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7"/>
              </a:rPr>
              <a:t>Transfer of Allocations among Zones and out of the Basin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8"/>
              </a:rPr>
              <a:t>Groundwater Recharge and Augmentation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19"/>
              </a:rPr>
              <a:t>Significant Interception of Groundwater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20"/>
              </a:rPr>
              <a:t>Penalties for Unintentional Overuse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21"/>
              </a:rPr>
              <a:t>Intentional Overuse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Announcement and Issuance of Allocations</a:t>
            </a:r>
            <a:endParaRPr lang="en-AU" altLang="en-US" sz="1200" u="sng" dirty="0">
              <a:solidFill>
                <a:srgbClr val="0563C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Share Register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24"/>
              </a:rPr>
              <a:t>Recording Financial and Other Interests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25"/>
              </a:rPr>
              <a:t>Share Transfer Process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26"/>
              </a:rPr>
              <a:t>Restrictions on Share Transfers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</a:pPr>
            <a:endParaRPr lang="en-AU" altLang="en-US" sz="1200" u="sng" dirty="0">
              <a:solidFill>
                <a:srgbClr val="0563C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</a:pP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endParaRPr lang="en-AU" altLang="en-US" sz="1200" dirty="0">
              <a:latin typeface="Corbel" panose="020B0503020204020204" pitchFamily="34" charset="0"/>
            </a:endParaRPr>
          </a:p>
          <a:p>
            <a:endParaRPr lang="en-AU" sz="1200" dirty="0"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0702" y="1141705"/>
            <a:ext cx="398483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Protection of Existing Water Rights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Initial Share Allocation</a:t>
            </a:r>
            <a:endParaRPr lang="en-AU" altLang="en-US" sz="1200" u="sng" dirty="0">
              <a:solidFill>
                <a:srgbClr val="0563C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Issuing Groundwater Use Permits and Associating Them with Water Accounts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/>
              </a:rPr>
              <a:t>Basin Boundary and Zone Boundary Modification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31"/>
              </a:rPr>
              <a:t>Modification of the Basin Area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32"/>
              </a:rPr>
              <a:t>Zone Boundary Realignment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4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3"/>
              </a:rPr>
              <a:t>No Confidence in the Basin Authority or One or More of Its Members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 algn="just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34"/>
              </a:rPr>
              <a:t>Appointment of a Basin Administrator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lvl="1" algn="just"/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35"/>
              </a:rPr>
              <a:t>Suspension of Plan during </a:t>
            </a:r>
            <a:r>
              <a:rPr lang="en-US" altLang="en-US" sz="1200" u="sng" dirty="0" err="1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35"/>
              </a:rPr>
              <a:t>Nondrought</a:t>
            </a:r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35"/>
              </a:rPr>
              <a:t> States of Emergency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4"/>
              <a:tabLst>
                <a:tab pos="5267325" algn="r"/>
              </a:tabLst>
            </a:pPr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36"/>
              </a:rPr>
              <a:t>Fees and Charges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4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7"/>
              </a:rPr>
              <a:t>Legal Status and Commencement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4"/>
              <a:tabLst>
                <a:tab pos="5267325" algn="r"/>
              </a:tabLst>
            </a:pPr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38"/>
              </a:rPr>
              <a:t>Summary of Engagement Process Used during Development of this Plan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4"/>
              <a:tabLst>
                <a:tab pos="5267325" algn="r"/>
              </a:tabLst>
            </a:pPr>
            <a:r>
              <a:rPr lang="en-US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MS Mincho"/>
                <a:cs typeface="Times New Roman" panose="02020603050405020304" pitchFamily="18" charset="0"/>
                <a:hlinkClick r:id="rId39"/>
              </a:rPr>
              <a:t>ABC Groundwater Sustainability Agency Resolutions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4"/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0"/>
              </a:rPr>
              <a:t>Approval and Acceptance of Plan for the Management and Administration of the ABC Groundwater Basin</a:t>
            </a:r>
            <a:endParaRPr lang="en-AU" altLang="en-US" sz="1200" u="sng" dirty="0">
              <a:solidFill>
                <a:srgbClr val="0563C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</a:pPr>
            <a:endParaRPr lang="en-AU" altLang="en-US" sz="1200" u="sng" dirty="0">
              <a:solidFill>
                <a:srgbClr val="0563C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1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1"/>
              </a:rPr>
              <a:t>Annexures</a:t>
            </a:r>
          </a:p>
          <a:p>
            <a:pPr marL="538163" lvl="1" indent="-268288"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1"/>
              </a:rPr>
              <a:t>1.   ABC Basin Groundwater Annual Allocation Framework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538163" lvl="1" indent="-268288"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2"/>
              </a:rPr>
              <a:t>2.     The ABC Groundwater Basin and Zones</a:t>
            </a:r>
            <a:endParaRPr lang="en-AU" altLang="en-US" sz="1200" u="sng" dirty="0">
              <a:solidFill>
                <a:srgbClr val="0563C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1" indent="-268288"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3"/>
              </a:rPr>
              <a:t>3.     Accounting Arrangements for the Transfer of Water Allocations among Zones, Aquifer Recharge and Aquifer Augmentation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538163" lvl="1" indent="-268288"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4"/>
              </a:rPr>
              <a:t>4. Fees and Charges</a:t>
            </a:r>
            <a:endParaRPr lang="en-AU" altLang="en-US" sz="1200" dirty="0">
              <a:latin typeface="Corbel" panose="020B0503020204020204" pitchFamily="34" charset="0"/>
            </a:endParaRPr>
          </a:p>
          <a:p>
            <a:pPr marL="538163" lvl="1" indent="-268288"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</a:pP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5"/>
              </a:rPr>
              <a:t>5. Glossary of Term</a:t>
            </a:r>
            <a:r>
              <a:rPr lang="en-AU" altLang="en-US" sz="1200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AU" sz="1200" dirty="0">
              <a:latin typeface="Corbel" panose="020B0503020204020204" pitchFamily="34" charset="0"/>
            </a:endParaRPr>
          </a:p>
          <a:p>
            <a:pPr lvl="1"/>
            <a:endParaRPr lang="en-AU" altLang="en-US" sz="1200" dirty="0">
              <a:latin typeface="Corbel" panose="020B0503020204020204" pitchFamily="34" charset="0"/>
            </a:endParaRPr>
          </a:p>
          <a:p>
            <a:endParaRPr lang="en-AU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SGMA: An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51355"/>
            <a:ext cx="4300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Challenges local communities to form agencies &amp; prepare plans that prevent 6 “undesirable results” occurring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Leaves the detail to local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Is silent on water rights, allocation arrangements, administrative structures, enforcement and accounting, etc.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83" y="1320578"/>
            <a:ext cx="3801718" cy="44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The Roadmap and GSP Mock-up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51355"/>
            <a:ext cx="4543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Offers a mock-up of a GSP ready for DWR approval.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Written to help GSAs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Think through the detail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Understand the state of the 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Avoid making mistakes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Fills in SGMA’s gaps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Envisions SGMA as a pathway to increased prosperity.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31" y="1351355"/>
            <a:ext cx="3512569" cy="44779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229225" y="6143625"/>
            <a:ext cx="3457575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orbel" panose="020B0503020204020204" pitchFamily="34" charset="0"/>
              </a:rPr>
              <a:t>Google “Young McAteer groundwater” to read more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0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86751" cy="1325563"/>
          </a:xfrm>
        </p:spPr>
        <p:txBody>
          <a:bodyPr/>
          <a:lstStyle/>
          <a:p>
            <a:r>
              <a:rPr lang="en-AU" dirty="0"/>
              <a:t>Two extracts from the GSP Mock-up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6088" lvl="0" indent="-446088">
              <a:buNone/>
            </a:pPr>
            <a:r>
              <a:rPr lang="en-AU" i="1" dirty="0"/>
              <a:t>14. Shareholders will be free to choose whether or not to use, save, or, by way of transfer, sell any allocations made to their water account. </a:t>
            </a:r>
            <a:br>
              <a:rPr lang="en-AU" i="1" dirty="0"/>
            </a:br>
            <a:br>
              <a:rPr lang="en-AU" i="1" dirty="0"/>
            </a:br>
            <a:r>
              <a:rPr lang="en-AU" i="1" dirty="0"/>
              <a:t>Adjusted only for hydrological losses, account holders will be allowed to carry forward unused water allocations from one water year to the next.</a:t>
            </a:r>
            <a:br>
              <a:rPr lang="en-AU" i="1" dirty="0"/>
            </a:br>
            <a:endParaRPr lang="en-AU" i="1" dirty="0"/>
          </a:p>
          <a:p>
            <a:pPr marL="446088" lvl="0" indent="-446088">
              <a:buNone/>
            </a:pPr>
            <a:r>
              <a:rPr lang="en-AU" i="1" dirty="0"/>
              <a:t>15. Share ownership will be defined by reference to the ABC Basin Share Register. </a:t>
            </a:r>
            <a:br>
              <a:rPr lang="en-AU" i="1" dirty="0"/>
            </a:br>
            <a:br>
              <a:rPr lang="en-AU" i="1" dirty="0"/>
            </a:br>
            <a:r>
              <a:rPr lang="en-AU" i="1" dirty="0"/>
              <a:t>Any claimed interest in an ABC Basin share shall be deemed to be invalid unless it is recorded in the ABC Basin Share Register.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95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International insights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3108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Markets offer the most efficient known way of managing a access to a limited resource (Avoiding tragedies)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If you focus on building robust administrative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Markets will emerge naturally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8984"/>
          <a:stretch>
            <a:fillRect/>
          </a:stretch>
        </p:blipFill>
        <p:spPr bwMode="auto">
          <a:xfrm>
            <a:off x="1114425" y="3061702"/>
            <a:ext cx="6915150" cy="308493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675" y="103230"/>
            <a:ext cx="89773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SGMA invites communities to find a way to share access to 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51355"/>
            <a:ext cx="4533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The value of each water right is determined by the opportunities and risks associated with it.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The better the system, the greater the opportunities and the less the investment risk.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Rather than just doing the required minimum, there is chance to get things right.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442070"/>
            <a:ext cx="3948708" cy="3948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0"/>
          <a:stretch/>
        </p:blipFill>
        <p:spPr>
          <a:xfrm>
            <a:off x="4991099" y="3417562"/>
            <a:ext cx="3948709" cy="1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2.77778E-6 0.080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The Proposed Sharing Framework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56073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Issue shares to all existing users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Annual volumetric allocations to shareholders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Require users to hold a groundwater permit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An unambiguous Plan with statutory approval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Trusted, independent Basin Authority appointed by GSA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A Watermaster employed by the Authority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Robust value adding share registers and water accounts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Low-cost administrative systems that have integrity</a:t>
            </a:r>
          </a:p>
        </p:txBody>
      </p:sp>
    </p:spTree>
    <p:extLst>
      <p:ext uri="{BB962C8B-B14F-4D97-AF65-F5344CB8AC3E}">
        <p14:creationId xmlns:p14="http://schemas.microsoft.com/office/powerpoint/2010/main" val="238264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Legal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51355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SGMA enables the development of regulations that sit on top of existing groundwater rights.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Rather than extinguish existing rights, it may be easier to another add another layer.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Under SGMA landowners could be required to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Have an existing right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A Land Parcel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An approved well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Comply with conditions set out in an approved plan (GSP)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Have a water account in a positive balance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Hold a permit requiring compliance with a GSP</a:t>
            </a:r>
          </a:p>
        </p:txBody>
      </p:sp>
    </p:spTree>
    <p:extLst>
      <p:ext uri="{BB962C8B-B14F-4D97-AF65-F5344CB8AC3E}">
        <p14:creationId xmlns:p14="http://schemas.microsoft.com/office/powerpoint/2010/main" val="247540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1258</Words>
  <Application>Microsoft Office PowerPoint</Application>
  <PresentationFormat>On-screen Show (4:3)</PresentationFormat>
  <Paragraphs>280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Mincho</vt:lpstr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Two extracts from the GSP Mock-up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Keeping it simple!</vt:lpstr>
      <vt:lpstr>PowerPoint Presentation</vt:lpstr>
      <vt:lpstr>Gross v’s Net Accounting</vt:lpstr>
      <vt:lpstr>Governance</vt:lpstr>
      <vt:lpstr>Domestic Water Use</vt:lpstr>
      <vt:lpstr>Making it all work</vt:lpstr>
      <vt:lpstr>PowerPoint Presentation</vt:lpstr>
      <vt:lpstr>Possible Share Allocation Formula</vt:lpstr>
      <vt:lpstr>PowerPoint Presentation</vt:lpstr>
      <vt:lpstr>PowerPoint Presentation</vt:lpstr>
      <vt:lpstr>PowerPoint Presentation</vt:lpstr>
    </vt:vector>
  </TitlesOfParts>
  <Company>Environmental Defense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McAteer</dc:creator>
  <cp:lastModifiedBy>Beth Pandol</cp:lastModifiedBy>
  <cp:revision>74</cp:revision>
  <cp:lastPrinted>2017-06-27T13:11:12Z</cp:lastPrinted>
  <dcterms:created xsi:type="dcterms:W3CDTF">2017-06-13T20:36:00Z</dcterms:created>
  <dcterms:modified xsi:type="dcterms:W3CDTF">2017-06-27T18:03:10Z</dcterms:modified>
</cp:coreProperties>
</file>