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44" d="100"/>
          <a:sy n="144" d="100"/>
        </p:scale>
        <p:origin x="-30" y="-27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314A-0B4D-46AB-A53B-831BABDA7A8E}" type="datetimeFigureOut">
              <a:rPr lang="en-US" smtClean="0"/>
              <a:t>2/23/2017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91358-8387-45F0-AFFD-D4BBE4EC38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678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314A-0B4D-46AB-A53B-831BABDA7A8E}" type="datetimeFigureOut">
              <a:rPr lang="en-US" smtClean="0"/>
              <a:t>2/23/2017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91358-8387-45F0-AFFD-D4BBE4EC38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516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314A-0B4D-46AB-A53B-831BABDA7A8E}" type="datetimeFigureOut">
              <a:rPr lang="en-US" smtClean="0"/>
              <a:t>2/23/2017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91358-8387-45F0-AFFD-D4BBE4EC38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856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314A-0B4D-46AB-A53B-831BABDA7A8E}" type="datetimeFigureOut">
              <a:rPr lang="en-US" smtClean="0"/>
              <a:t>2/23/2017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91358-8387-45F0-AFFD-D4BBE4EC38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71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314A-0B4D-46AB-A53B-831BABDA7A8E}" type="datetimeFigureOut">
              <a:rPr lang="en-US" smtClean="0"/>
              <a:t>2/23/2017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91358-8387-45F0-AFFD-D4BBE4EC38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088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314A-0B4D-46AB-A53B-831BABDA7A8E}" type="datetimeFigureOut">
              <a:rPr lang="en-US" smtClean="0"/>
              <a:t>2/23/2017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91358-8387-45F0-AFFD-D4BBE4EC38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192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314A-0B4D-46AB-A53B-831BABDA7A8E}" type="datetimeFigureOut">
              <a:rPr lang="en-US" smtClean="0"/>
              <a:t>2/23/2017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91358-8387-45F0-AFFD-D4BBE4EC38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77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314A-0B4D-46AB-A53B-831BABDA7A8E}" type="datetimeFigureOut">
              <a:rPr lang="en-US" smtClean="0"/>
              <a:t>2/23/2017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91358-8387-45F0-AFFD-D4BBE4EC38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5387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314A-0B4D-46AB-A53B-831BABDA7A8E}" type="datetimeFigureOut">
              <a:rPr lang="en-US" smtClean="0"/>
              <a:t>2/23/2017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91358-8387-45F0-AFFD-D4BBE4EC38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860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314A-0B4D-46AB-A53B-831BABDA7A8E}" type="datetimeFigureOut">
              <a:rPr lang="en-US" smtClean="0"/>
              <a:t>2/23/2017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91358-8387-45F0-AFFD-D4BBE4EC38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5057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314A-0B4D-46AB-A53B-831BABDA7A8E}" type="datetimeFigureOut">
              <a:rPr lang="en-US" smtClean="0"/>
              <a:t>2/23/2017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91358-8387-45F0-AFFD-D4BBE4EC38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488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5D314A-0B4D-46AB-A53B-831BABDA7A8E}" type="datetimeFigureOut">
              <a:rPr lang="en-US" smtClean="0"/>
              <a:t>2/23/2017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91358-8387-45F0-AFFD-D4BBE4EC38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273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4171950"/>
            <a:ext cx="914400" cy="90525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66800" y="4815595"/>
            <a:ext cx="541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Myriad Pro" pitchFamily="34" charset="0"/>
              </a:rPr>
              <a:t>Presented by the Water Association of Kern County</a:t>
            </a:r>
            <a:endParaRPr lang="en-US" sz="1100" dirty="0">
              <a:latin typeface="Myriad Pro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to DACs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Adequate water source</a:t>
            </a:r>
          </a:p>
          <a:p>
            <a:r>
              <a:rPr lang="en-US" dirty="0" smtClean="0"/>
              <a:t>Providing water that meets drinking water standards</a:t>
            </a:r>
          </a:p>
          <a:p>
            <a:r>
              <a:rPr lang="en-US" dirty="0" smtClean="0"/>
              <a:t>Adequate TMF – technical, managerial and financial ability to operate a public water system.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156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4171950"/>
            <a:ext cx="914400" cy="90525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66800" y="4815595"/>
            <a:ext cx="541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Myriad Pro" pitchFamily="34" charset="0"/>
              </a:rPr>
              <a:t>Presented by the Water Association of Kern County</a:t>
            </a:r>
            <a:endParaRPr lang="en-US" sz="1100" dirty="0">
              <a:latin typeface="Myriad Pro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Pressing Water Quality Issues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Kern County drinking water issues</a:t>
            </a:r>
          </a:p>
          <a:p>
            <a:pPr lvl="1"/>
            <a:r>
              <a:rPr lang="en-US" dirty="0"/>
              <a:t>Nitrate</a:t>
            </a:r>
          </a:p>
          <a:p>
            <a:pPr lvl="1"/>
            <a:r>
              <a:rPr lang="en-US" dirty="0"/>
              <a:t>Arsenic</a:t>
            </a:r>
          </a:p>
          <a:p>
            <a:pPr lvl="1"/>
            <a:r>
              <a:rPr lang="en-US" dirty="0"/>
              <a:t>Uranium</a:t>
            </a:r>
          </a:p>
          <a:p>
            <a:pPr lvl="1"/>
            <a:r>
              <a:rPr lang="en-US" dirty="0"/>
              <a:t>1,2,3-Trichloropropane (TCP</a:t>
            </a:r>
            <a:r>
              <a:rPr lang="en-US" dirty="0" smtClean="0"/>
              <a:t>) – proposed drinking water standard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987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4171950"/>
            <a:ext cx="914400" cy="90525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66800" y="4815595"/>
            <a:ext cx="541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Myriad Pro" pitchFamily="34" charset="0"/>
              </a:rPr>
              <a:t>Presented by the Water Association of Kern County</a:t>
            </a:r>
            <a:endParaRPr lang="en-US" sz="1100" dirty="0">
              <a:latin typeface="Myriad Pro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Legislation for DACs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>
                <a:solidFill>
                  <a:srgbClr val="0000FF"/>
                </a:solidFill>
                <a:latin typeface="Arial"/>
              </a:rPr>
              <a:t>Integrated Regional Water Management (IRWMP) </a:t>
            </a:r>
            <a:r>
              <a:rPr lang="en-US" sz="2000" dirty="0" smtClean="0"/>
              <a:t>- DWR's </a:t>
            </a:r>
            <a:r>
              <a:rPr lang="en-US" sz="2000" dirty="0"/>
              <a:t>IRWM story began </a:t>
            </a:r>
            <a:r>
              <a:rPr lang="en-US" sz="2000" dirty="0" smtClean="0"/>
              <a:t>in 2002 when </a:t>
            </a:r>
            <a:r>
              <a:rPr lang="en-US" sz="2000" dirty="0"/>
              <a:t>the Regional Water Management Planning Act (SB 1672) was passed by the Legislature</a:t>
            </a:r>
            <a:r>
              <a:rPr lang="en-US" sz="2000" dirty="0" smtClean="0"/>
              <a:t>.</a:t>
            </a:r>
          </a:p>
          <a:p>
            <a:pPr marL="0" indent="0">
              <a:buNone/>
            </a:pPr>
            <a:endParaRPr lang="en-US" sz="2000" dirty="0" smtClean="0">
              <a:solidFill>
                <a:srgbClr val="000000"/>
              </a:solidFill>
              <a:latin typeface="Arial"/>
            </a:endParaRPr>
          </a:p>
          <a:p>
            <a:r>
              <a:rPr lang="en-US" sz="2000" dirty="0" smtClean="0">
                <a:solidFill>
                  <a:srgbClr val="0000FF"/>
                </a:solidFill>
                <a:latin typeface="Arial"/>
              </a:rPr>
              <a:t>Sustainable </a:t>
            </a:r>
            <a:r>
              <a:rPr lang="en-US" sz="2000" dirty="0">
                <a:solidFill>
                  <a:srgbClr val="0000FF"/>
                </a:solidFill>
                <a:latin typeface="Arial"/>
              </a:rPr>
              <a:t>Groundwater Management Act (SGMA</a:t>
            </a:r>
            <a:r>
              <a:rPr lang="en-US" sz="2000" dirty="0" smtClean="0">
                <a:solidFill>
                  <a:srgbClr val="0000FF"/>
                </a:solidFill>
                <a:latin typeface="Arial"/>
              </a:rPr>
              <a:t>) </a:t>
            </a:r>
            <a:r>
              <a:rPr lang="en-US" sz="2000" dirty="0"/>
              <a:t>which was </a:t>
            </a:r>
            <a:r>
              <a:rPr lang="en-US" sz="2000" dirty="0" smtClean="0"/>
              <a:t>enacted with landmark </a:t>
            </a:r>
            <a:r>
              <a:rPr lang="en-US" sz="2000" dirty="0"/>
              <a:t>legislation in </a:t>
            </a:r>
            <a:r>
              <a:rPr lang="en-US" sz="2000" dirty="0" smtClean="0"/>
              <a:t>2014.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 smtClean="0">
                <a:solidFill>
                  <a:srgbClr val="0000FF"/>
                </a:solidFill>
                <a:latin typeface="Arial"/>
              </a:rPr>
              <a:t>SB 88 – Mandatory Consolidation </a:t>
            </a:r>
            <a:r>
              <a:rPr lang="en-US" sz="2000" dirty="0"/>
              <a:t>for DACs that lack </a:t>
            </a:r>
            <a:r>
              <a:rPr lang="en-US" sz="2000" dirty="0" smtClean="0"/>
              <a:t>TMF passed in 2015</a:t>
            </a:r>
            <a:r>
              <a:rPr lang="en-US" sz="2000" dirty="0" smtClean="0">
                <a:solidFill>
                  <a:srgbClr val="0000FF"/>
                </a:solidFill>
                <a:latin typeface="Arial"/>
              </a:rPr>
              <a:t>.</a:t>
            </a:r>
            <a:endParaRPr lang="en-US" sz="2000" dirty="0">
              <a:solidFill>
                <a:srgbClr val="0000FF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80987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4171950"/>
            <a:ext cx="914400" cy="90525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66800" y="4815595"/>
            <a:ext cx="541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Myriad Pro" pitchFamily="34" charset="0"/>
              </a:rPr>
              <a:t>Presented by the Water Association of Kern County</a:t>
            </a:r>
            <a:endParaRPr lang="en-US" sz="1100" dirty="0">
              <a:latin typeface="Myriad Pro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Human Right to Water (HR2W)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Arial"/>
              </a:rPr>
              <a:t>On Sept. 25, 2012, Gov. Brown signed </a:t>
            </a:r>
            <a:r>
              <a:rPr lang="en-US" sz="2000" dirty="0">
                <a:solidFill>
                  <a:srgbClr val="0000FF"/>
                </a:solidFill>
                <a:latin typeface="Arial"/>
              </a:rPr>
              <a:t>Assembly Bill 685</a:t>
            </a:r>
            <a:r>
              <a:rPr lang="en-US" sz="2000" dirty="0">
                <a:solidFill>
                  <a:srgbClr val="000000"/>
                </a:solidFill>
                <a:latin typeface="Arial"/>
              </a:rPr>
              <a:t>, making California the first state in the nation to recognize that “every human being has the right to safe, clean, affordable and accessible water</a:t>
            </a:r>
            <a:r>
              <a:rPr lang="en-US" sz="2000" dirty="0" smtClean="0">
                <a:solidFill>
                  <a:srgbClr val="000000"/>
                </a:solidFill>
                <a:latin typeface="Arial"/>
              </a:rPr>
              <a:t>...”</a:t>
            </a:r>
          </a:p>
          <a:p>
            <a:pPr marL="0" indent="0">
              <a:buNone/>
            </a:pPr>
            <a:endParaRPr lang="en-US" sz="2000" dirty="0" smtClean="0">
              <a:solidFill>
                <a:srgbClr val="000000"/>
              </a:solidFill>
              <a:latin typeface="Arial"/>
            </a:endParaRPr>
          </a:p>
          <a:p>
            <a:r>
              <a:rPr lang="en-US" sz="2000" dirty="0" smtClean="0">
                <a:solidFill>
                  <a:srgbClr val="000000"/>
                </a:solidFill>
                <a:latin typeface="Arial"/>
              </a:rPr>
              <a:t>The </a:t>
            </a:r>
            <a:r>
              <a:rPr lang="en-US" sz="2000" dirty="0">
                <a:solidFill>
                  <a:srgbClr val="000000"/>
                </a:solidFill>
                <a:latin typeface="Arial"/>
              </a:rPr>
              <a:t>State Water Board adopted a </a:t>
            </a:r>
            <a:r>
              <a:rPr lang="en-US" sz="2000" dirty="0">
                <a:solidFill>
                  <a:srgbClr val="0000FF"/>
                </a:solidFill>
                <a:latin typeface="Arial"/>
              </a:rPr>
              <a:t>resolution on Feb. 16, 2016</a:t>
            </a:r>
            <a:r>
              <a:rPr lang="en-US" sz="2000" dirty="0">
                <a:solidFill>
                  <a:srgbClr val="000000"/>
                </a:solidFill>
                <a:latin typeface="Arial"/>
              </a:rPr>
              <a:t>, identifying the human right to water as a top priority and core value of the State and Regional Water Boards</a:t>
            </a:r>
            <a:r>
              <a:rPr lang="en-US" sz="2000" dirty="0" smtClean="0">
                <a:solidFill>
                  <a:srgbClr val="000000"/>
                </a:solidFill>
                <a:latin typeface="Arial"/>
              </a:rPr>
              <a:t>.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000000"/>
                </a:solidFill>
                <a:latin typeface="Arial"/>
              </a:rPr>
              <a:t> </a:t>
            </a:r>
            <a:endParaRPr lang="en-US" sz="2000" dirty="0">
              <a:solidFill>
                <a:srgbClr val="000000"/>
              </a:solidFill>
              <a:latin typeface="Arial"/>
            </a:endParaRPr>
          </a:p>
          <a:p>
            <a:r>
              <a:rPr lang="en-US" sz="2000" dirty="0" smtClean="0">
                <a:solidFill>
                  <a:srgbClr val="000000"/>
                </a:solidFill>
                <a:latin typeface="Arial"/>
              </a:rPr>
              <a:t>Human Right to Water Portal</a:t>
            </a:r>
            <a:br>
              <a:rPr lang="en-US" sz="2000" dirty="0" smtClean="0">
                <a:solidFill>
                  <a:srgbClr val="000000"/>
                </a:solidFill>
                <a:latin typeface="Arial"/>
              </a:rPr>
            </a:br>
            <a:r>
              <a:rPr lang="en-US" sz="1800" dirty="0" smtClean="0">
                <a:solidFill>
                  <a:srgbClr val="0000FF"/>
                </a:solidFill>
                <a:latin typeface="Arial"/>
              </a:rPr>
              <a:t>http</a:t>
            </a:r>
            <a:r>
              <a:rPr lang="en-US" sz="1800" dirty="0">
                <a:solidFill>
                  <a:srgbClr val="0000FF"/>
                </a:solidFill>
                <a:latin typeface="Arial"/>
              </a:rPr>
              <a:t>://www.waterboards.ca.gov/water_issues/programs/hr2w/index.shtml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930125919"/>
      </p:ext>
    </p:extLst>
  </p:cSld>
  <p:clrMapOvr>
    <a:masterClrMapping/>
  </p:clrMapOvr>
</p:sld>
</file>

<file path=ppt/theme/theme1.xml><?xml version="1.0" encoding="utf-8"?>
<a:theme xmlns:a="http://schemas.openxmlformats.org/drawingml/2006/main" name="water summi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 summit template</Template>
  <TotalTime>47</TotalTime>
  <Words>237</Words>
  <Application>Microsoft Office PowerPoint</Application>
  <PresentationFormat>On-screen Show (16:9)</PresentationFormat>
  <Paragraphs>26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water summit template</vt:lpstr>
      <vt:lpstr>Challenges to DACs</vt:lpstr>
      <vt:lpstr>Pressing Water Quality Issues</vt:lpstr>
      <vt:lpstr>Legislation for DACs</vt:lpstr>
      <vt:lpstr>Human Right to Water (HR2W)</vt:lpstr>
    </vt:vector>
  </TitlesOfParts>
  <Company>SWRCB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Challenges to DACs</dc:title>
  <dc:creator>Wathen, Tricia@Waterboards</dc:creator>
  <cp:lastModifiedBy>Wathen, Tricia@Waterboards</cp:lastModifiedBy>
  <cp:revision>7</cp:revision>
  <dcterms:created xsi:type="dcterms:W3CDTF">2017-02-24T00:20:15Z</dcterms:created>
  <dcterms:modified xsi:type="dcterms:W3CDTF">2017-02-24T01:07:50Z</dcterms:modified>
</cp:coreProperties>
</file>