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387" r:id="rId3"/>
    <p:sldId id="397" r:id="rId4"/>
    <p:sldId id="398" r:id="rId5"/>
    <p:sldId id="302" r:id="rId6"/>
    <p:sldId id="393" r:id="rId7"/>
    <p:sldId id="377" r:id="rId8"/>
    <p:sldId id="378" r:id="rId9"/>
    <p:sldId id="379" r:id="rId10"/>
    <p:sldId id="371" r:id="rId11"/>
    <p:sldId id="382" r:id="rId12"/>
    <p:sldId id="383" r:id="rId13"/>
    <p:sldId id="384" r:id="rId14"/>
    <p:sldId id="354" r:id="rId15"/>
    <p:sldId id="326" r:id="rId16"/>
    <p:sldId id="363" r:id="rId17"/>
    <p:sldId id="335" r:id="rId18"/>
    <p:sldId id="380" r:id="rId19"/>
    <p:sldId id="389" r:id="rId20"/>
    <p:sldId id="395" r:id="rId21"/>
    <p:sldId id="366" r:id="rId22"/>
    <p:sldId id="316" r:id="rId23"/>
    <p:sldId id="280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l Water Employee" initials="CWE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B63"/>
    <a:srgbClr val="1B77BB"/>
    <a:srgbClr val="76C6D6"/>
    <a:srgbClr val="FDD81C"/>
    <a:srgbClr val="FDD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9" autoAdjust="0"/>
    <p:restoredTop sz="95274" autoAdjust="0"/>
  </p:normalViewPr>
  <p:slideViewPr>
    <p:cSldViewPr snapToGrid="0" snapToObjects="1">
      <p:cViewPr varScale="1">
        <p:scale>
          <a:sx n="90" d="100"/>
          <a:sy n="90" d="100"/>
        </p:scale>
        <p:origin x="9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930"/>
    </p:cViewPr>
  </p:sorterViewPr>
  <p:notesViewPr>
    <p:cSldViewPr snapToGrid="0" snapToObjects="1">
      <p:cViewPr varScale="1">
        <p:scale>
          <a:sx n="62" d="100"/>
          <a:sy n="62" d="100"/>
        </p:scale>
        <p:origin x="-261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rgbClr val="102B63"/>
                </a:solidFill>
                <a:latin typeface="+mn-lt"/>
                <a:ea typeface="+mn-ea"/>
                <a:cs typeface="+mn-cs"/>
              </a:defRPr>
            </a:pPr>
            <a:r>
              <a:rPr lang="en-US" sz="2400" b="1" kern="1200">
                <a:solidFill>
                  <a:srgbClr val="102B63"/>
                </a:solidFill>
                <a:latin typeface="+mn-lt"/>
                <a:ea typeface="+mn-ea"/>
                <a:cs typeface="+mn-cs"/>
              </a:rPr>
              <a:t>California Water Service</a:t>
            </a:r>
          </a:p>
          <a:p>
            <a:pPr>
              <a:defRPr lang="en-US" sz="2400" b="1">
                <a:solidFill>
                  <a:srgbClr val="102B63"/>
                </a:solidFill>
              </a:defRPr>
            </a:pPr>
            <a:r>
              <a:rPr lang="en-US" sz="2400" b="1" kern="1200">
                <a:solidFill>
                  <a:srgbClr val="102B63"/>
                </a:solidFill>
                <a:latin typeface="+mn-lt"/>
                <a:ea typeface="+mn-ea"/>
                <a:cs typeface="+mn-cs"/>
              </a:rPr>
              <a:t>Bakersfield &amp; Kern River Valley Districts</a:t>
            </a:r>
          </a:p>
          <a:p>
            <a:pPr>
              <a:defRPr lang="en-US" sz="2400" b="1">
                <a:solidFill>
                  <a:srgbClr val="102B63"/>
                </a:solidFill>
              </a:defRPr>
            </a:pPr>
            <a:r>
              <a:rPr lang="en-US" sz="2400" b="1" kern="1200">
                <a:solidFill>
                  <a:srgbClr val="102B63"/>
                </a:solidFill>
                <a:latin typeface="+mn-lt"/>
                <a:ea typeface="+mn-ea"/>
                <a:cs typeface="+mn-cs"/>
              </a:rPr>
              <a:t>2016 Conservation Program</a:t>
            </a:r>
          </a:p>
          <a:p>
            <a:pPr>
              <a:defRPr lang="en-US" sz="2400" b="1">
                <a:solidFill>
                  <a:srgbClr val="102B63"/>
                </a:solidFill>
              </a:defRPr>
            </a:pPr>
            <a:r>
              <a:rPr lang="en-US" sz="2400" b="1" kern="1200">
                <a:solidFill>
                  <a:srgbClr val="102B63"/>
                </a:solidFill>
                <a:latin typeface="+mn-lt"/>
                <a:ea typeface="+mn-ea"/>
                <a:cs typeface="+mn-cs"/>
              </a:rPr>
              <a:t>Water Savings (million gallons)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>
              <a:solidFill>
                <a:srgbClr val="102B6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BK_KRV!$B$2:$B$5</c:f>
              <c:strCache>
                <c:ptCount val="4"/>
                <c:pt idx="0">
                  <c:v>Irrigation Equipment/Landscape Upgrades</c:v>
                </c:pt>
                <c:pt idx="1">
                  <c:v>Non-Residential Customer Assistance</c:v>
                </c:pt>
                <c:pt idx="2">
                  <c:v>Plumbing Fixture Replacement</c:v>
                </c:pt>
                <c:pt idx="3">
                  <c:v>Residential Customer Assistance</c:v>
                </c:pt>
              </c:strCache>
            </c:strRef>
          </c:cat>
          <c:val>
            <c:numRef>
              <c:f>BK_KRV!$D$2:$D$5</c:f>
              <c:numCache>
                <c:formatCode>_(* #,##0.0_);_(* \(#,##0.0\);_(* "-"??_);_(@_)</c:formatCode>
                <c:ptCount val="4"/>
                <c:pt idx="0">
                  <c:v>3.8831754943719883</c:v>
                </c:pt>
                <c:pt idx="1">
                  <c:v>8.016434228551061</c:v>
                </c:pt>
                <c:pt idx="2">
                  <c:v>9.0960284251759216</c:v>
                </c:pt>
                <c:pt idx="3">
                  <c:v>0.655748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rgbClr val="102B6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109995-198F-444B-9CAF-8E7FFA4E82C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D8DA66-D4E7-490C-986F-43026D678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3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73CB4-8037-450D-8D85-B18B0C9ABB5B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24291-69C0-40CD-877D-BD67956BA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Conservation is a way</a:t>
            </a:r>
            <a:r>
              <a:rPr lang="en-US" baseline="0" dirty="0" smtClean="0"/>
              <a:t> of life, DROUGHT is just a reminder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24291-69C0-40CD-877D-BD67956BA0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2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5A25-B38F-46E0-94CE-A3F5B2D12D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0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Conservation Master Plans for each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24291-69C0-40CD-877D-BD67956BA0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9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20.5% achieved June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24291-69C0-40CD-877D-BD67956BA0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24291-69C0-40CD-877D-BD67956BA0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CWS governed by the CPUC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24291-69C0-40CD-877D-BD67956BA0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r>
              <a:rPr lang="en-US" baseline="0" dirty="0" smtClean="0"/>
              <a:t> - </a:t>
            </a:r>
            <a:r>
              <a:rPr lang="en-US" b="1" dirty="0" smtClean="0"/>
              <a:t>21 </a:t>
            </a:r>
            <a:r>
              <a:rPr lang="en-US" b="1" dirty="0" smtClean="0"/>
              <a:t>million </a:t>
            </a:r>
            <a:r>
              <a:rPr lang="en-US" b="1" dirty="0" smtClean="0"/>
              <a:t>gallons saved </a:t>
            </a:r>
            <a:r>
              <a:rPr lang="en-US" dirty="0" smtClean="0"/>
              <a:t>with expected lifetime of 210 million gallons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24291-69C0-40CD-877D-BD67956BA0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sashawelland/Desktop/THINK%20Marketing/Cal%20Water/CWS%20Logos%202014/Word%20and%20PPT/CWS_Logo-RGBcolor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5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1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5000"/>
              </a:lnSpc>
              <a:spcBef>
                <a:spcPts val="2000"/>
              </a:spcBef>
              <a:defRPr sz="3600">
                <a:solidFill>
                  <a:srgbClr val="102B63"/>
                </a:solidFill>
              </a:defRPr>
            </a:lvl1pPr>
            <a:lvl2pPr>
              <a:lnSpc>
                <a:spcPct val="85000"/>
              </a:lnSpc>
              <a:spcBef>
                <a:spcPts val="2000"/>
              </a:spcBef>
              <a:defRPr sz="3200">
                <a:solidFill>
                  <a:srgbClr val="102B63"/>
                </a:solidFill>
              </a:defRPr>
            </a:lvl2pPr>
            <a:lvl3pPr>
              <a:lnSpc>
                <a:spcPct val="85000"/>
              </a:lnSpc>
              <a:spcBef>
                <a:spcPts val="2000"/>
              </a:spcBef>
              <a:defRPr sz="2800">
                <a:solidFill>
                  <a:srgbClr val="102B63"/>
                </a:solidFill>
              </a:defRPr>
            </a:lvl3pPr>
            <a:lvl4pPr>
              <a:defRPr>
                <a:solidFill>
                  <a:srgbClr val="102B63"/>
                </a:solidFill>
              </a:defRPr>
            </a:lvl4pPr>
            <a:lvl5pPr>
              <a:defRPr>
                <a:solidFill>
                  <a:srgbClr val="102B6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10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810911" y="656785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19CB69-7AFC-452E-B7B3-C8BA853FB952}" type="slidenum">
              <a:rPr lang="en-US" sz="1100" smtClean="0">
                <a:solidFill>
                  <a:schemeClr val="bg1"/>
                </a:solidFill>
                <a:cs typeface="Calibri"/>
              </a:rPr>
              <a:pPr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4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11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09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13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70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9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10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346"/>
          <a:stretch/>
        </p:blipFill>
        <p:spPr>
          <a:xfrm>
            <a:off x="-8546" y="6346820"/>
            <a:ext cx="9152546" cy="37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2"/>
          <a:stretch/>
        </p:blipFill>
        <p:spPr>
          <a:xfrm>
            <a:off x="-8546" y="6547872"/>
            <a:ext cx="9152546" cy="327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322" y="6403416"/>
            <a:ext cx="430139" cy="151814"/>
          </a:xfrm>
          <a:prstGeom prst="rect">
            <a:avLst/>
          </a:prstGeom>
        </p:spPr>
      </p:pic>
      <p:pic>
        <p:nvPicPr>
          <p:cNvPr id="8" name="CWS_Logo-RGBcolor.png" descr="/Users/sashawelland/Desktop/THINK Marketing/Cal Water/CWS Logos 2014/Word and PPT/CWS_Logo-RGBcolor.png"/>
          <p:cNvPicPr>
            <a:picLocks noChangeAspect="1"/>
          </p:cNvPicPr>
          <p:nvPr userDrawn="1"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71" y="5637954"/>
            <a:ext cx="692346" cy="69426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37232" y="6575849"/>
            <a:ext cx="204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Calibri"/>
              </a:rPr>
              <a:t>Quality. Service. Value.</a:t>
            </a:r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11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4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6C990-C996-CB42-8221-01ACF2D9A29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2517-593A-C942-B84D-954AFAC00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sashawelland/Desktop/THINK%20Marketing/Cal%20Water/CWS%20Logos%202014/Word%20and%20PPT/CWS_Logo-RGBcolor.png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sashawelland/Desktop/THINK%20Marketing/Cal%20Water/CWS%20Logos%202014/Word%20and%20PPT/CWS_Logo-RGBcolor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16523"/>
            <a:ext cx="9144001" cy="2841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65867" y="4179588"/>
            <a:ext cx="6825214" cy="2678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102B63"/>
                </a:solidFill>
                <a:latin typeface="Calibri"/>
                <a:cs typeface="Calibri"/>
              </a:rPr>
              <a:t>2017 Kern County Water Summit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102B63"/>
                </a:solidFill>
                <a:latin typeface="Calibri"/>
                <a:cs typeface="Calibri"/>
              </a:rPr>
              <a:t>Water Association of Kern County</a:t>
            </a:r>
            <a:endParaRPr lang="en-US" sz="2400" b="1" dirty="0">
              <a:solidFill>
                <a:srgbClr val="102B63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3677391"/>
            <a:ext cx="9144001" cy="895873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31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indent="-88900" defTabSz="914400" eaLnBrk="0" hangingPunct="0">
              <a:buFont typeface="Arial" pitchFamily="34" charset="0"/>
              <a:buChar char="•"/>
            </a:pP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0825"/>
            <a:ext cx="9144000" cy="41795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43704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5867" y="1594210"/>
            <a:ext cx="60451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DD848"/>
                </a:solidFill>
              </a:rPr>
              <a:t>California Water Service</a:t>
            </a:r>
          </a:p>
          <a:p>
            <a:r>
              <a:rPr lang="en-US" dirty="0" smtClean="0">
                <a:solidFill>
                  <a:schemeClr val="bg1"/>
                </a:solidFill>
                <a:cs typeface="Calibri"/>
              </a:rPr>
              <a:t>March 1, 2017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6" name="CWS_Logo-RGBcolor.png" descr="/Users/sashawelland/Desktop/THINK Marketing/Cal Water/CWS Logos 2014/Word and PPT/CWS_Logo-RGBcolor.png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8" y="1134533"/>
            <a:ext cx="1532162" cy="15364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82800" y="2741161"/>
            <a:ext cx="604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6C6D6"/>
                </a:solidFill>
                <a:cs typeface="Calibri"/>
              </a:rPr>
              <a:t>Q</a:t>
            </a:r>
            <a:r>
              <a:rPr lang="en-US" sz="1400" b="1" dirty="0" smtClean="0">
                <a:solidFill>
                  <a:srgbClr val="76C6D6"/>
                </a:solidFill>
                <a:cs typeface="Calibri"/>
              </a:rPr>
              <a:t>uality. Service. Value.</a:t>
            </a:r>
            <a:endParaRPr lang="en-US" sz="1400" b="1" dirty="0">
              <a:solidFill>
                <a:srgbClr val="76C6D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8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 smtClean="0">
                <a:solidFill>
                  <a:srgbClr val="102B63"/>
                </a:solidFill>
              </a:rPr>
              <a:t>Water Shortage Contingency Plan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26527" y="1349362"/>
            <a:ext cx="7806272" cy="4950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rgbClr val="102B63"/>
                </a:solidFill>
              </a:rPr>
              <a:t>Components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Prohibited uses of water (permanent)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Outdoor irrigation restrictions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Other water restrictions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Enforcement mechanisms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Individualized water-use budgets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Conservation programs, tools, and rebates</a:t>
            </a:r>
          </a:p>
        </p:txBody>
      </p:sp>
    </p:spTree>
    <p:extLst>
      <p:ext uri="{BB962C8B-B14F-4D97-AF65-F5344CB8AC3E}">
        <p14:creationId xmlns:p14="http://schemas.microsoft.com/office/powerpoint/2010/main" val="3772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srgbClr val="102B63"/>
                </a:solidFill>
              </a:rPr>
              <a:t>Prohibited Uses of Water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26527" y="1349362"/>
            <a:ext cx="7806272" cy="4950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Applying water to outdoor landscapes that causes runoff onto adjacent property, non-irrigated areas, private and public walkways, roadways, parking lots, or </a:t>
            </a:r>
            <a:r>
              <a:rPr lang="en-US" sz="2400" dirty="0" smtClean="0">
                <a:solidFill>
                  <a:srgbClr val="102B63"/>
                </a:solidFill>
              </a:rPr>
              <a:t>structures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Use </a:t>
            </a:r>
            <a:r>
              <a:rPr lang="en-US" sz="2400" dirty="0">
                <a:solidFill>
                  <a:srgbClr val="102B63"/>
                </a:solidFill>
              </a:rPr>
              <a:t>of a hose that dispenses water to wash a motor vehicle, except where the hose is fitted with a shut-off nozzle or device that causes it to cease dispensing water immediately when not in use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Applying water to driveways and </a:t>
            </a:r>
            <a:r>
              <a:rPr lang="en-US" sz="2400" dirty="0" smtClean="0">
                <a:solidFill>
                  <a:srgbClr val="102B63"/>
                </a:solidFill>
              </a:rPr>
              <a:t>sidewalks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Using water in a fountain or other decorative water feature, except where the water is part of a recirculating </a:t>
            </a:r>
            <a:r>
              <a:rPr lang="en-US" sz="2400" dirty="0" smtClean="0">
                <a:solidFill>
                  <a:srgbClr val="102B63"/>
                </a:solidFill>
              </a:rPr>
              <a:t>system</a:t>
            </a:r>
            <a:endParaRPr lang="en-US" sz="2400" dirty="0">
              <a:solidFill>
                <a:srgbClr val="102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srgbClr val="102B63"/>
                </a:solidFill>
              </a:rPr>
              <a:t>Prohibited Uses of Water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26527" y="1349362"/>
            <a:ext cx="7806272" cy="4950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Applying water to outdoor landscapes during and within 48 hours after measurable </a:t>
            </a:r>
            <a:r>
              <a:rPr lang="en-US" sz="2400" dirty="0" smtClean="0">
                <a:solidFill>
                  <a:srgbClr val="102B63"/>
                </a:solidFill>
              </a:rPr>
              <a:t>rainfall (.</a:t>
            </a:r>
            <a:r>
              <a:rPr lang="en-US" sz="2400" dirty="0">
                <a:solidFill>
                  <a:srgbClr val="102B63"/>
                </a:solidFill>
              </a:rPr>
              <a:t>10” or more)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Using potable water to irrigate outside of new construction without drip or </a:t>
            </a:r>
            <a:r>
              <a:rPr lang="en-US" sz="2400" dirty="0" err="1">
                <a:solidFill>
                  <a:srgbClr val="102B63"/>
                </a:solidFill>
              </a:rPr>
              <a:t>microspray</a:t>
            </a:r>
            <a:r>
              <a:rPr lang="en-US" sz="2400" dirty="0">
                <a:solidFill>
                  <a:srgbClr val="102B63"/>
                </a:solidFill>
              </a:rPr>
              <a:t> </a:t>
            </a:r>
            <a:r>
              <a:rPr lang="en-US" sz="2400" dirty="0" smtClean="0">
                <a:solidFill>
                  <a:srgbClr val="102B63"/>
                </a:solidFill>
              </a:rPr>
              <a:t>systems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Using potable water on street </a:t>
            </a:r>
            <a:r>
              <a:rPr lang="en-US" sz="2400" dirty="0" smtClean="0">
                <a:solidFill>
                  <a:srgbClr val="102B63"/>
                </a:solidFill>
              </a:rPr>
              <a:t>medians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Filling or refilling ornamental lakes or ponds except to sustain existing aquatic </a:t>
            </a:r>
            <a:r>
              <a:rPr lang="en-US" sz="2400" dirty="0" smtClean="0">
                <a:solidFill>
                  <a:srgbClr val="102B63"/>
                </a:solidFill>
              </a:rPr>
              <a:t>life</a:t>
            </a:r>
            <a:endParaRPr lang="en-US" sz="2400" dirty="0">
              <a:solidFill>
                <a:srgbClr val="102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srgbClr val="102B63"/>
                </a:solidFill>
              </a:rPr>
              <a:t>Other Restrictions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26527" y="1349362"/>
            <a:ext cx="7806272" cy="4950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Customers must fix leaks within their control within five business days of </a:t>
            </a:r>
            <a:r>
              <a:rPr lang="en-US" sz="2400" dirty="0" smtClean="0">
                <a:solidFill>
                  <a:srgbClr val="102B63"/>
                </a:solidFill>
              </a:rPr>
              <a:t>notification (</a:t>
            </a:r>
            <a:r>
              <a:rPr lang="en-US" sz="2400" dirty="0">
                <a:solidFill>
                  <a:srgbClr val="102B63"/>
                </a:solidFill>
              </a:rPr>
              <a:t>may vary according to local ordinance)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Restaurants and other eating and drinking establishments may only serve drinking water upon </a:t>
            </a:r>
            <a:r>
              <a:rPr lang="en-US" sz="2400" dirty="0" smtClean="0">
                <a:solidFill>
                  <a:srgbClr val="102B63"/>
                </a:solidFill>
              </a:rPr>
              <a:t>request 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Hotel/motel </a:t>
            </a:r>
            <a:r>
              <a:rPr lang="en-US" sz="2400" dirty="0">
                <a:solidFill>
                  <a:srgbClr val="102B63"/>
                </a:solidFill>
              </a:rPr>
              <a:t>operators must provide option to not have towels or linens laundered daily during a guest’s stay, and must provide clear notice of this option in easy-to-understand language</a:t>
            </a:r>
          </a:p>
          <a:p>
            <a:pPr>
              <a:spcBef>
                <a:spcPts val="1200"/>
              </a:spcBef>
            </a:pPr>
            <a:endParaRPr lang="en-US" sz="2800" dirty="0" smtClean="0">
              <a:solidFill>
                <a:srgbClr val="102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Outdoor Irrigation Restrictions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28905" y="1279447"/>
            <a:ext cx="4642340" cy="4716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>
              <a:lnSpc>
                <a:spcPct val="90000"/>
              </a:lnSpc>
              <a:spcBef>
                <a:spcPts val="15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02B63"/>
                </a:solidFill>
              </a:rPr>
              <a:t>Even: Sunday, Wednesday, Friday</a:t>
            </a:r>
            <a:endParaRPr lang="en-US" sz="2400" dirty="0">
              <a:solidFill>
                <a:srgbClr val="102B63"/>
              </a:solidFill>
            </a:endParaRPr>
          </a:p>
          <a:p>
            <a:pPr marL="285750" lvl="3" indent="-285750">
              <a:lnSpc>
                <a:spcPct val="90000"/>
              </a:lnSpc>
              <a:spcBef>
                <a:spcPts val="15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102B63"/>
                </a:solidFill>
              </a:rPr>
              <a:t>Odd street </a:t>
            </a:r>
            <a:r>
              <a:rPr lang="en-US" sz="2400" dirty="0" smtClean="0">
                <a:solidFill>
                  <a:srgbClr val="102B63"/>
                </a:solidFill>
              </a:rPr>
              <a:t>- </a:t>
            </a:r>
            <a:r>
              <a:rPr lang="en-US" sz="2400" dirty="0" smtClean="0">
                <a:solidFill>
                  <a:srgbClr val="102B63"/>
                </a:solidFill>
              </a:rPr>
              <a:t>no </a:t>
            </a:r>
            <a:r>
              <a:rPr lang="en-US" sz="2400" dirty="0">
                <a:solidFill>
                  <a:srgbClr val="102B63"/>
                </a:solidFill>
              </a:rPr>
              <a:t>street addresses/:        </a:t>
            </a:r>
            <a:r>
              <a:rPr lang="en-US" sz="2400" dirty="0" smtClean="0">
                <a:solidFill>
                  <a:srgbClr val="102B63"/>
                </a:solidFill>
              </a:rPr>
              <a:t>Tuesday, Thursday, Saturday</a:t>
            </a:r>
            <a:endParaRPr lang="en-US" sz="2400" dirty="0">
              <a:solidFill>
                <a:srgbClr val="102B63"/>
              </a:solidFill>
            </a:endParaRPr>
          </a:p>
          <a:p>
            <a:pPr marL="285750" lvl="3" indent="-285750">
              <a:lnSpc>
                <a:spcPct val="90000"/>
              </a:lnSpc>
              <a:spcBef>
                <a:spcPts val="15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102B63"/>
                </a:solidFill>
              </a:rPr>
              <a:t>No watering </a:t>
            </a:r>
            <a:r>
              <a:rPr lang="en-US" sz="2400" dirty="0" smtClean="0">
                <a:solidFill>
                  <a:srgbClr val="102B63"/>
                </a:solidFill>
              </a:rPr>
              <a:t>9 </a:t>
            </a:r>
            <a:r>
              <a:rPr lang="en-US" sz="2400" dirty="0">
                <a:solidFill>
                  <a:srgbClr val="102B63"/>
                </a:solidFill>
              </a:rPr>
              <a:t>a.m</a:t>
            </a:r>
            <a:r>
              <a:rPr lang="en-US" sz="2400" dirty="0" smtClean="0">
                <a:solidFill>
                  <a:srgbClr val="102B63"/>
                </a:solidFill>
              </a:rPr>
              <a:t>.- 5 </a:t>
            </a:r>
            <a:r>
              <a:rPr lang="en-US" sz="2400" dirty="0">
                <a:solidFill>
                  <a:srgbClr val="102B63"/>
                </a:solidFill>
              </a:rPr>
              <a:t>p.m.</a:t>
            </a:r>
          </a:p>
          <a:p>
            <a:pPr marL="285750" lvl="3" indent="-285750">
              <a:lnSpc>
                <a:spcPct val="90000"/>
              </a:lnSpc>
              <a:spcBef>
                <a:spcPts val="15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102B63"/>
                </a:solidFill>
              </a:rPr>
              <a:t>Exemptions: drip systems, micro spray, hand-watering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27" y="1371595"/>
            <a:ext cx="3064773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Water Waste Enforcement Measures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6527" y="1261891"/>
            <a:ext cx="8065086" cy="4787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lvl="0" indent="-283464">
              <a:lnSpc>
                <a:spcPct val="90000"/>
              </a:lnSpc>
              <a:spcBef>
                <a:spcPts val="1500"/>
              </a:spcBef>
              <a:buNone/>
            </a:pPr>
            <a:r>
              <a:rPr lang="en-US" sz="2800" b="1" dirty="0" smtClean="0">
                <a:solidFill>
                  <a:srgbClr val="102B63"/>
                </a:solidFill>
              </a:rPr>
              <a:t>Approved enforcement measures:</a:t>
            </a:r>
          </a:p>
          <a:p>
            <a:pPr marL="283464" lvl="1" indent="-283464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02B63"/>
                </a:solidFill>
              </a:rPr>
              <a:t>Written notice</a:t>
            </a:r>
          </a:p>
          <a:p>
            <a:pPr marL="283464" lvl="1" indent="-283464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02B63"/>
                </a:solidFill>
              </a:rPr>
              <a:t>Option to assess $25 or $50 penalty</a:t>
            </a:r>
          </a:p>
          <a:p>
            <a:pPr marL="283464" lvl="1" indent="-283464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02B63"/>
                </a:solidFill>
              </a:rPr>
              <a:t>Authorization </a:t>
            </a:r>
            <a:r>
              <a:rPr lang="en-US" sz="2400" dirty="0">
                <a:solidFill>
                  <a:srgbClr val="102B63"/>
                </a:solidFill>
              </a:rPr>
              <a:t>to install flow restrictor</a:t>
            </a:r>
          </a:p>
          <a:p>
            <a:pPr marL="283464" lvl="1" indent="-283464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02B63"/>
                </a:solidFill>
              </a:rPr>
              <a:t>Authorization </a:t>
            </a:r>
            <a:r>
              <a:rPr lang="en-US" sz="2400" dirty="0">
                <a:solidFill>
                  <a:srgbClr val="102B63"/>
                </a:solidFill>
              </a:rPr>
              <a:t>to discontinue water </a:t>
            </a:r>
            <a:r>
              <a:rPr lang="en-US" sz="2400" dirty="0" smtClean="0">
                <a:solidFill>
                  <a:srgbClr val="102B63"/>
                </a:solidFill>
              </a:rPr>
              <a:t>service</a:t>
            </a:r>
            <a:endParaRPr lang="en-US" sz="2400" dirty="0">
              <a:solidFill>
                <a:srgbClr val="102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6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Water Budgets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7400" y="1337346"/>
            <a:ext cx="8072714" cy="480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Temporarily suspended </a:t>
            </a:r>
            <a:r>
              <a:rPr lang="en-US" sz="2400" dirty="0" smtClean="0">
                <a:solidFill>
                  <a:srgbClr val="102B63"/>
                </a:solidFill>
              </a:rPr>
              <a:t>effective July 29, </a:t>
            </a:r>
            <a:r>
              <a:rPr lang="en-US" sz="2400" dirty="0">
                <a:solidFill>
                  <a:srgbClr val="102B63"/>
                </a:solidFill>
              </a:rPr>
              <a:t>2016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Reduction targets </a:t>
            </a:r>
            <a:r>
              <a:rPr lang="en-US" sz="2400" dirty="0">
                <a:solidFill>
                  <a:srgbClr val="102B63"/>
                </a:solidFill>
              </a:rPr>
              <a:t>to show on </a:t>
            </a:r>
            <a:r>
              <a:rPr lang="en-US" sz="2400" dirty="0" smtClean="0">
                <a:solidFill>
                  <a:srgbClr val="102B63"/>
                </a:solidFill>
              </a:rPr>
              <a:t>bill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>
                <a:solidFill>
                  <a:srgbClr val="102B63"/>
                </a:solidFill>
              </a:rPr>
              <a:t>All previously banked water will remain in customers’ </a:t>
            </a:r>
            <a:r>
              <a:rPr lang="en-US" sz="2400" dirty="0" smtClean="0">
                <a:solidFill>
                  <a:srgbClr val="102B63"/>
                </a:solidFill>
              </a:rPr>
              <a:t>accounts through the current drought period (January 2017)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Drought conditions will be reassessed and a decision will be made at that time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Bank information will </a:t>
            </a:r>
            <a:r>
              <a:rPr lang="en-US" sz="2400" dirty="0">
                <a:solidFill>
                  <a:srgbClr val="102B63"/>
                </a:solidFill>
              </a:rPr>
              <a:t>not show on </a:t>
            </a:r>
            <a:r>
              <a:rPr lang="en-US" sz="2400" dirty="0" smtClean="0">
                <a:solidFill>
                  <a:srgbClr val="102B63"/>
                </a:solidFill>
              </a:rPr>
              <a:t>future bills, but is still available online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Appeals were offered to assist customers with unique challenges, no longer accepted after July 28, 2016</a:t>
            </a:r>
            <a:endParaRPr lang="en-US" sz="24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1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Residential Conservation Programs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66197" y="1174508"/>
            <a:ext cx="5549202" cy="4837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102B63"/>
                </a:solidFill>
              </a:rPr>
              <a:t>High-efficiency (HE) toilet rebates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HE clothes washer rebates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Smart Irrigation Controller rebates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102B63"/>
                </a:solidFill>
              </a:rPr>
              <a:t>Free sprinkler nozzles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HE </a:t>
            </a:r>
            <a:r>
              <a:rPr lang="en-US" sz="2400" dirty="0">
                <a:solidFill>
                  <a:srgbClr val="102B63"/>
                </a:solidFill>
              </a:rPr>
              <a:t>toilet delivery (limited)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Conservation kits</a:t>
            </a:r>
          </a:p>
          <a:p>
            <a:pPr>
              <a:lnSpc>
                <a:spcPts val="1500"/>
              </a:lnSpc>
            </a:pPr>
            <a:endParaRPr lang="en-US" sz="2800" dirty="0">
              <a:solidFill>
                <a:srgbClr val="102B63"/>
              </a:solidFill>
            </a:endParaRPr>
          </a:p>
          <a:p>
            <a:pPr>
              <a:lnSpc>
                <a:spcPts val="1500"/>
              </a:lnSpc>
            </a:pPr>
            <a:endParaRPr lang="en-US" sz="28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/>
          <a:srcRect l="5166" r="14854"/>
          <a:stretch/>
        </p:blipFill>
        <p:spPr bwMode="auto">
          <a:xfrm>
            <a:off x="657400" y="1337347"/>
            <a:ext cx="2595235" cy="400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5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Commercial Conservation Programs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16065" y="1192454"/>
            <a:ext cx="5549202" cy="451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102B63"/>
                </a:solidFill>
              </a:rPr>
              <a:t>HE toilet rebates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2400" dirty="0">
                <a:solidFill>
                  <a:srgbClr val="102B63"/>
                </a:solidFill>
              </a:rPr>
              <a:t>HE urinal rebates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2400" dirty="0">
                <a:solidFill>
                  <a:srgbClr val="102B63"/>
                </a:solidFill>
              </a:rPr>
              <a:t>HE clothes washer rebates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2400" dirty="0">
                <a:solidFill>
                  <a:srgbClr val="102B63"/>
                </a:solidFill>
              </a:rPr>
              <a:t>Smart Irrigation Controller rebates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2400" dirty="0">
                <a:solidFill>
                  <a:srgbClr val="102B63"/>
                </a:solidFill>
              </a:rPr>
              <a:t>Water-use efficiency evaluations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102B63"/>
                </a:solidFill>
              </a:rPr>
              <a:t>Free </a:t>
            </a:r>
            <a:r>
              <a:rPr lang="en-US" sz="2400" b="1" dirty="0">
                <a:solidFill>
                  <a:srgbClr val="102B63"/>
                </a:solidFill>
              </a:rPr>
              <a:t>sprinkler nozzles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2400" dirty="0">
                <a:solidFill>
                  <a:srgbClr val="102B63"/>
                </a:solidFill>
              </a:rPr>
              <a:t>Rotating nozzle rebates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2400" dirty="0">
                <a:solidFill>
                  <a:srgbClr val="102B63"/>
                </a:solidFill>
              </a:rPr>
              <a:t>Spray body with integrated pressure regulation and check valve rebates</a:t>
            </a:r>
          </a:p>
          <a:p>
            <a:pPr>
              <a:lnSpc>
                <a:spcPct val="80000"/>
              </a:lnSpc>
              <a:spcBef>
                <a:spcPts val="1200"/>
              </a:spcBef>
              <a:buNone/>
            </a:pPr>
            <a:endParaRPr lang="en-US" sz="2800" dirty="0" smtClean="0">
              <a:solidFill>
                <a:srgbClr val="102B63"/>
              </a:solidFill>
            </a:endParaRPr>
          </a:p>
          <a:p>
            <a:pPr>
              <a:lnSpc>
                <a:spcPts val="1500"/>
              </a:lnSpc>
            </a:pPr>
            <a:endParaRPr lang="en-US" sz="2800" dirty="0">
              <a:solidFill>
                <a:srgbClr val="102B63"/>
              </a:solidFill>
            </a:endParaRPr>
          </a:p>
          <a:p>
            <a:pPr>
              <a:lnSpc>
                <a:spcPts val="1500"/>
              </a:lnSpc>
            </a:pPr>
            <a:endParaRPr lang="en-US" sz="28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9" y="1409177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9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5821"/>
              </p:ext>
            </p:extLst>
          </p:nvPr>
        </p:nvGraphicFramePr>
        <p:xfrm>
          <a:off x="246944" y="59268"/>
          <a:ext cx="8650111" cy="627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10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2008 California Water Service Group Map - F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051" y="2012600"/>
            <a:ext cx="3756422" cy="36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686051" y="1955449"/>
            <a:ext cx="516731" cy="523875"/>
            <a:chOff x="1296" y="720"/>
            <a:chExt cx="432" cy="432"/>
          </a:xfrm>
        </p:grpSpPr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1314" y="735"/>
              <a:ext cx="403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pic>
          <p:nvPicPr>
            <p:cNvPr id="8" name="Picture 14" descr="WA Color EP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720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Hawaii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1479" y="4811120"/>
            <a:ext cx="545306" cy="5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ew Mexico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1" y="3898550"/>
            <a:ext cx="515540" cy="5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886326" y="1955450"/>
            <a:ext cx="3007757" cy="36452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>
              <a:spcBef>
                <a:spcPts val="525"/>
              </a:spcBef>
              <a:buClr>
                <a:srgbClr val="1B77B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7BB"/>
                </a:solidFill>
              </a:rPr>
              <a:t>Largest in the West</a:t>
            </a:r>
          </a:p>
          <a:p>
            <a:pPr marL="257175" indent="-257175">
              <a:spcBef>
                <a:spcPts val="525"/>
              </a:spcBef>
              <a:buClr>
                <a:srgbClr val="1B77B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7BB"/>
                </a:solidFill>
              </a:rPr>
              <a:t>3rd largest in the U.S.</a:t>
            </a:r>
          </a:p>
          <a:p>
            <a:pPr marL="257175" indent="-257175">
              <a:spcBef>
                <a:spcPts val="525"/>
              </a:spcBef>
              <a:buClr>
                <a:srgbClr val="1B77B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7BB"/>
                </a:solidFill>
              </a:rPr>
              <a:t>Serves 2 million+ people via…</a:t>
            </a:r>
          </a:p>
          <a:p>
            <a:pPr marL="582930" lvl="1" indent="-240030">
              <a:spcBef>
                <a:spcPts val="525"/>
              </a:spcBef>
              <a:buClr>
                <a:srgbClr val="1B77BB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rgbClr val="1B77BB"/>
                </a:solidFill>
              </a:rPr>
              <a:t>6,000+ miles of main</a:t>
            </a:r>
          </a:p>
          <a:p>
            <a:pPr marL="582930" lvl="1" indent="-240030">
              <a:spcBef>
                <a:spcPts val="525"/>
              </a:spcBef>
              <a:buClr>
                <a:srgbClr val="1B77BB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rgbClr val="1B77BB"/>
                </a:solidFill>
              </a:rPr>
              <a:t>1,130 wells</a:t>
            </a:r>
          </a:p>
          <a:p>
            <a:pPr marL="582930" lvl="1" indent="-240030">
              <a:spcBef>
                <a:spcPts val="525"/>
              </a:spcBef>
              <a:buClr>
                <a:srgbClr val="1B77BB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rgbClr val="1B77BB"/>
                </a:solidFill>
              </a:rPr>
              <a:t>662 storage tanks</a:t>
            </a:r>
          </a:p>
          <a:p>
            <a:pPr marL="582930" lvl="1" indent="-240030">
              <a:spcBef>
                <a:spcPts val="525"/>
              </a:spcBef>
              <a:buClr>
                <a:srgbClr val="1B77BB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rgbClr val="1B77BB"/>
                </a:solidFill>
              </a:rPr>
              <a:t>155,000+ valves</a:t>
            </a:r>
          </a:p>
          <a:p>
            <a:pPr marL="582930" lvl="1" indent="-240030">
              <a:spcBef>
                <a:spcPts val="525"/>
              </a:spcBef>
              <a:buClr>
                <a:srgbClr val="1B77BB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rgbClr val="1B77BB"/>
                </a:solidFill>
              </a:rPr>
              <a:t>50,000+ hydrants</a:t>
            </a:r>
          </a:p>
          <a:p>
            <a:pPr marL="582930" lvl="1" indent="-240030">
              <a:spcBef>
                <a:spcPts val="525"/>
              </a:spcBef>
              <a:buClr>
                <a:srgbClr val="1B77BB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rgbClr val="1B77BB"/>
                </a:solidFill>
              </a:rPr>
              <a:t>2,010+ sampling stations</a:t>
            </a:r>
          </a:p>
          <a:p>
            <a:pPr marL="582930" lvl="1" indent="-240030">
              <a:spcBef>
                <a:spcPts val="525"/>
              </a:spcBef>
              <a:buClr>
                <a:srgbClr val="1B77BB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rgbClr val="1B77BB"/>
                </a:solidFill>
              </a:rPr>
              <a:t>6 surface water treatment plants</a:t>
            </a:r>
          </a:p>
          <a:p>
            <a:pPr marL="582930" lvl="1" indent="-240030">
              <a:spcBef>
                <a:spcPts val="525"/>
              </a:spcBef>
              <a:buClr>
                <a:srgbClr val="1B77BB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rgbClr val="1B77BB"/>
                </a:solidFill>
              </a:rPr>
              <a:t>7 wastewater treatment plants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2895" y="871202"/>
            <a:ext cx="604520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102B63"/>
                </a:solidFill>
              </a:rPr>
              <a:t>California Water Service Group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12895" y="1695450"/>
            <a:ext cx="5854704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29" y="3182260"/>
            <a:ext cx="562442" cy="5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7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Other Cal Water Resources for Customers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2660" y="1337347"/>
            <a:ext cx="7840139" cy="4824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2000"/>
              </a:spcBef>
            </a:pPr>
            <a:r>
              <a:rPr lang="en-US" sz="2800" dirty="0">
                <a:solidFill>
                  <a:srgbClr val="102B63"/>
                </a:solidFill>
              </a:rPr>
              <a:t>Drought </a:t>
            </a:r>
            <a:r>
              <a:rPr lang="en-US" sz="2800" dirty="0" smtClean="0">
                <a:solidFill>
                  <a:srgbClr val="102B63"/>
                </a:solidFill>
              </a:rPr>
              <a:t>resources page </a:t>
            </a:r>
            <a:r>
              <a:rPr lang="en-US" sz="2800" dirty="0">
                <a:solidFill>
                  <a:srgbClr val="102B63"/>
                </a:solidFill>
              </a:rPr>
              <a:t>on </a:t>
            </a:r>
            <a:r>
              <a:rPr lang="en-US" sz="2800" b="1" dirty="0" smtClean="0">
                <a:solidFill>
                  <a:srgbClr val="102B63"/>
                </a:solidFill>
              </a:rPr>
              <a:t>calwater.com</a:t>
            </a:r>
            <a:endParaRPr lang="en-US" sz="2800" b="1" dirty="0">
              <a:solidFill>
                <a:srgbClr val="102B63"/>
              </a:solidFill>
            </a:endParaRPr>
          </a:p>
          <a:p>
            <a:pPr>
              <a:lnSpc>
                <a:spcPct val="85000"/>
              </a:lnSpc>
              <a:spcBef>
                <a:spcPts val="2000"/>
              </a:spcBef>
            </a:pPr>
            <a:r>
              <a:rPr lang="en-US" sz="2800" dirty="0">
                <a:solidFill>
                  <a:srgbClr val="102B63"/>
                </a:solidFill>
              </a:rPr>
              <a:t>Fact/tip </a:t>
            </a:r>
            <a:r>
              <a:rPr lang="en-US" sz="2800" dirty="0" smtClean="0">
                <a:solidFill>
                  <a:srgbClr val="102B63"/>
                </a:solidFill>
              </a:rPr>
              <a:t>sheets</a:t>
            </a:r>
          </a:p>
          <a:p>
            <a:pPr>
              <a:lnSpc>
                <a:spcPct val="85000"/>
              </a:lnSpc>
              <a:spcBef>
                <a:spcPts val="2000"/>
              </a:spcBef>
            </a:pPr>
            <a:r>
              <a:rPr lang="en-US" sz="2800" dirty="0" smtClean="0">
                <a:solidFill>
                  <a:srgbClr val="102B63"/>
                </a:solidFill>
              </a:rPr>
              <a:t>Informational mailings</a:t>
            </a:r>
          </a:p>
          <a:p>
            <a:pPr>
              <a:lnSpc>
                <a:spcPct val="85000"/>
              </a:lnSpc>
              <a:spcBef>
                <a:spcPts val="2000"/>
              </a:spcBef>
            </a:pPr>
            <a:r>
              <a:rPr lang="en-US" sz="2800" dirty="0" smtClean="0">
                <a:solidFill>
                  <a:srgbClr val="102B63"/>
                </a:solidFill>
              </a:rPr>
              <a:t>Social media</a:t>
            </a:r>
          </a:p>
          <a:p>
            <a:pPr lvl="1">
              <a:lnSpc>
                <a:spcPct val="85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102B63"/>
                </a:solidFill>
              </a:rPr>
              <a:t>Facebook: facebook.com/</a:t>
            </a:r>
            <a:r>
              <a:rPr lang="en-US" sz="2400" dirty="0" err="1">
                <a:solidFill>
                  <a:srgbClr val="102B63"/>
                </a:solidFill>
              </a:rPr>
              <a:t>calwater</a:t>
            </a:r>
            <a:r>
              <a:rPr lang="en-US" sz="2400" dirty="0">
                <a:solidFill>
                  <a:srgbClr val="102B63"/>
                </a:solidFill>
              </a:rPr>
              <a:t> </a:t>
            </a:r>
            <a:endParaRPr lang="en-US" sz="2400" dirty="0" smtClean="0">
              <a:solidFill>
                <a:srgbClr val="102B63"/>
              </a:solidFill>
            </a:endParaRPr>
          </a:p>
          <a:p>
            <a:pPr lvl="1">
              <a:lnSpc>
                <a:spcPct val="85000"/>
              </a:lnSpc>
              <a:spcBef>
                <a:spcPts val="20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Twitter</a:t>
            </a:r>
            <a:r>
              <a:rPr lang="en-US" sz="2400" dirty="0">
                <a:solidFill>
                  <a:srgbClr val="102B63"/>
                </a:solidFill>
              </a:rPr>
              <a:t>: @</a:t>
            </a:r>
            <a:r>
              <a:rPr lang="en-US" sz="2400" dirty="0" err="1">
                <a:solidFill>
                  <a:srgbClr val="102B63"/>
                </a:solidFill>
              </a:rPr>
              <a:t>calwaterservice</a:t>
            </a:r>
            <a:endParaRPr lang="en-US" sz="2400" dirty="0">
              <a:solidFill>
                <a:srgbClr val="102B63"/>
              </a:solidFill>
            </a:endParaRPr>
          </a:p>
          <a:p>
            <a:pPr lvl="1">
              <a:lnSpc>
                <a:spcPct val="85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102B63"/>
                </a:solidFill>
              </a:rPr>
              <a:t>YouTube: calwater1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800" dirty="0">
              <a:solidFill>
                <a:srgbClr val="102B63"/>
              </a:solidFill>
            </a:endParaRPr>
          </a:p>
          <a:p>
            <a:pPr>
              <a:lnSpc>
                <a:spcPts val="1500"/>
              </a:lnSpc>
            </a:pPr>
            <a:endParaRPr lang="en-US" sz="3600" dirty="0">
              <a:solidFill>
                <a:srgbClr val="102B63"/>
              </a:solidFill>
            </a:endParaRPr>
          </a:p>
          <a:p>
            <a:pPr>
              <a:lnSpc>
                <a:spcPts val="1500"/>
              </a:lnSpc>
            </a:pPr>
            <a:endParaRPr lang="en-US" sz="3600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Cal Water’s Local Customer Center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7400" y="1344197"/>
            <a:ext cx="7629349" cy="425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200" dirty="0" smtClean="0">
              <a:solidFill>
                <a:srgbClr val="1B77BB"/>
              </a:solidFill>
            </a:endParaRPr>
          </a:p>
          <a:p>
            <a:pPr>
              <a:lnSpc>
                <a:spcPts val="1500"/>
              </a:lnSpc>
            </a:pPr>
            <a:endParaRPr lang="en-US" sz="2400" dirty="0">
              <a:solidFill>
                <a:srgbClr val="1B77BB"/>
              </a:solidFill>
            </a:endParaRPr>
          </a:p>
          <a:p>
            <a:pPr>
              <a:lnSpc>
                <a:spcPts val="1500"/>
              </a:lnSpc>
            </a:pPr>
            <a:endParaRPr lang="en-US" sz="2400" dirty="0">
              <a:solidFill>
                <a:srgbClr val="1B77BB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03450" y="1517301"/>
            <a:ext cx="7629349" cy="408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 sz="3600" b="1" dirty="0" smtClean="0">
                <a:solidFill>
                  <a:srgbClr val="102B63"/>
                </a:solidFill>
              </a:rPr>
              <a:t>(661) 837-7200</a:t>
            </a:r>
            <a:endParaRPr lang="en-US" sz="3600" b="1" dirty="0">
              <a:solidFill>
                <a:srgbClr val="102B63"/>
              </a:solidFill>
            </a:endParaRPr>
          </a:p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 sz="3600" b="1" dirty="0" smtClean="0">
                <a:solidFill>
                  <a:srgbClr val="102B63"/>
                </a:solidFill>
              </a:rPr>
              <a:t>infoBK@calwater.com</a:t>
            </a:r>
            <a:endParaRPr lang="en-US" sz="3600" b="1" dirty="0">
              <a:solidFill>
                <a:srgbClr val="102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WS_Logo-RGBcolor.png" descr="/Users/sashawelland/Desktop/THINK Marketing/Cal Water/CWS Logos 2014/Word and PPT/CWS_Logo-RGBcolor.png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191" y="4286297"/>
            <a:ext cx="1532162" cy="1536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2094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63C88"/>
                </a:solidFill>
                <a:cs typeface="Calibri"/>
              </a:rPr>
              <a:t>Q</a:t>
            </a:r>
            <a:r>
              <a:rPr lang="en-US" sz="1600" b="1" dirty="0" smtClean="0">
                <a:solidFill>
                  <a:srgbClr val="163C88"/>
                </a:solidFill>
                <a:cs typeface="Calibri"/>
              </a:rPr>
              <a:t>uality. Service. Value.</a:t>
            </a:r>
            <a:endParaRPr lang="en-US" sz="1600" b="1" dirty="0">
              <a:solidFill>
                <a:srgbClr val="163C88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3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02B63"/>
                </a:solidFill>
              </a:rPr>
              <a:t>California Water </a:t>
            </a:r>
            <a:r>
              <a:rPr lang="en-US" sz="3600" b="1" dirty="0" smtClean="0">
                <a:solidFill>
                  <a:srgbClr val="102B63"/>
                </a:solidFill>
              </a:rPr>
              <a:t>Service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4" name="Picture 7" descr="california service areas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219200"/>
            <a:ext cx="5081979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7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02B63"/>
                </a:solidFill>
              </a:rPr>
              <a:t>Bakersfield District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Providing service since </a:t>
            </a:r>
            <a:r>
              <a:rPr lang="en-US" dirty="0" smtClean="0">
                <a:latin typeface="+mn-lt"/>
              </a:rPr>
              <a:t>1926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68,000 </a:t>
            </a:r>
            <a:r>
              <a:rPr lang="en-US" dirty="0" smtClean="0">
                <a:latin typeface="+mn-lt"/>
              </a:rPr>
              <a:t>service connections</a:t>
            </a:r>
          </a:p>
          <a:p>
            <a:r>
              <a:rPr lang="en-US" dirty="0" smtClean="0">
                <a:latin typeface="+mn-lt"/>
              </a:rPr>
              <a:t>System includes:</a:t>
            </a:r>
          </a:p>
          <a:p>
            <a:pPr lvl="1"/>
            <a:r>
              <a:rPr lang="en-US" dirty="0" smtClean="0">
                <a:latin typeface="+mn-lt"/>
              </a:rPr>
              <a:t>900+ </a:t>
            </a:r>
            <a:r>
              <a:rPr lang="en-US" dirty="0" smtClean="0">
                <a:latin typeface="+mn-lt"/>
              </a:rPr>
              <a:t>miles of main</a:t>
            </a:r>
          </a:p>
          <a:p>
            <a:pPr lvl="1"/>
            <a:r>
              <a:rPr lang="en-US" dirty="0" smtClean="0">
                <a:latin typeface="+mn-lt"/>
              </a:rPr>
              <a:t>5700+ </a:t>
            </a:r>
            <a:r>
              <a:rPr lang="en-US" dirty="0" smtClean="0">
                <a:latin typeface="+mn-lt"/>
              </a:rPr>
              <a:t>fire hydrants</a:t>
            </a:r>
          </a:p>
          <a:p>
            <a:pPr lvl="1"/>
            <a:r>
              <a:rPr lang="en-US" dirty="0" smtClean="0">
                <a:latin typeface="+mn-lt"/>
              </a:rPr>
              <a:t>100+ wells</a:t>
            </a:r>
          </a:p>
          <a:p>
            <a:pPr lvl="1"/>
            <a:r>
              <a:rPr lang="en-US" dirty="0" smtClean="0"/>
              <a:t>40+ storage tanks</a:t>
            </a:r>
          </a:p>
          <a:p>
            <a:pPr lvl="1"/>
            <a:r>
              <a:rPr lang="en-US" dirty="0" smtClean="0">
                <a:latin typeface="+mn-lt"/>
              </a:rPr>
              <a:t>3 water treatment plants</a:t>
            </a:r>
            <a:endParaRPr lang="en-US" dirty="0" smtClean="0">
              <a:latin typeface="+mn-lt"/>
            </a:endParaRPr>
          </a:p>
          <a:p>
            <a:pPr lvl="1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4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Agenda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527" y="1366142"/>
            <a:ext cx="8009473" cy="3798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102B63"/>
                </a:solidFill>
              </a:rPr>
              <a:t>Conservation Master Planning </a:t>
            </a: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102B63"/>
                </a:solidFill>
              </a:rPr>
              <a:t>Cal Water’s Water Shortage Contingency Plan</a:t>
            </a:r>
            <a:endParaRPr lang="en-US" dirty="0">
              <a:solidFill>
                <a:srgbClr val="102B63"/>
              </a:solidFill>
            </a:endParaRP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102B63"/>
                </a:solidFill>
              </a:rPr>
              <a:t>Conservation tools for Cal Water customers</a:t>
            </a: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102B63"/>
                </a:solidFill>
              </a:rPr>
              <a:t>Q&amp;A</a:t>
            </a:r>
            <a:endParaRPr lang="en-US" sz="2400" dirty="0" smtClean="0">
              <a:solidFill>
                <a:srgbClr val="102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The Planning Process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527" y="1366142"/>
            <a:ext cx="8009473" cy="3798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02B63"/>
                </a:solidFill>
              </a:rPr>
              <a:t>Broad </a:t>
            </a:r>
            <a:r>
              <a:rPr lang="en-US" sz="2400" dirty="0" smtClean="0">
                <a:solidFill>
                  <a:srgbClr val="102B63"/>
                </a:solidFill>
              </a:rPr>
              <a:t>guidance </a:t>
            </a:r>
            <a:r>
              <a:rPr lang="en-US" sz="2400" dirty="0">
                <a:solidFill>
                  <a:srgbClr val="102B63"/>
                </a:solidFill>
              </a:rPr>
              <a:t>d</a:t>
            </a:r>
            <a:r>
              <a:rPr lang="en-US" sz="2400" dirty="0" smtClean="0">
                <a:solidFill>
                  <a:srgbClr val="102B63"/>
                </a:solidFill>
              </a:rPr>
              <a:t>ocument</a:t>
            </a:r>
            <a:endParaRPr lang="en-US" sz="2400" dirty="0">
              <a:solidFill>
                <a:srgbClr val="102B63"/>
              </a:solidFill>
            </a:endParaRPr>
          </a:p>
          <a:p>
            <a:r>
              <a:rPr lang="en-US" sz="2400" dirty="0">
                <a:solidFill>
                  <a:srgbClr val="102B63"/>
                </a:solidFill>
              </a:rPr>
              <a:t>Summarize mix of programs/water saving opportunities</a:t>
            </a:r>
          </a:p>
          <a:p>
            <a:r>
              <a:rPr lang="en-US" sz="2400" dirty="0">
                <a:solidFill>
                  <a:srgbClr val="102B63"/>
                </a:solidFill>
              </a:rPr>
              <a:t>Explains the evaluation process in </a:t>
            </a:r>
            <a:r>
              <a:rPr lang="en-US" sz="2400" dirty="0" smtClean="0">
                <a:solidFill>
                  <a:srgbClr val="102B63"/>
                </a:solidFill>
              </a:rPr>
              <a:t>detail</a:t>
            </a:r>
          </a:p>
          <a:p>
            <a:r>
              <a:rPr lang="en-US" sz="2400" dirty="0">
                <a:solidFill>
                  <a:srgbClr val="102B63"/>
                </a:solidFill>
              </a:rPr>
              <a:t>Provides update to previous plan to allow for adjustments</a:t>
            </a:r>
          </a:p>
          <a:p>
            <a:r>
              <a:rPr lang="en-US" sz="2400" dirty="0">
                <a:solidFill>
                  <a:srgbClr val="102B63"/>
                </a:solidFill>
              </a:rPr>
              <a:t>Path to meet demand reduction goals</a:t>
            </a:r>
          </a:p>
          <a:p>
            <a:r>
              <a:rPr lang="en-US" sz="2400" dirty="0">
                <a:solidFill>
                  <a:srgbClr val="102B63"/>
                </a:solidFill>
              </a:rPr>
              <a:t>Five year cycle – tandem with Urban Water Management Plan (UWMP)</a:t>
            </a:r>
          </a:p>
          <a:p>
            <a:r>
              <a:rPr lang="en-US" sz="2400" dirty="0" smtClean="0">
                <a:solidFill>
                  <a:srgbClr val="102B63"/>
                </a:solidFill>
              </a:rPr>
              <a:t>Available for review on web-site</a:t>
            </a:r>
          </a:p>
        </p:txBody>
      </p:sp>
    </p:spTree>
    <p:extLst>
      <p:ext uri="{BB962C8B-B14F-4D97-AF65-F5344CB8AC3E}">
        <p14:creationId xmlns:p14="http://schemas.microsoft.com/office/powerpoint/2010/main" val="24011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102B63"/>
                </a:solidFill>
              </a:rPr>
              <a:t>Self-Certification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527" y="1366142"/>
            <a:ext cx="8009473" cy="458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The State Board allows </a:t>
            </a:r>
            <a:r>
              <a:rPr lang="en-US" sz="2400" dirty="0">
                <a:solidFill>
                  <a:srgbClr val="102B63"/>
                </a:solidFill>
              </a:rPr>
              <a:t>water suppliers to set their own short-term reduction requirements</a:t>
            </a: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sz="2400" dirty="0">
                <a:solidFill>
                  <a:srgbClr val="102B63"/>
                </a:solidFill>
              </a:rPr>
              <a:t>Based on supply </a:t>
            </a:r>
            <a:r>
              <a:rPr lang="en-US" sz="2400" dirty="0" smtClean="0">
                <a:solidFill>
                  <a:srgbClr val="102B63"/>
                </a:solidFill>
              </a:rPr>
              <a:t>and </a:t>
            </a:r>
            <a:r>
              <a:rPr lang="en-US" sz="2400" dirty="0">
                <a:solidFill>
                  <a:srgbClr val="102B63"/>
                </a:solidFill>
              </a:rPr>
              <a:t>projected demand </a:t>
            </a:r>
            <a:r>
              <a:rPr lang="en-US" sz="2400" dirty="0" smtClean="0">
                <a:solidFill>
                  <a:srgbClr val="102B63"/>
                </a:solidFill>
              </a:rPr>
              <a:t>needs </a:t>
            </a:r>
            <a:r>
              <a:rPr lang="en-US" sz="2400" dirty="0">
                <a:solidFill>
                  <a:srgbClr val="102B63"/>
                </a:solidFill>
              </a:rPr>
              <a:t>for the next three </a:t>
            </a:r>
            <a:r>
              <a:rPr lang="en-US" sz="2400" dirty="0" smtClean="0">
                <a:solidFill>
                  <a:srgbClr val="102B63"/>
                </a:solidFill>
              </a:rPr>
              <a:t>years assuming </a:t>
            </a:r>
            <a:r>
              <a:rPr lang="en-US" sz="2400" dirty="0">
                <a:solidFill>
                  <a:srgbClr val="102B63"/>
                </a:solidFill>
              </a:rPr>
              <a:t>continuing drought conditions</a:t>
            </a: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sz="2400" dirty="0">
                <a:solidFill>
                  <a:srgbClr val="102B63"/>
                </a:solidFill>
              </a:rPr>
              <a:t>Supply sources vs. long-term urban water management planning</a:t>
            </a: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sz="2400" dirty="0" smtClean="0">
                <a:solidFill>
                  <a:srgbClr val="102B63"/>
                </a:solidFill>
              </a:rPr>
              <a:t>Reduction </a:t>
            </a:r>
            <a:r>
              <a:rPr lang="en-US" sz="2400" dirty="0">
                <a:solidFill>
                  <a:srgbClr val="102B63"/>
                </a:solidFill>
              </a:rPr>
              <a:t>requirements </a:t>
            </a:r>
            <a:r>
              <a:rPr lang="en-US" sz="2400" dirty="0" smtClean="0">
                <a:solidFill>
                  <a:srgbClr val="102B63"/>
                </a:solidFill>
              </a:rPr>
              <a:t>temporarily eased </a:t>
            </a:r>
            <a:r>
              <a:rPr lang="en-US" sz="2400" dirty="0">
                <a:solidFill>
                  <a:srgbClr val="102B63"/>
                </a:solidFill>
              </a:rPr>
              <a:t>as a </a:t>
            </a:r>
            <a:r>
              <a:rPr lang="en-US" sz="2400" dirty="0" smtClean="0">
                <a:solidFill>
                  <a:srgbClr val="102B63"/>
                </a:solidFill>
              </a:rPr>
              <a:t>result </a:t>
            </a:r>
            <a:endParaRPr lang="en-US" sz="2400" dirty="0">
              <a:solidFill>
                <a:srgbClr val="102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7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102B63"/>
                </a:solidFill>
              </a:rPr>
              <a:t>District Reduction Requirement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527" y="1366142"/>
            <a:ext cx="8009473" cy="458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5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102B63"/>
                </a:solidFill>
              </a:rPr>
              <a:t>Previous mandatory </a:t>
            </a:r>
            <a:r>
              <a:rPr lang="en-US" sz="3600" dirty="0" smtClean="0">
                <a:solidFill>
                  <a:srgbClr val="102B63"/>
                </a:solidFill>
              </a:rPr>
              <a:t>reduction:</a:t>
            </a:r>
          </a:p>
          <a:p>
            <a:pPr marL="0" lvl="0" indent="0" algn="ctr">
              <a:lnSpc>
                <a:spcPct val="85000"/>
              </a:lnSpc>
              <a:spcBef>
                <a:spcPts val="2000"/>
              </a:spcBef>
              <a:buNone/>
            </a:pPr>
            <a:endParaRPr lang="en-US" sz="3600" dirty="0" smtClean="0">
              <a:solidFill>
                <a:srgbClr val="102B63"/>
              </a:solidFill>
            </a:endParaRPr>
          </a:p>
          <a:p>
            <a:pPr marL="0" lvl="0" indent="0" algn="ctr">
              <a:lnSpc>
                <a:spcPct val="85000"/>
              </a:lnSpc>
              <a:spcBef>
                <a:spcPts val="2000"/>
              </a:spcBef>
              <a:buNone/>
            </a:pPr>
            <a:r>
              <a:rPr lang="en-US" sz="10000" dirty="0" smtClean="0">
                <a:solidFill>
                  <a:srgbClr val="102B63"/>
                </a:solidFill>
              </a:rPr>
              <a:t>BK 29%</a:t>
            </a:r>
          </a:p>
          <a:p>
            <a:pPr marL="0" lvl="0" indent="0" algn="ctr">
              <a:lnSpc>
                <a:spcPct val="85000"/>
              </a:lnSpc>
              <a:spcBef>
                <a:spcPts val="2000"/>
              </a:spcBef>
              <a:buNone/>
            </a:pPr>
            <a:r>
              <a:rPr lang="en-US" sz="10000" dirty="0" smtClean="0">
                <a:solidFill>
                  <a:srgbClr val="102B63"/>
                </a:solidFill>
              </a:rPr>
              <a:t>KRV 25%</a:t>
            </a:r>
            <a:endParaRPr lang="en-US" sz="10000" dirty="0">
              <a:solidFill>
                <a:srgbClr val="102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0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60" y="152400"/>
            <a:ext cx="8322739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102B63"/>
                </a:solidFill>
              </a:rPr>
              <a:t>District Reduction </a:t>
            </a:r>
            <a:r>
              <a:rPr lang="en-US" sz="3600" b="1" dirty="0" smtClean="0">
                <a:solidFill>
                  <a:srgbClr val="102B63"/>
                </a:solidFill>
              </a:rPr>
              <a:t>Target</a:t>
            </a:r>
            <a:endParaRPr lang="en-US" sz="3600" b="1" dirty="0">
              <a:solidFill>
                <a:srgbClr val="102B63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527" y="111760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527" y="1366142"/>
            <a:ext cx="8009473" cy="458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5000"/>
              </a:lnSpc>
              <a:spcBef>
                <a:spcPts val="2000"/>
              </a:spcBef>
            </a:pPr>
            <a:r>
              <a:rPr lang="en-US" sz="3600" dirty="0">
                <a:solidFill>
                  <a:srgbClr val="102B63"/>
                </a:solidFill>
              </a:rPr>
              <a:t>Reduction </a:t>
            </a:r>
            <a:r>
              <a:rPr lang="en-US" sz="3600" dirty="0" smtClean="0">
                <a:solidFill>
                  <a:srgbClr val="102B63"/>
                </a:solidFill>
              </a:rPr>
              <a:t>target:</a:t>
            </a:r>
          </a:p>
          <a:p>
            <a:pPr lvl="0">
              <a:lnSpc>
                <a:spcPct val="85000"/>
              </a:lnSpc>
              <a:spcBef>
                <a:spcPts val="2000"/>
              </a:spcBef>
            </a:pPr>
            <a:endParaRPr lang="en-US" sz="3600" dirty="0">
              <a:solidFill>
                <a:srgbClr val="102B63"/>
              </a:solidFill>
            </a:endParaRPr>
          </a:p>
          <a:p>
            <a:pPr marL="0" indent="0" algn="ctr">
              <a:lnSpc>
                <a:spcPct val="85000"/>
              </a:lnSpc>
              <a:spcBef>
                <a:spcPts val="2000"/>
              </a:spcBef>
              <a:buNone/>
            </a:pPr>
            <a:r>
              <a:rPr lang="en-US" sz="10000" dirty="0">
                <a:solidFill>
                  <a:srgbClr val="102B63"/>
                </a:solidFill>
              </a:rPr>
              <a:t>BK 9%</a:t>
            </a:r>
          </a:p>
          <a:p>
            <a:pPr marL="0" lvl="0" indent="0" algn="ctr">
              <a:lnSpc>
                <a:spcPct val="85000"/>
              </a:lnSpc>
              <a:spcBef>
                <a:spcPts val="2000"/>
              </a:spcBef>
              <a:buNone/>
            </a:pPr>
            <a:r>
              <a:rPr lang="en-US" sz="10000" dirty="0" smtClean="0">
                <a:solidFill>
                  <a:srgbClr val="102B63"/>
                </a:solidFill>
              </a:rPr>
              <a:t>KRV 10%</a:t>
            </a:r>
          </a:p>
        </p:txBody>
      </p:sp>
    </p:spTree>
    <p:extLst>
      <p:ext uri="{BB962C8B-B14F-4D97-AF65-F5344CB8AC3E}">
        <p14:creationId xmlns:p14="http://schemas.microsoft.com/office/powerpoint/2010/main" val="12348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4592</TotalTime>
  <Words>816</Words>
  <Application>Microsoft Office PowerPoint</Application>
  <PresentationFormat>On-screen Show (4:3)</PresentationFormat>
  <Paragraphs>143</Paragraphs>
  <Slides>23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California Water Service</vt:lpstr>
      <vt:lpstr>Bakersfield District</vt:lpstr>
      <vt:lpstr>Agenda</vt:lpstr>
      <vt:lpstr>The Planning Process</vt:lpstr>
      <vt:lpstr>Self-Certification</vt:lpstr>
      <vt:lpstr>District Reduction Requirement</vt:lpstr>
      <vt:lpstr>District Reduction Target</vt:lpstr>
      <vt:lpstr>Water Shortage Contingency Plan</vt:lpstr>
      <vt:lpstr>Prohibited Uses of Water</vt:lpstr>
      <vt:lpstr>Prohibited Uses of Water</vt:lpstr>
      <vt:lpstr>Other Restrictions</vt:lpstr>
      <vt:lpstr>Outdoor Irrigation Restrictions</vt:lpstr>
      <vt:lpstr>Water Waste Enforcement Measures</vt:lpstr>
      <vt:lpstr>Water Budgets</vt:lpstr>
      <vt:lpstr>Residential Conservation Programs</vt:lpstr>
      <vt:lpstr>Commercial Conservation Programs</vt:lpstr>
      <vt:lpstr>PowerPoint Presentation</vt:lpstr>
      <vt:lpstr>PowerPoint Presentation</vt:lpstr>
      <vt:lpstr>Other Cal Water Resources for Customers</vt:lpstr>
      <vt:lpstr>Cal Water’s Local Customer Center</vt:lpstr>
      <vt:lpstr>PowerPoint Presentation</vt:lpstr>
    </vt:vector>
  </TitlesOfParts>
  <Company>Simon + Associates Advertising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Welland</dc:creator>
  <cp:lastModifiedBy>Cordone, Susan</cp:lastModifiedBy>
  <cp:revision>394</cp:revision>
  <cp:lastPrinted>2017-02-27T23:48:55Z</cp:lastPrinted>
  <dcterms:created xsi:type="dcterms:W3CDTF">2014-09-23T16:04:55Z</dcterms:created>
  <dcterms:modified xsi:type="dcterms:W3CDTF">2017-02-28T00:00:57Z</dcterms:modified>
  <cp:contentStatus/>
</cp:coreProperties>
</file>