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1444" r:id="rId2"/>
    <p:sldId id="1445" r:id="rId3"/>
    <p:sldId id="1439" r:id="rId4"/>
    <p:sldId id="1437" r:id="rId5"/>
    <p:sldId id="1438" r:id="rId6"/>
    <p:sldId id="1427" r:id="rId7"/>
    <p:sldId id="1260" r:id="rId8"/>
    <p:sldId id="1262" r:id="rId9"/>
    <p:sldId id="1263" r:id="rId10"/>
    <p:sldId id="1326" r:id="rId11"/>
    <p:sldId id="1435" r:id="rId12"/>
    <p:sldId id="1446" r:id="rId13"/>
    <p:sldId id="1271" r:id="rId14"/>
    <p:sldId id="1272" r:id="rId15"/>
    <p:sldId id="1273" r:id="rId16"/>
    <p:sldId id="1274" r:id="rId17"/>
    <p:sldId id="1277" r:id="rId18"/>
    <p:sldId id="1278" r:id="rId19"/>
    <p:sldId id="1279" r:id="rId20"/>
    <p:sldId id="1280" r:id="rId21"/>
    <p:sldId id="1283" r:id="rId22"/>
    <p:sldId id="1425"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ts - A Window into Drought - short version" id="{A0D0CFA9-482B-454C-B01F-ACB4ED596263}">
          <p14:sldIdLst>
            <p14:sldId id="1444"/>
            <p14:sldId id="1445"/>
            <p14:sldId id="1439"/>
            <p14:sldId id="1437"/>
            <p14:sldId id="1438"/>
            <p14:sldId id="1427"/>
            <p14:sldId id="1260"/>
            <p14:sldId id="1262"/>
            <p14:sldId id="1263"/>
            <p14:sldId id="1326"/>
            <p14:sldId id="1435"/>
            <p14:sldId id="1446"/>
            <p14:sldId id="1271"/>
            <p14:sldId id="1272"/>
            <p14:sldId id="1273"/>
            <p14:sldId id="1274"/>
            <p14:sldId id="1277"/>
            <p14:sldId id="1278"/>
            <p14:sldId id="1279"/>
            <p14:sldId id="1280"/>
            <p14:sldId id="1283"/>
          </p14:sldIdLst>
        </p14:section>
        <p14:section name="Untitled Section" id="{E3C65460-85AC-43B0-BA8B-503C09DB4AED}">
          <p14:sldIdLst>
            <p14:sldId id="14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74497" autoAdjust="0"/>
  </p:normalViewPr>
  <p:slideViewPr>
    <p:cSldViewPr>
      <p:cViewPr>
        <p:scale>
          <a:sx n="75" d="100"/>
          <a:sy n="75" d="100"/>
        </p:scale>
        <p:origin x="-476" y="624"/>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832"/>
    </p:cViewPr>
  </p:notesTextViewPr>
  <p:sorterViewPr>
    <p:cViewPr>
      <p:scale>
        <a:sx n="100" d="100"/>
        <a:sy n="100" d="100"/>
      </p:scale>
      <p:origin x="0" y="1580"/>
    </p:cViewPr>
  </p:sorterViewPr>
  <p:notesViewPr>
    <p:cSldViewPr>
      <p:cViewPr>
        <p:scale>
          <a:sx n="120" d="100"/>
          <a:sy n="120" d="100"/>
        </p:scale>
        <p:origin x="-1206"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69920" cy="480060"/>
          </a:xfrm>
          <a:prstGeom prst="rect">
            <a:avLst/>
          </a:prstGeom>
        </p:spPr>
        <p:txBody>
          <a:bodyPr vert="horz" lIns="96645" tIns="48323" rIns="96645" bIns="48323" rtlCol="0"/>
          <a:lstStyle>
            <a:lvl1pPr algn="l">
              <a:defRPr sz="1200"/>
            </a:lvl1pPr>
          </a:lstStyle>
          <a:p>
            <a:endParaRPr lang="en-US"/>
          </a:p>
        </p:txBody>
      </p:sp>
      <p:sp>
        <p:nvSpPr>
          <p:cNvPr id="3" name="Date Placeholder 2"/>
          <p:cNvSpPr>
            <a:spLocks noGrp="1"/>
          </p:cNvSpPr>
          <p:nvPr>
            <p:ph type="dt" sz="quarter" idx="1"/>
          </p:nvPr>
        </p:nvSpPr>
        <p:spPr>
          <a:xfrm>
            <a:off x="4143589" y="4"/>
            <a:ext cx="3169920" cy="480060"/>
          </a:xfrm>
          <a:prstGeom prst="rect">
            <a:avLst/>
          </a:prstGeom>
        </p:spPr>
        <p:txBody>
          <a:bodyPr vert="horz" lIns="96645" tIns="48323" rIns="96645" bIns="48323" rtlCol="0"/>
          <a:lstStyle>
            <a:lvl1pPr algn="r">
              <a:defRPr sz="1200"/>
            </a:lvl1pPr>
          </a:lstStyle>
          <a:p>
            <a:fld id="{17133E81-52AC-4D64-8635-7A55E7D0CA0D}" type="datetimeFigureOut">
              <a:rPr lang="en-US" smtClean="0"/>
              <a:pPr/>
              <a:t>2/20/2017</a:t>
            </a:fld>
            <a:endParaRPr lang="en-US"/>
          </a:p>
        </p:txBody>
      </p:sp>
      <p:sp>
        <p:nvSpPr>
          <p:cNvPr id="4" name="Footer Placeholder 3"/>
          <p:cNvSpPr>
            <a:spLocks noGrp="1"/>
          </p:cNvSpPr>
          <p:nvPr>
            <p:ph type="ftr" sz="quarter" idx="2"/>
          </p:nvPr>
        </p:nvSpPr>
        <p:spPr>
          <a:xfrm>
            <a:off x="2" y="9119477"/>
            <a:ext cx="3169920" cy="480060"/>
          </a:xfrm>
          <a:prstGeom prst="rect">
            <a:avLst/>
          </a:prstGeom>
        </p:spPr>
        <p:txBody>
          <a:bodyPr vert="horz" lIns="96645" tIns="48323" rIns="96645" bIns="48323"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7"/>
            <a:ext cx="3169920" cy="480060"/>
          </a:xfrm>
          <a:prstGeom prst="rect">
            <a:avLst/>
          </a:prstGeom>
        </p:spPr>
        <p:txBody>
          <a:bodyPr vert="horz" lIns="96645" tIns="48323" rIns="96645" bIns="48323" rtlCol="0" anchor="b"/>
          <a:lstStyle>
            <a:lvl1pPr algn="r">
              <a:defRPr sz="1200"/>
            </a:lvl1pPr>
          </a:lstStyle>
          <a:p>
            <a:fld id="{1F245968-72FF-4169-BC0E-65D3225AB2EF}" type="slidenum">
              <a:rPr lang="en-US" smtClean="0"/>
              <a:pPr/>
              <a:t>‹#›</a:t>
            </a:fld>
            <a:endParaRPr lang="en-US"/>
          </a:p>
        </p:txBody>
      </p:sp>
    </p:spTree>
    <p:extLst>
      <p:ext uri="{BB962C8B-B14F-4D97-AF65-F5344CB8AC3E}">
        <p14:creationId xmlns:p14="http://schemas.microsoft.com/office/powerpoint/2010/main" val="2452129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69920" cy="480060"/>
          </a:xfrm>
          <a:prstGeom prst="rect">
            <a:avLst/>
          </a:prstGeom>
        </p:spPr>
        <p:txBody>
          <a:bodyPr vert="horz" lIns="96645" tIns="48323" rIns="96645" bIns="48323" rtlCol="0"/>
          <a:lstStyle>
            <a:lvl1pPr algn="l">
              <a:defRPr sz="1200"/>
            </a:lvl1pPr>
          </a:lstStyle>
          <a:p>
            <a:endParaRPr lang="en-US"/>
          </a:p>
        </p:txBody>
      </p:sp>
      <p:sp>
        <p:nvSpPr>
          <p:cNvPr id="3" name="Date Placeholder 2"/>
          <p:cNvSpPr>
            <a:spLocks noGrp="1"/>
          </p:cNvSpPr>
          <p:nvPr>
            <p:ph type="dt" idx="1"/>
          </p:nvPr>
        </p:nvSpPr>
        <p:spPr>
          <a:xfrm>
            <a:off x="4143589" y="4"/>
            <a:ext cx="3169920" cy="480060"/>
          </a:xfrm>
          <a:prstGeom prst="rect">
            <a:avLst/>
          </a:prstGeom>
        </p:spPr>
        <p:txBody>
          <a:bodyPr vert="horz" lIns="96645" tIns="48323" rIns="96645" bIns="48323" rtlCol="0"/>
          <a:lstStyle>
            <a:lvl1pPr algn="r">
              <a:defRPr sz="1200"/>
            </a:lvl1pPr>
          </a:lstStyle>
          <a:p>
            <a:fld id="{724506C0-3FFE-45A5-803D-9F4FC5464A70}" type="datetimeFigureOut">
              <a:rPr lang="en-US" smtClean="0"/>
              <a:pPr/>
              <a:t>2/20/2017</a:t>
            </a:fld>
            <a:endParaRPr lang="en-US"/>
          </a:p>
        </p:txBody>
      </p:sp>
      <p:sp>
        <p:nvSpPr>
          <p:cNvPr id="4" name="Slide Image Placeholder 3"/>
          <p:cNvSpPr>
            <a:spLocks noGrp="1" noRot="1" noChangeAspect="1"/>
          </p:cNvSpPr>
          <p:nvPr>
            <p:ph type="sldImg" idx="2"/>
          </p:nvPr>
        </p:nvSpPr>
        <p:spPr>
          <a:xfrm>
            <a:off x="1257300" y="720725"/>
            <a:ext cx="4802188" cy="3602038"/>
          </a:xfrm>
          <a:prstGeom prst="rect">
            <a:avLst/>
          </a:prstGeom>
          <a:noFill/>
          <a:ln w="12700">
            <a:solidFill>
              <a:prstClr val="black"/>
            </a:solidFill>
          </a:ln>
        </p:spPr>
        <p:txBody>
          <a:bodyPr vert="horz" lIns="96645" tIns="48323" rIns="96645" bIns="48323" rtlCol="0" anchor="ctr"/>
          <a:lstStyle/>
          <a:p>
            <a:endParaRPr lang="en-US"/>
          </a:p>
        </p:txBody>
      </p:sp>
      <p:sp>
        <p:nvSpPr>
          <p:cNvPr id="5" name="Notes Placeholder 4"/>
          <p:cNvSpPr>
            <a:spLocks noGrp="1"/>
          </p:cNvSpPr>
          <p:nvPr>
            <p:ph type="body" sz="quarter" idx="3"/>
          </p:nvPr>
        </p:nvSpPr>
        <p:spPr>
          <a:xfrm>
            <a:off x="731520" y="4560573"/>
            <a:ext cx="5852160" cy="4320540"/>
          </a:xfrm>
          <a:prstGeom prst="rect">
            <a:avLst/>
          </a:prstGeom>
        </p:spPr>
        <p:txBody>
          <a:bodyPr vert="horz" lIns="96645" tIns="48323" rIns="96645" bIns="483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7"/>
            <a:ext cx="3169920" cy="480060"/>
          </a:xfrm>
          <a:prstGeom prst="rect">
            <a:avLst/>
          </a:prstGeom>
        </p:spPr>
        <p:txBody>
          <a:bodyPr vert="horz" lIns="96645" tIns="48323" rIns="96645" bIns="48323"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7"/>
            <a:ext cx="3169920" cy="480060"/>
          </a:xfrm>
          <a:prstGeom prst="rect">
            <a:avLst/>
          </a:prstGeom>
        </p:spPr>
        <p:txBody>
          <a:bodyPr vert="horz" lIns="96645" tIns="48323" rIns="96645" bIns="48323" rtlCol="0" anchor="b"/>
          <a:lstStyle>
            <a:lvl1pPr algn="r">
              <a:defRPr sz="1200"/>
            </a:lvl1pPr>
          </a:lstStyle>
          <a:p>
            <a:fld id="{F8646707-6BBD-41A9-B4DF-0C76A73A2D2A}" type="slidenum">
              <a:rPr lang="en-US" smtClean="0"/>
              <a:pPr/>
              <a:t>‹#›</a:t>
            </a:fld>
            <a:endParaRPr lang="en-US"/>
          </a:p>
        </p:txBody>
      </p:sp>
    </p:spTree>
    <p:extLst>
      <p:ext uri="{BB962C8B-B14F-4D97-AF65-F5344CB8AC3E}">
        <p14:creationId xmlns:p14="http://schemas.microsoft.com/office/powerpoint/2010/main" val="426588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7" indent="-178237">
              <a:buFont typeface="Arial" panose="020B0604020202020204" pitchFamily="34" charset="0"/>
              <a:buChar char="•"/>
            </a:pPr>
            <a:r>
              <a:rPr lang="en-US" baseline="0" dirty="0" smtClean="0"/>
              <a:t>Everybody else on the agenda has some positive spin about working with our available water supply.</a:t>
            </a:r>
          </a:p>
          <a:p>
            <a:pPr marL="178237" indent="-178237">
              <a:buFont typeface="Arial" panose="020B0604020202020204" pitchFamily="34" charset="0"/>
              <a:buChar char="•"/>
            </a:pPr>
            <a:r>
              <a:rPr lang="en-US" baseline="0" dirty="0" smtClean="0"/>
              <a:t>Not me; I get to deliver the gloom and doom talk about drought and a changing climate.</a:t>
            </a:r>
          </a:p>
          <a:p>
            <a:pPr marL="178237" indent="-178237">
              <a:buFont typeface="Arial" panose="020B0604020202020204" pitchFamily="34" charset="0"/>
              <a:buChar char="•"/>
            </a:pPr>
            <a:r>
              <a:rPr lang="en-US" baseline="0" dirty="0" smtClean="0"/>
              <a:t>My job is to remove any remaining joy from your hearts.</a:t>
            </a:r>
          </a:p>
          <a:p>
            <a:pPr marL="178237" indent="-178237">
              <a:buFont typeface="Arial" panose="020B0604020202020204" pitchFamily="34" charset="0"/>
              <a:buChar char="•"/>
            </a:pPr>
            <a:r>
              <a:rPr lang="en-US" baseline="0" dirty="0" smtClean="0"/>
              <a:t>If you are subject to bouts of depression, this is your opportunity to leave the room; come back in 25 minutes.</a:t>
            </a:r>
          </a:p>
          <a:p>
            <a:pPr marL="178237" indent="-178237">
              <a:buFont typeface="Arial" panose="020B0604020202020204" pitchFamily="34" charset="0"/>
              <a:buChar char="•"/>
            </a:pPr>
            <a:r>
              <a:rPr lang="en-US" baseline="0" dirty="0" smtClean="0"/>
              <a:t>This is not a talk about some change predicted to occur in the future.</a:t>
            </a:r>
          </a:p>
          <a:p>
            <a:pPr marL="178237" indent="-178237">
              <a:buFont typeface="Arial" panose="020B0604020202020204" pitchFamily="34" charset="0"/>
              <a:buChar char="•"/>
            </a:pPr>
            <a:r>
              <a:rPr lang="en-US" baseline="0" dirty="0" smtClean="0"/>
              <a:t>This is about how the last 3 decades differ from the 9 decades that came before them.</a:t>
            </a:r>
          </a:p>
          <a:p>
            <a:pPr marL="178237" indent="-178237">
              <a:buFont typeface="Arial" panose="020B0604020202020204" pitchFamily="34" charset="0"/>
              <a:buChar char="•"/>
            </a:pPr>
            <a:r>
              <a:rPr lang="en-US" baseline="0" dirty="0" smtClean="0"/>
              <a:t>The good times ended in the mid-1980s. We just didn’t recognize that change when it began.</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7" indent="-178237">
              <a:buFont typeface="Arial" panose="020B0604020202020204" pitchFamily="34" charset="0"/>
              <a:buChar char="•"/>
            </a:pPr>
            <a:r>
              <a:rPr lang="en-US" dirty="0" smtClean="0"/>
              <a:t>The other half of the PDSI equation is demand, driven by temperature.</a:t>
            </a:r>
          </a:p>
          <a:p>
            <a:pPr marL="178237" indent="-178237">
              <a:buFont typeface="Arial" panose="020B0604020202020204" pitchFamily="34" charset="0"/>
              <a:buChar char="•"/>
            </a:pPr>
            <a:r>
              <a:rPr lang="en-US" dirty="0" smtClean="0"/>
              <a:t>This graph covers the entire Holocene period, just over 11,000 years.</a:t>
            </a:r>
          </a:p>
          <a:p>
            <a:pPr marL="178237" indent="-178237" defTabSz="950760">
              <a:buFont typeface="Arial" panose="020B0604020202020204" pitchFamily="34" charset="0"/>
              <a:buChar char="•"/>
              <a:defRPr/>
            </a:pPr>
            <a:r>
              <a:rPr lang="en-US" dirty="0" smtClean="0"/>
              <a:t>A group of researchers from Harvard and Oregon State created this graph by combining 73 different reconstructions of temperatures from around the world.</a:t>
            </a:r>
          </a:p>
          <a:p>
            <a:pPr marL="351751" lvl="1" indent="-171411" defTabSz="914346">
              <a:buFont typeface="Arial" panose="020B0604020202020204" pitchFamily="34" charset="0"/>
              <a:buChar char="•"/>
              <a:defRPr/>
            </a:pPr>
            <a:r>
              <a:rPr lang="en-US" dirty="0" smtClean="0"/>
              <a:t>From 11,000–7,000 years ago, the vegetation of the Tulare Lake Basin resembled that of the Great Basin, pinyon–juniper–oak woodland in the foothills, with greasewood on the salt flats near the lake. The upper watersheds consisted of open </a:t>
            </a:r>
            <a:r>
              <a:rPr lang="en-US" baseline="0" dirty="0" smtClean="0"/>
              <a:t>pine forests and dry meadows with very few sequoias</a:t>
            </a:r>
            <a:r>
              <a:rPr lang="en-US" dirty="0" smtClean="0"/>
              <a:t>.</a:t>
            </a:r>
          </a:p>
          <a:p>
            <a:pPr marL="365751" lvl="1" indent="-178233" defTabSz="950737">
              <a:buFont typeface="Arial" panose="020B0604020202020204" pitchFamily="34" charset="0"/>
              <a:buChar char="•"/>
              <a:defRPr/>
            </a:pPr>
            <a:r>
              <a:rPr lang="en-US" dirty="0" smtClean="0"/>
              <a:t>A very dry period set in at the</a:t>
            </a:r>
            <a:r>
              <a:rPr lang="en-US" baseline="0" dirty="0" smtClean="0"/>
              <a:t> end of this warming period; it covered all North America. For example, from </a:t>
            </a:r>
            <a:r>
              <a:rPr lang="en-US" sz="1200" kern="1200" dirty="0" smtClean="0">
                <a:solidFill>
                  <a:schemeClr val="tx1"/>
                </a:solidFill>
                <a:effectLst/>
                <a:latin typeface="+mn-lt"/>
                <a:ea typeface="+mn-ea"/>
                <a:cs typeface="+mn-cs"/>
              </a:rPr>
              <a:t>7900 to 7500 years ago, the lake levels in the Great Lakes dropped dramatically, up to 66 feet below their outlets, so that they became disconnected from</a:t>
            </a:r>
            <a:r>
              <a:rPr lang="en-US" sz="1200" kern="1200" baseline="0" dirty="0" smtClean="0">
                <a:solidFill>
                  <a:schemeClr val="tx1"/>
                </a:solidFill>
                <a:effectLst/>
                <a:latin typeface="+mn-lt"/>
                <a:ea typeface="+mn-ea"/>
                <a:cs typeface="+mn-cs"/>
              </a:rPr>
              <a:t> each other. Each lake became a closed basin, like the Tulare Lake Basin. Their </a:t>
            </a:r>
            <a:r>
              <a:rPr lang="en-US" sz="1200" kern="1200" dirty="0" smtClean="0">
                <a:solidFill>
                  <a:schemeClr val="tx1"/>
                </a:solidFill>
                <a:effectLst/>
                <a:latin typeface="+mn-lt"/>
                <a:ea typeface="+mn-ea"/>
                <a:cs typeface="+mn-cs"/>
              </a:rPr>
              <a:t>overflow rivers, including the Niagara River, ran dry during this period.</a:t>
            </a:r>
            <a:r>
              <a:rPr lang="en-US" sz="1200" kern="1200" baseline="0" dirty="0" smtClean="0">
                <a:solidFill>
                  <a:schemeClr val="tx1"/>
                </a:solidFill>
                <a:effectLst/>
                <a:latin typeface="+mn-lt"/>
                <a:ea typeface="+mn-ea"/>
                <a:cs typeface="+mn-cs"/>
              </a:rPr>
              <a:t> </a:t>
            </a:r>
            <a:endParaRPr lang="en-US" dirty="0" smtClean="0"/>
          </a:p>
          <a:p>
            <a:pPr marL="365751" lvl="1" indent="-178233" defTabSz="950737">
              <a:buFont typeface="Arial" panose="020B0604020202020204" pitchFamily="34" charset="0"/>
              <a:buChar char="•"/>
              <a:defRPr/>
            </a:pPr>
            <a:r>
              <a:rPr lang="en-US" dirty="0" smtClean="0"/>
              <a:t>From 7,000–4,500 years ago, the Tulare Lake basin was drier, and there was widespread increase in fire frequency. Great Basin-like vegetation (both woodland and greasewood) was generally replaced by drought-tolerant grassland and flowering plants.</a:t>
            </a:r>
          </a:p>
          <a:p>
            <a:pPr marL="351751" lvl="1" indent="-171411" defTabSz="914346">
              <a:buFont typeface="Arial" panose="020B0604020202020204" pitchFamily="34" charset="0"/>
              <a:buChar char="•"/>
              <a:defRPr/>
            </a:pPr>
            <a:r>
              <a:rPr lang="en-US" dirty="0" smtClean="0"/>
              <a:t>A cooling (and moister) period began about 4,500 years ago. This is when </a:t>
            </a:r>
            <a:r>
              <a:rPr lang="en-US" baseline="0" dirty="0" smtClean="0"/>
              <a:t>the sequoia groves, the mixed conifer forest, and </a:t>
            </a:r>
            <a:r>
              <a:rPr lang="en-US" dirty="0" smtClean="0"/>
              <a:t>the wet Sierra</a:t>
            </a:r>
            <a:r>
              <a:rPr lang="en-US" baseline="0" dirty="0" smtClean="0"/>
              <a:t> meadows began developing. Fire was relatively infrequent in the upper watersheds prior to 4,500 years ago, apparently due to low fuel levels.</a:t>
            </a:r>
            <a:endParaRPr lang="en-US" dirty="0" smtClean="0"/>
          </a:p>
          <a:p>
            <a:pPr marL="365760" lvl="1" indent="-178237" defTabSz="950760">
              <a:buFont typeface="Arial" panose="020B0604020202020204" pitchFamily="34" charset="0"/>
              <a:buChar char="•"/>
              <a:defRPr/>
            </a:pPr>
            <a:r>
              <a:rPr lang="en-US" dirty="0" smtClean="0"/>
              <a:t>The </a:t>
            </a:r>
            <a:r>
              <a:rPr lang="en-US" dirty="0"/>
              <a:t>Medieval Warm Period </a:t>
            </a:r>
            <a:r>
              <a:rPr lang="en-US" dirty="0" smtClean="0"/>
              <a:t>or </a:t>
            </a:r>
            <a:r>
              <a:rPr lang="en-US" sz="1200" b="0" i="0" u="none" strike="noStrike" kern="1200" baseline="0" dirty="0" smtClean="0">
                <a:solidFill>
                  <a:schemeClr val="tx1"/>
                </a:solidFill>
                <a:latin typeface="+mn-lt"/>
                <a:ea typeface="+mn-ea"/>
                <a:cs typeface="+mn-cs"/>
              </a:rPr>
              <a:t>Medieval Climatic Anomaly</a:t>
            </a:r>
            <a:r>
              <a:rPr lang="en-US" dirty="0" smtClean="0"/>
              <a:t> lasted </a:t>
            </a:r>
            <a:r>
              <a:rPr lang="en-US" dirty="0"/>
              <a:t>from about 950–1250 </a:t>
            </a:r>
            <a:r>
              <a:rPr lang="en-US" dirty="0" smtClean="0"/>
              <a:t>A.D.</a:t>
            </a:r>
            <a:r>
              <a:rPr lang="en-US" baseline="0" dirty="0" smtClean="0"/>
              <a:t> </a:t>
            </a:r>
            <a:r>
              <a:rPr lang="en-US" sz="1200" b="0" i="0" u="none" strike="noStrike" kern="1200" baseline="0" dirty="0" smtClean="0">
                <a:solidFill>
                  <a:schemeClr val="tx1"/>
                </a:solidFill>
                <a:latin typeface="+mn-lt"/>
                <a:ea typeface="+mn-ea"/>
                <a:cs typeface="+mn-cs"/>
              </a:rPr>
              <a:t>The western Sierra was droughty and often fiery during the Medieval Warm Period; it had the most frequent fires of any period during the last 3,000 years. During that period, extensive fires burned through parts of Giant Forest at intervals of about 3–10 years. </a:t>
            </a:r>
            <a:endParaRPr lang="en-US" dirty="0"/>
          </a:p>
          <a:p>
            <a:pPr marL="178237" indent="-178237">
              <a:buFont typeface="Arial" panose="020B0604020202020204" pitchFamily="34" charset="0"/>
              <a:buChar char="•"/>
            </a:pPr>
            <a:r>
              <a:rPr lang="en-US" dirty="0" smtClean="0"/>
              <a:t>Then the cooling trend resumed.</a:t>
            </a:r>
          </a:p>
          <a:p>
            <a:pPr marL="178237" indent="-178237">
              <a:buFont typeface="Arial" panose="020B0604020202020204" pitchFamily="34" charset="0"/>
              <a:buChar char="•"/>
            </a:pPr>
            <a:r>
              <a:rPr lang="en-US" dirty="0" smtClean="0"/>
              <a:t>The Little Ice Age lasted from approximately </a:t>
            </a:r>
            <a:r>
              <a:rPr lang="en-US" dirty="0"/>
              <a:t>1275–1850</a:t>
            </a:r>
            <a:r>
              <a:rPr lang="en-US" dirty="0" smtClean="0"/>
              <a:t>.</a:t>
            </a:r>
          </a:p>
          <a:p>
            <a:pPr marL="178237" indent="-178237" defTabSz="950760">
              <a:buFont typeface="Arial" panose="020B0604020202020204" pitchFamily="34" charset="0"/>
              <a:buChar char="•"/>
              <a:defRPr/>
            </a:pPr>
            <a:r>
              <a:rPr lang="en-US" dirty="0"/>
              <a:t>The 5000-year cooling trend ended abruptly with the rapid warming of the 20th Century.</a:t>
            </a:r>
          </a:p>
          <a:p>
            <a:pPr marL="178237" indent="-178237" defTabSz="950760">
              <a:buFont typeface="Arial" panose="020B0604020202020204" pitchFamily="34" charset="0"/>
              <a:buChar char="•"/>
              <a:defRPr/>
            </a:pPr>
            <a:r>
              <a:rPr lang="en-US" dirty="0"/>
              <a:t>American settlement in the San Joaquin Valley began in 1850, right at the end of Little Ice Age</a:t>
            </a:r>
            <a:r>
              <a:rPr lang="en-US" dirty="0" smtClean="0"/>
              <a:t>.</a:t>
            </a:r>
          </a:p>
          <a:p>
            <a:pPr marL="178237" indent="-178237" defTabSz="950760">
              <a:buFont typeface="Arial" panose="020B0604020202020204" pitchFamily="34" charset="0"/>
              <a:buChar char="•"/>
              <a:defRPr/>
            </a:pPr>
            <a:r>
              <a:rPr lang="en-US" dirty="0" smtClean="0"/>
              <a:t>The red line</a:t>
            </a:r>
            <a:r>
              <a:rPr lang="en-US" baseline="0" dirty="0" smtClean="0"/>
              <a:t> shows where temperature is today.</a:t>
            </a:r>
          </a:p>
          <a:p>
            <a:pPr marL="178237" indent="-178237" defTabSz="950760">
              <a:buFont typeface="Arial" panose="020B0604020202020204" pitchFamily="34" charset="0"/>
              <a:buChar char="•"/>
              <a:defRPr/>
            </a:pPr>
            <a:r>
              <a:rPr lang="en-US" baseline="0" dirty="0" smtClean="0"/>
              <a:t>It has been 3 million years since temperatures were substantially warmer than this for a sustained time.</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defTabSz="950770">
              <a:buFont typeface="Arial" panose="020B0604020202020204" pitchFamily="34" charset="0"/>
              <a:buChar char="•"/>
              <a:defRPr/>
            </a:pPr>
            <a:r>
              <a:rPr lang="en-US" dirty="0"/>
              <a:t>Visalia was founded in 1852, right at the end of the Little Ice Age.</a:t>
            </a:r>
          </a:p>
          <a:p>
            <a:pPr marL="178270" indent="-178270" defTabSz="950770">
              <a:buFont typeface="Arial" panose="020B0604020202020204" pitchFamily="34" charset="0"/>
              <a:buChar char="•"/>
              <a:defRPr/>
            </a:pPr>
            <a:r>
              <a:rPr lang="en-US" dirty="0"/>
              <a:t>The glaciers in the Sierra have advanced and retreated with each of the various ice ages. </a:t>
            </a:r>
          </a:p>
          <a:p>
            <a:pPr marL="178270" indent="-178270">
              <a:buFont typeface="Arial" panose="020B0604020202020204" pitchFamily="34" charset="0"/>
              <a:buChar char="•"/>
            </a:pPr>
            <a:r>
              <a:rPr lang="en-US" dirty="0"/>
              <a:t>The Sierran glaciers reached their maximum extent during the Little Ice Age about 1850.</a:t>
            </a:r>
          </a:p>
          <a:p>
            <a:pPr marL="178270" indent="-178270">
              <a:buFont typeface="Arial" panose="020B0604020202020204" pitchFamily="34" charset="0"/>
              <a:buChar char="•"/>
            </a:pPr>
            <a:r>
              <a:rPr lang="en-US" dirty="0" smtClean="0"/>
              <a:t>Lyell Glacier was discovered by John Muir in 1871, and was the largest glacier in Yosemite National Park.</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defTabSz="950770">
              <a:buFont typeface="Arial" panose="020B0604020202020204" pitchFamily="34" charset="0"/>
              <a:buChar char="•"/>
              <a:defRPr/>
            </a:pPr>
            <a:r>
              <a:rPr lang="en-US" dirty="0" smtClean="0"/>
              <a:t>This graph is from a 2015 study led by Park Williams of Columbia University.</a:t>
            </a:r>
          </a:p>
          <a:p>
            <a:pPr marL="178270" indent="-178270" defTabSz="950770">
              <a:buFont typeface="Arial" panose="020B0604020202020204" pitchFamily="34" charset="0"/>
              <a:buChar char="•"/>
              <a:defRPr/>
            </a:pPr>
            <a:r>
              <a:rPr lang="en-US" dirty="0" smtClean="0"/>
              <a:t>It shows the statewide changes in precipitation for 120 years.</a:t>
            </a:r>
          </a:p>
          <a:p>
            <a:pPr marL="178238" indent="-178238">
              <a:buFont typeface="Arial" panose="020B0604020202020204" pitchFamily="34" charset="0"/>
              <a:buChar char="•"/>
            </a:pPr>
            <a:r>
              <a:rPr lang="en-US" dirty="0" smtClean="0"/>
              <a:t>Temperature has been climbing since the end of the Little Ice Age in 1850.</a:t>
            </a:r>
          </a:p>
          <a:p>
            <a:pPr marL="178238" indent="-178238">
              <a:buFont typeface="Arial" panose="020B0604020202020204" pitchFamily="34" charset="0"/>
              <a:buChar char="•"/>
            </a:pPr>
            <a:r>
              <a:rPr lang="en-US" dirty="0" smtClean="0"/>
              <a:t>It has not been climbing at a steady rate.</a:t>
            </a:r>
          </a:p>
          <a:p>
            <a:pPr marL="178238" indent="-178238" defTabSz="950723">
              <a:buFont typeface="Arial" panose="020B0604020202020204" pitchFamily="34" charset="0"/>
              <a:buChar char="•"/>
              <a:defRPr/>
            </a:pPr>
            <a:r>
              <a:rPr lang="en-US" baseline="0" dirty="0" smtClean="0"/>
              <a:t>The average temperatures started climbing at an increased rate around 1970.</a:t>
            </a:r>
          </a:p>
          <a:p>
            <a:pPr marL="178238" indent="-178238" defTabSz="950723">
              <a:buFont typeface="Arial" panose="020B0604020202020204" pitchFamily="34" charset="0"/>
              <a:buChar char="•"/>
              <a:defRPr/>
            </a:pPr>
            <a:r>
              <a:rPr lang="en-US" baseline="0" dirty="0" smtClean="0"/>
              <a:t>This is driven primarily by a rise in nighttime temperatures.</a:t>
            </a:r>
          </a:p>
          <a:p>
            <a:pPr marL="178238" indent="-178238" defTabSz="950723">
              <a:buFont typeface="Arial" panose="020B0604020202020204" pitchFamily="34" charset="0"/>
              <a:buChar char="•"/>
              <a:defRPr/>
            </a:pPr>
            <a:r>
              <a:rPr lang="en-US" baseline="0" dirty="0" smtClean="0"/>
              <a:t>Many people have observed the decrease in valley fog, apparently due to warmer nighttime temperatures.</a:t>
            </a:r>
            <a:endParaRPr lang="en-US" dirty="0" smtClean="0"/>
          </a:p>
          <a:p>
            <a:pPr marL="178238" indent="-178238" defTabSz="950723">
              <a:buFont typeface="Arial" panose="020B0604020202020204" pitchFamily="34" charset="0"/>
              <a:buChar char="•"/>
              <a:defRPr/>
            </a:pPr>
            <a:r>
              <a:rPr lang="en-US" dirty="0" smtClean="0"/>
              <a:t>2016 was the 20th year in a row with U.S. temperatures above the 20th-century average.</a:t>
            </a:r>
          </a:p>
          <a:p>
            <a:pPr marL="178238" indent="-178238" defTabSz="950723">
              <a:buFont typeface="Arial" panose="020B0604020202020204" pitchFamily="34" charset="0"/>
              <a:buChar char="•"/>
              <a:defRPr/>
            </a:pPr>
            <a:r>
              <a:rPr lang="en-US" dirty="0" smtClean="0"/>
              <a:t>Each of the last 3 decades has been much warmer than the decade before.</a:t>
            </a:r>
            <a:endParaRPr lang="en-US" baseline="0" dirty="0" smtClean="0"/>
          </a:p>
          <a:p>
            <a:pPr marL="178238" indent="-178238" defTabSz="950723">
              <a:buFont typeface="Arial" panose="020B0604020202020204" pitchFamily="34" charset="0"/>
              <a:buChar char="•"/>
              <a:defRPr/>
            </a:pPr>
            <a:r>
              <a:rPr lang="en-US" dirty="0" smtClean="0"/>
              <a:t>Temperatures along the West Coast have warmed much more than those in adjacent regions.</a:t>
            </a:r>
          </a:p>
          <a:p>
            <a:pPr marL="178238" indent="-178238" defTabSz="950723">
              <a:buFont typeface="Arial" panose="020B0604020202020204" pitchFamily="34" charset="0"/>
              <a:buChar char="•"/>
              <a:defRPr/>
            </a:pPr>
            <a:r>
              <a:rPr lang="en-US" dirty="0" smtClean="0"/>
              <a:t>Rising temperatures have also increased potential evapotranspiration and decreased PDSI.</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defTabSz="950770">
              <a:buFont typeface="Arial" panose="020B0604020202020204" pitchFamily="34" charset="0"/>
              <a:buChar char="•"/>
              <a:defRPr/>
            </a:pPr>
            <a:r>
              <a:rPr lang="en-US" dirty="0" smtClean="0"/>
              <a:t>This graph is from a 2016 Stanford study led by Daniel Swain.</a:t>
            </a:r>
          </a:p>
          <a:p>
            <a:pPr marL="178270" indent="-178270" defTabSz="950770">
              <a:buFont typeface="Arial" panose="020B0604020202020204" pitchFamily="34" charset="0"/>
              <a:buChar char="•"/>
              <a:defRPr/>
            </a:pPr>
            <a:r>
              <a:rPr lang="en-US" dirty="0" smtClean="0"/>
              <a:t>It shows the statewide average for years measured August–July.</a:t>
            </a:r>
          </a:p>
          <a:p>
            <a:pPr marL="178270" indent="-178270" defTabSz="950770">
              <a:buFont typeface="Arial" panose="020B0604020202020204" pitchFamily="34" charset="0"/>
              <a:buChar char="•"/>
              <a:defRPr/>
            </a:pPr>
            <a:r>
              <a:rPr lang="en-US" dirty="0"/>
              <a:t>The red shaded regions depict the 2013-2015 drought</a:t>
            </a:r>
          </a:p>
          <a:p>
            <a:pPr marL="178270" indent="-178270" defTabSz="950770">
              <a:buFont typeface="Arial" panose="020B0604020202020204" pitchFamily="34" charset="0"/>
              <a:buChar char="•"/>
              <a:defRPr/>
            </a:pPr>
            <a:r>
              <a:rPr lang="en-US" dirty="0"/>
              <a:t>This study also showed that the long-term temperature trend associated with global warming has increased both the likelihood and the severity of drought in California—even when there is no significant change in precipitation</a:t>
            </a:r>
            <a:r>
              <a:rPr lang="en-US" dirty="0" smtClean="0"/>
              <a:t>.</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defTabSz="950770">
              <a:buFont typeface="Arial" panose="020B0604020202020204" pitchFamily="34" charset="0"/>
              <a:buChar char="•"/>
              <a:defRPr/>
            </a:pPr>
            <a:r>
              <a:rPr lang="en-US" dirty="0" smtClean="0"/>
              <a:t>This graph is from a 2015 study led by Park Williams of Columbia University.</a:t>
            </a:r>
          </a:p>
          <a:p>
            <a:pPr marL="178270" indent="-178270" defTabSz="950770">
              <a:buFont typeface="Arial" panose="020B0604020202020204" pitchFamily="34" charset="0"/>
              <a:buChar char="•"/>
              <a:defRPr/>
            </a:pPr>
            <a:r>
              <a:rPr lang="en-US" dirty="0" smtClean="0"/>
              <a:t>It shows the statewide changes in precipitation and potential evapotranspiration for 115 years.</a:t>
            </a:r>
          </a:p>
          <a:p>
            <a:pPr marL="178270" indent="-178270" defTabSz="950770">
              <a:buFont typeface="Arial" panose="020B0604020202020204" pitchFamily="34" charset="0"/>
              <a:buChar char="•"/>
              <a:defRPr/>
            </a:pPr>
            <a:r>
              <a:rPr lang="en-US" dirty="0" smtClean="0"/>
              <a:t>Precipitation has shown little trend during this period while potential evapotranspiration has been increasing steadily, especially since the mid-1980s.</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88415" indent="-188415" defTabSz="1005059">
              <a:buFont typeface="Arial" panose="020B0604020202020204" pitchFamily="34" charset="0"/>
              <a:buChar char="•"/>
              <a:defRPr/>
            </a:pPr>
            <a:r>
              <a:rPr lang="en-US" dirty="0" smtClean="0"/>
              <a:t>This is a statewide graph; done in 2015 by a team of Stanford researchers led by Noah Diffenbaugh.</a:t>
            </a:r>
          </a:p>
          <a:p>
            <a:pPr marL="188415" indent="-188415" defTabSz="1005059">
              <a:buFont typeface="Arial" panose="020B0604020202020204" pitchFamily="34" charset="0"/>
              <a:buChar char="•"/>
              <a:defRPr/>
            </a:pPr>
            <a:r>
              <a:rPr lang="en-US" dirty="0" smtClean="0"/>
              <a:t>Positive PDSI is good. But plants can’t make use of any available</a:t>
            </a:r>
            <a:r>
              <a:rPr lang="en-US" baseline="0" dirty="0" smtClean="0"/>
              <a:t> moisture above the 0 line.</a:t>
            </a:r>
            <a:endParaRPr lang="en-US" dirty="0" smtClean="0"/>
          </a:p>
          <a:p>
            <a:pPr marL="188415" indent="-188415" defTabSz="1005059">
              <a:buFont typeface="Arial" panose="020B0604020202020204" pitchFamily="34" charset="0"/>
              <a:buChar char="•"/>
              <a:defRPr/>
            </a:pPr>
            <a:r>
              <a:rPr lang="en-US" dirty="0" smtClean="0"/>
              <a:t>Negative PDSI represents soil moisture deficiency or plant stress. That is drought.</a:t>
            </a:r>
          </a:p>
          <a:p>
            <a:pPr marL="188415" indent="-188415" defTabSz="1005059">
              <a:buFont typeface="Arial" panose="020B0604020202020204" pitchFamily="34" charset="0"/>
              <a:buChar char="•"/>
              <a:defRPr/>
            </a:pPr>
            <a:r>
              <a:rPr lang="en-US" dirty="0" smtClean="0"/>
              <a:t>Point</a:t>
            </a:r>
            <a:r>
              <a:rPr lang="en-US" baseline="0" dirty="0" smtClean="0"/>
              <a:t> out the two times when </a:t>
            </a:r>
            <a:r>
              <a:rPr lang="en-US" dirty="0" smtClean="0"/>
              <a:t>short bursts of intense rainfall</a:t>
            </a:r>
            <a:r>
              <a:rPr lang="en-US" baseline="0" dirty="0" smtClean="0"/>
              <a:t> have briefly broken through our current 16-year dry spell; they were able to compensate for the increasing PET.</a:t>
            </a:r>
          </a:p>
          <a:p>
            <a:pPr marL="188415" indent="-188415">
              <a:buFont typeface="Arial" panose="020B0604020202020204" pitchFamily="34" charset="0"/>
              <a:buChar char="•"/>
            </a:pPr>
            <a:r>
              <a:rPr lang="en-US" dirty="0" smtClean="0"/>
              <a:t>Most severe droughts have occurred when conditions were both warmer and drier than average.</a:t>
            </a:r>
            <a:endParaRPr lang="en-US" baseline="0" dirty="0" smtClean="0"/>
          </a:p>
          <a:p>
            <a:pPr marL="188415" indent="-188415">
              <a:buFont typeface="Arial" panose="020B0604020202020204" pitchFamily="34" charset="0"/>
              <a:buChar char="•"/>
            </a:pPr>
            <a:r>
              <a:rPr lang="en-US" baseline="0" dirty="0" smtClean="0"/>
              <a:t>Dry years have been twice as likely to produce a severe drought if they occur in a warm year.</a:t>
            </a:r>
          </a:p>
          <a:p>
            <a:pPr marL="188415" indent="-188415" defTabSz="1005009">
              <a:buFont typeface="Arial" panose="020B0604020202020204" pitchFamily="34" charset="0"/>
              <a:buChar char="•"/>
              <a:defRPr/>
            </a:pPr>
            <a:r>
              <a:rPr lang="en-US" dirty="0" smtClean="0"/>
              <a:t>Severe droughts have occurred twice as often in the last two decades as in the previous century.</a:t>
            </a:r>
          </a:p>
          <a:p>
            <a:pPr marL="386505" indent="-188415" defTabSz="1005009">
              <a:buFont typeface="Arial" panose="020B0604020202020204" pitchFamily="34" charset="0"/>
              <a:buChar char="•"/>
              <a:defRPr/>
            </a:pPr>
            <a:r>
              <a:rPr lang="en-US" dirty="0" smtClean="0"/>
              <a:t>During the first century (1896–1994), only 27% of dry years resulted in severe droughts.</a:t>
            </a:r>
          </a:p>
          <a:p>
            <a:pPr marL="386505" indent="-188415" defTabSz="1005009">
              <a:buFont typeface="Arial" panose="020B0604020202020204" pitchFamily="34" charset="0"/>
              <a:buChar char="•"/>
              <a:defRPr/>
            </a:pPr>
            <a:r>
              <a:rPr lang="en-US" dirty="0" smtClean="0"/>
              <a:t>During the last two decades (1995–2014), 55% of dry years resulted in severe droughts.</a:t>
            </a:r>
          </a:p>
          <a:p>
            <a:pPr marL="188415" indent="-188415" defTabSz="1005009">
              <a:buFont typeface="Arial" panose="020B0604020202020204" pitchFamily="34" charset="0"/>
              <a:buChar char="•"/>
              <a:defRPr/>
            </a:pPr>
            <a:r>
              <a:rPr lang="en-US" dirty="0" smtClean="0"/>
              <a:t>This doubling in the risk of severe droughts has occurred despite statewide precipitation</a:t>
            </a:r>
            <a:r>
              <a:rPr lang="en-US" baseline="0" dirty="0" smtClean="0"/>
              <a:t> staying the same.</a:t>
            </a:r>
          </a:p>
          <a:p>
            <a:pPr marL="188415" marR="0" indent="-188415" algn="l" defTabSz="10050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T</a:t>
            </a:r>
            <a:r>
              <a:rPr lang="en-US" smtClean="0"/>
              <a:t>he other half of the PDSI equation is demand, driven by temperature.</a:t>
            </a:r>
            <a:endParaRPr lang="en-US" baseline="0" smtClean="0"/>
          </a:p>
          <a:p>
            <a:pPr marL="188415" indent="-188415" defTabSz="1005009">
              <a:buFont typeface="Arial" panose="020B0604020202020204" pitchFamily="34" charset="0"/>
              <a:buChar char="•"/>
            </a:pPr>
            <a:r>
              <a:rPr lang="en-US" baseline="0" smtClean="0"/>
              <a:t>The </a:t>
            </a:r>
            <a:r>
              <a:rPr lang="en-US" baseline="0" dirty="0" smtClean="0"/>
              <a:t>number of warm years has been twice as high in the last two decades as in the previous century.</a:t>
            </a:r>
          </a:p>
          <a:p>
            <a:pPr marL="386505" indent="-188415" defTabSz="1005009">
              <a:buFont typeface="Arial" panose="020B0604020202020204" pitchFamily="34" charset="0"/>
              <a:buChar char="•"/>
            </a:pPr>
            <a:r>
              <a:rPr lang="en-US" dirty="0" smtClean="0"/>
              <a:t>During the first century (1896–1994), 45% of years were warm years.</a:t>
            </a:r>
          </a:p>
          <a:p>
            <a:pPr marL="386505" indent="-188415" defTabSz="1005009">
              <a:buFont typeface="Arial" panose="020B0604020202020204" pitchFamily="34" charset="0"/>
              <a:buChar char="•"/>
            </a:pPr>
            <a:r>
              <a:rPr lang="en-US" dirty="0" smtClean="0"/>
              <a:t>During the last two decades (1995–2014), 80% of years were warm years.</a:t>
            </a:r>
          </a:p>
          <a:p>
            <a:pPr marL="188415" indent="-188415" defTabSz="1005009">
              <a:buFont typeface="Arial" panose="020B0604020202020204" pitchFamily="34" charset="0"/>
              <a:buChar char="•"/>
            </a:pPr>
            <a:r>
              <a:rPr lang="en-US" baseline="0" dirty="0" smtClean="0"/>
              <a:t>The odds of a dry year occurring in a year that is warm have doubled in the last two decades.</a:t>
            </a:r>
          </a:p>
          <a:p>
            <a:pPr marL="188415" indent="-188415">
              <a:buFont typeface="Arial" panose="020B0604020202020204" pitchFamily="34" charset="0"/>
              <a:buChar char="•"/>
            </a:pPr>
            <a:r>
              <a:rPr lang="en-US" baseline="0" dirty="0" smtClean="0"/>
              <a:t>That means the probability of a dry year producing a severe drought has doubled in the last two decades.</a:t>
            </a:r>
          </a:p>
          <a:p>
            <a:pPr marL="188415" indent="-188415" defTabSz="1005009">
              <a:buFont typeface="Arial" panose="020B0604020202020204" pitchFamily="34" charset="0"/>
              <a:buChar char="•"/>
              <a:defRPr/>
            </a:pPr>
            <a:r>
              <a:rPr lang="en-US" dirty="0" smtClean="0"/>
              <a:t>The future with continued rising temperatures? Virtually every dry</a:t>
            </a:r>
            <a:r>
              <a:rPr lang="en-US" baseline="0" dirty="0" smtClean="0"/>
              <a:t> </a:t>
            </a:r>
            <a:r>
              <a:rPr lang="en-US" dirty="0" smtClean="0"/>
              <a:t>year will be warm.</a:t>
            </a:r>
          </a:p>
          <a:p>
            <a:pPr marL="188415" indent="-188415" defTabSz="1005009">
              <a:buFont typeface="Arial" panose="020B0604020202020204" pitchFamily="34" charset="0"/>
              <a:buChar char="•"/>
              <a:defRPr/>
            </a:pPr>
            <a:r>
              <a:rPr lang="en-US" dirty="0" smtClean="0"/>
              <a:t>The</a:t>
            </a:r>
            <a:r>
              <a:rPr lang="en-US" baseline="0" dirty="0" smtClean="0"/>
              <a:t> frequency of severe droughts will increase.</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8270" indent="-178270" defTabSz="950770">
              <a:buFont typeface="Arial" panose="020B0604020202020204" pitchFamily="34" charset="0"/>
              <a:buChar char="•"/>
              <a:defRPr/>
            </a:pPr>
            <a:r>
              <a:rPr lang="en-US" dirty="0" smtClean="0"/>
              <a:t>This graph is from a 2015 study led by Park Williams of Columbia University.</a:t>
            </a:r>
          </a:p>
          <a:p>
            <a:pPr marL="178270" indent="-178270" defTabSz="950770">
              <a:buFont typeface="Arial" panose="020B0604020202020204" pitchFamily="34" charset="0"/>
              <a:buChar char="•"/>
              <a:defRPr/>
            </a:pPr>
            <a:r>
              <a:rPr lang="en-US" dirty="0" smtClean="0"/>
              <a:t>It shows the statewide changes in potential evapotranspiration since 1901.</a:t>
            </a:r>
          </a:p>
          <a:p>
            <a:pPr marL="178270" indent="-178270" defTabSz="950770">
              <a:buFont typeface="Arial" panose="020B0604020202020204" pitchFamily="34" charset="0"/>
              <a:buChar char="•"/>
              <a:defRPr/>
            </a:pPr>
            <a:r>
              <a:rPr lang="en-US" dirty="0" smtClean="0"/>
              <a:t>Potential evapotranspiration </a:t>
            </a:r>
            <a:r>
              <a:rPr lang="en-US" baseline="0" dirty="0" smtClean="0"/>
              <a:t>started climbing at an increased rate in the mid-1980s.</a:t>
            </a:r>
          </a:p>
          <a:p>
            <a:pPr marL="178238" indent="-178238" defTabSz="950723">
              <a:buFont typeface="Arial" panose="020B0604020202020204" pitchFamily="34" charset="0"/>
              <a:buChar char="•"/>
              <a:defRPr/>
            </a:pPr>
            <a:r>
              <a:rPr lang="en-US" dirty="0" smtClean="0"/>
              <a:t>The 2015 Williams study essentially</a:t>
            </a:r>
            <a:r>
              <a:rPr lang="en-US" baseline="0" dirty="0" smtClean="0"/>
              <a:t> replicated the </a:t>
            </a:r>
            <a:r>
              <a:rPr lang="en-US" dirty="0"/>
              <a:t>2015 Stanford </a:t>
            </a:r>
            <a:r>
              <a:rPr lang="en-US" baseline="0" dirty="0" smtClean="0"/>
              <a:t>study.</a:t>
            </a:r>
          </a:p>
          <a:p>
            <a:pPr marL="178238" indent="-178238" defTabSz="950723">
              <a:buFont typeface="Arial" panose="020B0604020202020204" pitchFamily="34" charset="0"/>
              <a:buChar char="•"/>
              <a:defRPr/>
            </a:pPr>
            <a:r>
              <a:rPr lang="en-US" dirty="0"/>
              <a:t>They found that precipitation is the primary driver of droughts in California, but temperature has become a large and growing component.</a:t>
            </a:r>
          </a:p>
          <a:p>
            <a:pPr marL="178238" indent="-178238" defTabSz="950723">
              <a:buFont typeface="Arial" panose="020B0604020202020204" pitchFamily="34" charset="0"/>
              <a:buChar char="•"/>
              <a:defRPr/>
            </a:pPr>
            <a:r>
              <a:rPr lang="en-US" dirty="0"/>
              <a:t>The 2012–2014 drought would have been a fairly bad drought no matter what. But it was made worse by the increase in temperature and potential evapotranspiration. They calculated that about 15% to 20% of the 2012–2014 drought was due to the effects of increased temperature and potential evapotranspiration. </a:t>
            </a:r>
          </a:p>
          <a:p>
            <a:pPr marL="178238" indent="-178238" defTabSz="950723">
              <a:buFont typeface="Arial" panose="020B0604020202020204" pitchFamily="34" charset="0"/>
              <a:buChar char="•"/>
              <a:defRPr/>
            </a:pPr>
            <a:r>
              <a:rPr lang="en-US" dirty="0"/>
              <a:t>The odds of California suffering droughts at the far end of the scale, like the 2012–2014 drought, have roughly doubled over the past century.</a:t>
            </a:r>
          </a:p>
          <a:p>
            <a:pPr marL="178238" indent="-178238" defTabSz="950723">
              <a:buFont typeface="Arial" panose="020B0604020202020204" pitchFamily="34" charset="0"/>
              <a:buChar char="•"/>
              <a:defRPr/>
            </a:pPr>
            <a:r>
              <a:rPr lang="en-US" dirty="0"/>
              <a:t>Temperatures in California are forecast to continue increasing over at least the next few decades. Potential evapotranspiration is also forecast to continue increasing.</a:t>
            </a:r>
          </a:p>
          <a:p>
            <a:pPr marL="178238" indent="-178238" defTabSz="950723">
              <a:buFont typeface="Arial" panose="020B0604020202020204" pitchFamily="34" charset="0"/>
              <a:buChar char="•"/>
              <a:defRPr/>
            </a:pPr>
            <a:r>
              <a:rPr lang="en-US" dirty="0"/>
              <a:t>Our climate is changing, but it is still highly variable. </a:t>
            </a:r>
          </a:p>
          <a:p>
            <a:pPr marL="178238" indent="-178238" defTabSz="950723">
              <a:buFont typeface="Arial" panose="020B0604020202020204" pitchFamily="34" charset="0"/>
              <a:buChar char="•"/>
              <a:defRPr/>
            </a:pPr>
            <a:r>
              <a:rPr lang="en-US" dirty="0"/>
              <a:t>A 2016 study led by Daniel Swain at Stanford showed that we still periodically get short periods of intense rainfall; the frequency of those really wet periods has not been decreasing in recent decades. </a:t>
            </a:r>
          </a:p>
          <a:p>
            <a:pPr marL="178238" indent="-178238" defTabSz="950723">
              <a:buFont typeface="Arial" panose="020B0604020202020204" pitchFamily="34" charset="0"/>
              <a:buChar char="•"/>
              <a:defRPr/>
            </a:pPr>
            <a:r>
              <a:rPr lang="en-US" dirty="0"/>
              <a:t>Currently, these are periods when short bursts of intense rainfall </a:t>
            </a:r>
            <a:r>
              <a:rPr lang="en-US" dirty="0" smtClean="0"/>
              <a:t>overpower </a:t>
            </a:r>
            <a:r>
              <a:rPr lang="en-US" dirty="0"/>
              <a:t>the effects of potential evaporation</a:t>
            </a:r>
            <a:r>
              <a:rPr lang="en-US" dirty="0" smtClean="0"/>
              <a:t>.</a:t>
            </a:r>
          </a:p>
          <a:p>
            <a:pPr marL="178238" indent="-178238" defTabSz="950723">
              <a:buFont typeface="Arial" panose="020B0604020202020204" pitchFamily="34" charset="0"/>
              <a:buChar char="•"/>
              <a:defRPr/>
            </a:pPr>
            <a:r>
              <a:rPr lang="en-US" dirty="0" smtClean="0"/>
              <a:t>The 16-year drought that we are in has been interrupted by 2 of these bursts so</a:t>
            </a:r>
            <a:r>
              <a:rPr lang="en-US" baseline="0" dirty="0" smtClean="0"/>
              <a:t> far.</a:t>
            </a:r>
            <a:r>
              <a:rPr lang="en-US" dirty="0" smtClean="0"/>
              <a:t> </a:t>
            </a:r>
          </a:p>
          <a:p>
            <a:pPr marL="178238" indent="-178238" defTabSz="950723">
              <a:buFont typeface="Arial" panose="020B0604020202020204" pitchFamily="34" charset="0"/>
              <a:buChar char="•"/>
              <a:defRPr/>
            </a:pPr>
            <a:r>
              <a:rPr lang="en-US" dirty="0" smtClean="0"/>
              <a:t>Several </a:t>
            </a:r>
            <a:r>
              <a:rPr lang="en-US" dirty="0"/>
              <a:t>studies have shown that </a:t>
            </a:r>
            <a:r>
              <a:rPr lang="en-US" dirty="0" smtClean="0"/>
              <a:t>these </a:t>
            </a:r>
            <a:r>
              <a:rPr lang="en-US" dirty="0"/>
              <a:t>periods have been getting shorter as temperature and potential evapotranspiration increase. </a:t>
            </a:r>
          </a:p>
          <a:p>
            <a:pPr marL="178238" indent="-178238" defTabSz="950723">
              <a:buFont typeface="Arial" panose="020B0604020202020204" pitchFamily="34" charset="0"/>
              <a:buChar char="•"/>
              <a:defRPr/>
            </a:pPr>
            <a:r>
              <a:rPr lang="en-US" dirty="0"/>
              <a:t>The Williams study found that by the 2060s, 50 years from now, more or less permanent drought conditions will set in. By then, potential evaporation will overpower virtually all the short bursts of intense rainfall.</a:t>
            </a:r>
          </a:p>
          <a:p>
            <a:pPr marL="178238" indent="-178238" defTabSz="950723">
              <a:buFont typeface="Arial" panose="020B0604020202020204" pitchFamily="34" charset="0"/>
              <a:buChar char="•"/>
              <a:defRPr/>
            </a:pPr>
            <a:r>
              <a:rPr lang="en-US" dirty="0"/>
              <a:t>Supply (precipitation) will no longer be able to compensate for the increased demand (PET). PDSI will always be negative.</a:t>
            </a:r>
            <a:endParaRPr lang="en-US" baseline="0" dirty="0" smtClean="0"/>
          </a:p>
          <a:p>
            <a:pPr marL="178270" indent="-178270" defTabSz="950770">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8238" indent="-178238" defTabSz="950606">
              <a:buFont typeface="Arial" panose="020B0604020202020204" pitchFamily="34" charset="0"/>
              <a:buChar char="•"/>
              <a:defRPr/>
            </a:pPr>
            <a:r>
              <a:rPr lang="en-US" dirty="0" smtClean="0"/>
              <a:t>Sometimes an </a:t>
            </a:r>
            <a:r>
              <a:rPr lang="en-US" dirty="0"/>
              <a:t>unusually persistent </a:t>
            </a:r>
            <a:r>
              <a:rPr lang="en-US" dirty="0" smtClean="0"/>
              <a:t>high pressure ridge will develop in the</a:t>
            </a:r>
            <a:r>
              <a:rPr lang="en-US" baseline="0" dirty="0" smtClean="0"/>
              <a:t> winter </a:t>
            </a:r>
            <a:r>
              <a:rPr lang="en-US" dirty="0" smtClean="0"/>
              <a:t>off the West Coast, deflecting the Pacific storm track north of its typical cool-season position along the West Coast.</a:t>
            </a:r>
          </a:p>
          <a:p>
            <a:pPr marL="178238" indent="-178238" defTabSz="950606">
              <a:buFont typeface="Arial" panose="020B0604020202020204" pitchFamily="34" charset="0"/>
              <a:buChar char="•"/>
              <a:defRPr/>
            </a:pPr>
            <a:r>
              <a:rPr lang="en-US" dirty="0" smtClean="0"/>
              <a:t>This is a </a:t>
            </a:r>
            <a:r>
              <a:rPr lang="en-US" dirty="0"/>
              <a:t>very strong ridge of high pressure along the entire West Coast, from southern California all the way to the Alaskan arctic.</a:t>
            </a:r>
            <a:endParaRPr lang="en-US" dirty="0" smtClean="0"/>
          </a:p>
          <a:p>
            <a:pPr marL="178238" indent="-178238" defTabSz="950606">
              <a:buFont typeface="Arial" panose="020B0604020202020204" pitchFamily="34" charset="0"/>
              <a:buChar char="•"/>
              <a:defRPr/>
            </a:pPr>
            <a:r>
              <a:rPr lang="en-US" dirty="0"/>
              <a:t>When this ridge is present, eastward-moving Pacific storms that appear destined for California often veer north before </a:t>
            </a:r>
            <a:r>
              <a:rPr lang="en-US" dirty="0" smtClean="0"/>
              <a:t>they penetrate very far into the state.</a:t>
            </a:r>
          </a:p>
          <a:p>
            <a:pPr marL="178238" indent="-178238" defTabSz="950606">
              <a:buFont typeface="Arial" panose="020B0604020202020204" pitchFamily="34" charset="0"/>
              <a:buChar char="•"/>
              <a:defRPr/>
            </a:pPr>
            <a:r>
              <a:rPr lang="en-US" dirty="0" smtClean="0"/>
              <a:t>Because the storm</a:t>
            </a:r>
            <a:r>
              <a:rPr lang="en-US" baseline="0" dirty="0" smtClean="0"/>
              <a:t> track stops short, n</a:t>
            </a:r>
            <a:r>
              <a:rPr lang="en-US" dirty="0" smtClean="0"/>
              <a:t>orthern watersheds get more precipitation than southern watersheds.</a:t>
            </a:r>
          </a:p>
          <a:p>
            <a:pPr marL="178238" indent="-178238" defTabSz="950606">
              <a:buFont typeface="Arial" panose="020B0604020202020204" pitchFamily="34" charset="0"/>
              <a:buChar char="•"/>
              <a:defRPr/>
            </a:pPr>
            <a:r>
              <a:rPr lang="en-US" dirty="0" smtClean="0"/>
              <a:t>This ridging pattern has preceded some of the worst West Coast droughts.</a:t>
            </a:r>
          </a:p>
          <a:p>
            <a:pPr marL="178238" indent="-178238" defTabSz="950606">
              <a:buFont typeface="Arial" panose="020B0604020202020204" pitchFamily="34" charset="0"/>
              <a:buChar char="•"/>
              <a:defRPr/>
            </a:pPr>
            <a:r>
              <a:rPr lang="en-US" dirty="0" smtClean="0"/>
              <a:t>The 1934 drought was caused by a high pressure ridge over the West Coast.</a:t>
            </a:r>
          </a:p>
          <a:p>
            <a:pPr marL="178238" indent="-178238" defTabSz="950606">
              <a:buFont typeface="Arial" panose="020B0604020202020204" pitchFamily="34" charset="0"/>
              <a:buChar char="•"/>
              <a:defRPr/>
            </a:pPr>
            <a:r>
              <a:rPr lang="en-US" dirty="0" smtClean="0"/>
              <a:t>Such a ridge preceded the first year of the 1976–77 drought.</a:t>
            </a:r>
          </a:p>
          <a:p>
            <a:pPr marL="178238" indent="-178238" defTabSz="950606">
              <a:buFont typeface="Arial" panose="020B0604020202020204" pitchFamily="34" charset="0"/>
              <a:buChar char="•"/>
              <a:defRPr/>
            </a:pPr>
            <a:r>
              <a:rPr lang="en-US" dirty="0" smtClean="0"/>
              <a:t>It was the cause of the dry winters of 2013–14 and 2014–15.</a:t>
            </a:r>
          </a:p>
          <a:p>
            <a:pPr marL="178238" indent="-178238" defTabSz="950606">
              <a:buFont typeface="Arial" panose="020B0604020202020204" pitchFamily="34" charset="0"/>
              <a:buChar char="•"/>
              <a:defRPr/>
            </a:pPr>
            <a:r>
              <a:rPr lang="en-US" dirty="0" smtClean="0"/>
              <a:t>The </a:t>
            </a:r>
            <a:r>
              <a:rPr lang="en-US" dirty="0"/>
              <a:t>three patterns that tend to bring the most wet weather to the Southwest all involve low pressure systems centered in the North Pacific just off the coast of Washington, typically during the winter. </a:t>
            </a:r>
          </a:p>
          <a:p>
            <a:pPr marL="178238" indent="-178238" defTabSz="950606">
              <a:buFont typeface="Arial" panose="020B0604020202020204" pitchFamily="34" charset="0"/>
              <a:buChar char="•"/>
              <a:defRPr/>
            </a:pPr>
            <a:r>
              <a:rPr lang="en-US" dirty="0"/>
              <a:t>California relies on the rain and snow that falls when the jet stream dips south—and it does this for relatively short intervals—sending storm systems barreling toward us.</a:t>
            </a:r>
          </a:p>
          <a:p>
            <a:pPr marL="178238" indent="-178238" defTabSz="950606">
              <a:buFont typeface="Arial" panose="020B0604020202020204" pitchFamily="34" charset="0"/>
              <a:buChar char="•"/>
              <a:defRPr/>
            </a:pPr>
            <a:r>
              <a:rPr lang="en-US" dirty="0"/>
              <a:t>The most important of these storms are associated with atmospheric rivers.</a:t>
            </a:r>
          </a:p>
          <a:p>
            <a:pPr marL="178238" indent="-178238" defTabSz="950606">
              <a:buFont typeface="Arial" panose="020B0604020202020204" pitchFamily="34" charset="0"/>
              <a:buChar char="•"/>
              <a:defRPr/>
            </a:pPr>
            <a:r>
              <a:rPr lang="en-US" dirty="0"/>
              <a:t>Atmospheric rivers are the source of nearly half of California’s precipitation, and they cause the large majority of our major serious floods.</a:t>
            </a:r>
          </a:p>
          <a:p>
            <a:pPr marL="178238" indent="-178238" defTabSz="950606">
              <a:buFont typeface="Arial" panose="020B0604020202020204" pitchFamily="34" charset="0"/>
              <a:buChar char="•"/>
              <a:defRPr/>
            </a:pPr>
            <a:r>
              <a:rPr lang="en-US" dirty="0"/>
              <a:t>This dependence of California’s entire water supply upon the occurrence of just a few atmospheric river events each winter means that a surplus or deficit of just one or two such storms can quickly increase the risk of flood or drought in any given year.</a:t>
            </a:r>
          </a:p>
          <a:p>
            <a:pPr marL="178238" indent="-178238" defTabSz="950606">
              <a:buFont typeface="Arial" panose="020B0604020202020204" pitchFamily="34" charset="0"/>
              <a:buChar char="•"/>
              <a:defRPr/>
            </a:pPr>
            <a:r>
              <a:rPr lang="en-US" dirty="0"/>
              <a:t>As a result, diversion of the Pacific storm track by unusually persistent winter ridges is the most common cause of California droughts.</a:t>
            </a:r>
          </a:p>
          <a:p>
            <a:pPr marL="178238" indent="-178238" defTabSz="950606">
              <a:buFont typeface="Arial" panose="020B0604020202020204" pitchFamily="34" charset="0"/>
              <a:buChar char="•"/>
              <a:defRPr/>
            </a:pPr>
            <a:r>
              <a:rPr lang="en-US" dirty="0"/>
              <a:t>Research has shown that the high pressure ridge has become more pronounced and persistent during the last three decades.</a:t>
            </a:r>
          </a:p>
          <a:p>
            <a:pPr marL="178238" indent="-178238" defTabSz="950606">
              <a:buFont typeface="Arial" panose="020B0604020202020204" pitchFamily="34" charset="0"/>
              <a:buChar char="•"/>
              <a:defRPr/>
            </a:pPr>
            <a:r>
              <a:rPr lang="en-US" dirty="0"/>
              <a:t>As a result, drought years (warm years with few low-pressure weather systems) have occurred more often during the last three decades</a:t>
            </a:r>
            <a:r>
              <a:rPr lang="en-US" dirty="0" smtClean="0"/>
              <a:t>.</a:t>
            </a:r>
          </a:p>
          <a:p>
            <a:pPr marL="178238" indent="-178238" defTabSz="950606">
              <a:buFont typeface="Arial" panose="020B0604020202020204" pitchFamily="34" charset="0"/>
              <a:buChar char="•"/>
              <a:defRPr/>
            </a:pPr>
            <a:r>
              <a:rPr lang="en-US" dirty="0"/>
              <a:t>A 2016 study from Stanford, Northwestern, and Columbia confirmed with high confidence that increasingly frequent atmospheric patterns conducive to extreme drought in California are increasing.</a:t>
            </a:r>
          </a:p>
          <a:p>
            <a:pPr marL="178238" indent="-178238" defTabSz="950606">
              <a:buFont typeface="Arial" panose="020B0604020202020204" pitchFamily="34" charset="0"/>
              <a:buChar char="•"/>
              <a:defRPr/>
            </a:pPr>
            <a:r>
              <a:rPr lang="en-US" dirty="0"/>
              <a:t>However, there has been no decrease in atmospheric patterns conducive to very wet years. Those are the years that interrupt droughts.</a:t>
            </a:r>
          </a:p>
          <a:p>
            <a:pPr marL="178238" indent="-178238" defTabSz="950606">
              <a:buFont typeface="Arial" panose="020B0604020202020204" pitchFamily="34" charset="0"/>
              <a:buChar char="•"/>
              <a:defRPr/>
            </a:pPr>
            <a:r>
              <a:rPr lang="en-US" dirty="0"/>
              <a:t>This observed increase in dry/wet extremes (and fewer normal years) is consistent with climate model projections for California in the 21st century.</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8" indent="-178238" defTabSz="950606">
              <a:buFont typeface="Arial" panose="020B0604020202020204" pitchFamily="34" charset="0"/>
              <a:buChar char="•"/>
              <a:defRPr/>
            </a:pPr>
            <a:r>
              <a:rPr lang="en-US" dirty="0" smtClean="0"/>
              <a:t>The Pacific Southwest subregion experienced</a:t>
            </a:r>
            <a:r>
              <a:rPr lang="en-US" baseline="0" dirty="0" smtClean="0"/>
              <a:t> a greater decrease in rain-producing weather types than any other subregion in the country.</a:t>
            </a:r>
          </a:p>
          <a:p>
            <a:pPr marL="178238" indent="-178238" defTabSz="950606">
              <a:buFont typeface="Arial" panose="020B0604020202020204" pitchFamily="34" charset="0"/>
              <a:buChar char="•"/>
              <a:defRPr/>
            </a:pPr>
            <a:r>
              <a:rPr lang="en-US" baseline="0" dirty="0" smtClean="0"/>
              <a:t>The observed drying trend becomes less severe as you move inland.</a:t>
            </a:r>
          </a:p>
          <a:p>
            <a:pPr marL="178238" indent="-178238" defTabSz="950606">
              <a:buFont typeface="Arial" panose="020B0604020202020204" pitchFamily="34" charset="0"/>
              <a:buChar char="•"/>
              <a:defRPr/>
            </a:pPr>
            <a:r>
              <a:rPr lang="en-US" dirty="0"/>
              <a:t>Increasing sea level pressure trends in the North Pacific are the main driver for this observed decreasing trend </a:t>
            </a:r>
            <a:r>
              <a:rPr lang="en-US" baseline="0" dirty="0" smtClean="0"/>
              <a:t>in rain-producing weather types </a:t>
            </a:r>
            <a:r>
              <a:rPr lang="en-US" dirty="0"/>
              <a:t>in the Pacific Southwest subregion.</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8" indent="-178238" defTabSz="950606">
              <a:buFont typeface="Arial" panose="020B0604020202020204" pitchFamily="34" charset="0"/>
              <a:buChar char="•"/>
              <a:defRPr/>
            </a:pPr>
            <a:r>
              <a:rPr lang="en-US" dirty="0"/>
              <a:t>During the 30-year period 1980-2010, the frequency of rain-producing weather types in the Pacific Southwest subregion decreased at -7% per decade, using 1980 as a baseline.</a:t>
            </a:r>
          </a:p>
          <a:p>
            <a:pPr marL="178238" indent="-178238" defTabSz="950606">
              <a:buFont typeface="Arial" panose="020B0604020202020204" pitchFamily="34" charset="0"/>
              <a:buChar char="•"/>
              <a:defRPr/>
            </a:pPr>
            <a:r>
              <a:rPr lang="en-US" dirty="0"/>
              <a:t>The Pacific Southwest subregion lost approximately 25% of its precipitation during the 30-year period 1980-2010 due to the decrease of rain-producing weather types. </a:t>
            </a:r>
          </a:p>
          <a:p>
            <a:pPr marL="178238" indent="-178238" defTabSz="950606">
              <a:buFont typeface="Arial" panose="020B0604020202020204" pitchFamily="34" charset="0"/>
              <a:buChar char="•"/>
              <a:defRPr/>
            </a:pPr>
            <a:r>
              <a:rPr lang="en-US" dirty="0"/>
              <a:t>This means that our subregion received 25% less precipitation on average in 2010 than we were receiving 30 years earlier in 1980.</a:t>
            </a:r>
          </a:p>
          <a:p>
            <a:pPr marL="178238" indent="-178238" defTabSz="950606">
              <a:buFont typeface="Arial" panose="020B0604020202020204" pitchFamily="34" charset="0"/>
              <a:buChar char="•"/>
              <a:defRPr/>
            </a:pPr>
            <a:r>
              <a:rPr lang="en-US" dirty="0"/>
              <a:t>That trend appears to be continuing.</a:t>
            </a:r>
          </a:p>
          <a:p>
            <a:pPr marL="178238" indent="-178238" defTabSz="950606">
              <a:buFont typeface="Arial" panose="020B0604020202020204" pitchFamily="34" charset="0"/>
              <a:buChar char="•"/>
              <a:defRPr/>
            </a:pPr>
            <a:r>
              <a:rPr lang="en-US" baseline="0" dirty="0" smtClean="0"/>
              <a:t>This suggests that the precipitation regime for our region is decreasing; the safe yield for each decade is lower than for the previous decade.</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7" indent="-178237">
              <a:buFont typeface="Arial" panose="020B0604020202020204" pitchFamily="34" charset="0"/>
              <a:buChar char="•"/>
            </a:pPr>
            <a:r>
              <a:rPr lang="en-US" baseline="0" dirty="0" smtClean="0"/>
              <a:t>There are at least three very good ways to view drought.</a:t>
            </a:r>
          </a:p>
          <a:p>
            <a:pPr marL="178237" indent="-178237">
              <a:buFont typeface="Arial" panose="020B0604020202020204" pitchFamily="34" charset="0"/>
              <a:buChar char="•"/>
            </a:pPr>
            <a:r>
              <a:rPr lang="en-US" baseline="0" dirty="0" smtClean="0"/>
              <a:t>First, drought can be viewed as a period of time when precipitation is significantly less than average.</a:t>
            </a:r>
          </a:p>
          <a:p>
            <a:pPr marL="178237" indent="-178237">
              <a:buFont typeface="Arial" panose="020B0604020202020204" pitchFamily="34" charset="0"/>
              <a:buChar char="•"/>
            </a:pPr>
            <a:r>
              <a:rPr lang="en-US" baseline="0" dirty="0" smtClean="0"/>
              <a:t>Runoff in our basin was only 35% of average during the 2012-15 drought.</a:t>
            </a:r>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8" indent="-178238" defTabSz="950770">
              <a:buFont typeface="Arial" panose="020B0604020202020204" pitchFamily="34" charset="0"/>
              <a:buChar char="•"/>
              <a:defRPr/>
            </a:pPr>
            <a:r>
              <a:rPr lang="en-US" dirty="0"/>
              <a:t>The researchers involved in those two studies are well respected, and their research was peer reviewed. </a:t>
            </a:r>
          </a:p>
          <a:p>
            <a:pPr marL="178238" indent="-178238" defTabSz="950770">
              <a:buFont typeface="Arial" panose="020B0604020202020204" pitchFamily="34" charset="0"/>
              <a:buChar char="•"/>
              <a:defRPr/>
            </a:pPr>
            <a:r>
              <a:rPr lang="en-US" dirty="0"/>
              <a:t>But if their research findings are “real,” we should see it reflected in our stream gages. </a:t>
            </a:r>
          </a:p>
          <a:p>
            <a:pPr marL="178238" indent="-178238" defTabSz="950770">
              <a:buFont typeface="Arial" panose="020B0604020202020204" pitchFamily="34" charset="0"/>
              <a:buChar char="•"/>
              <a:defRPr/>
            </a:pPr>
            <a:r>
              <a:rPr lang="en-US" dirty="0"/>
              <a:t>We have 123 years of stream gage data for the four rivers in the Tulare Lake Basin.</a:t>
            </a:r>
          </a:p>
          <a:p>
            <a:pPr marL="178238" indent="-178238" defTabSz="950770">
              <a:buFont typeface="Arial" panose="020B0604020202020204" pitchFamily="34" charset="0"/>
              <a:buChar char="•"/>
              <a:defRPr/>
            </a:pPr>
            <a:r>
              <a:rPr lang="en-US" dirty="0" smtClean="0"/>
              <a:t>The average runoff for the last 3 decades has decreased compared to the</a:t>
            </a:r>
            <a:r>
              <a:rPr lang="en-US" baseline="0" dirty="0" smtClean="0"/>
              <a:t> average for the previous 9 decades for every river basin that we’ve checked throughout the Central Valley.</a:t>
            </a:r>
            <a:endParaRPr lang="en-US" dirty="0" smtClean="0"/>
          </a:p>
          <a:p>
            <a:pPr marL="178238" indent="-178238" defTabSz="950770">
              <a:buFont typeface="Arial" panose="020B0604020202020204" pitchFamily="34" charset="0"/>
              <a:buChar char="•"/>
              <a:defRPr/>
            </a:pPr>
            <a:r>
              <a:rPr lang="en-US" baseline="0" dirty="0" smtClean="0"/>
              <a:t>The decrease has been greatest </a:t>
            </a:r>
            <a:r>
              <a:rPr lang="en-US" dirty="0" smtClean="0"/>
              <a:t>in the southern basins (Tule and Kern)</a:t>
            </a:r>
            <a:r>
              <a:rPr lang="en-US" baseline="0" dirty="0" smtClean="0"/>
              <a:t>.</a:t>
            </a:r>
          </a:p>
          <a:p>
            <a:pPr marL="178238" indent="-178238" defTabSz="950770">
              <a:buFont typeface="Arial" panose="020B0604020202020204" pitchFamily="34" charset="0"/>
              <a:buChar char="•"/>
              <a:defRPr/>
            </a:pPr>
            <a:r>
              <a:rPr lang="en-US" dirty="0" smtClean="0"/>
              <a:t>There has been a decrease of about 13-15% in the Kaweah, Kings and Mono Basins</a:t>
            </a:r>
            <a:r>
              <a:rPr lang="en-US" baseline="0" dirty="0" smtClean="0"/>
              <a:t>.</a:t>
            </a:r>
          </a:p>
          <a:p>
            <a:pPr marL="178238" indent="-178238" defTabSz="950770">
              <a:buFont typeface="Arial" panose="020B0604020202020204" pitchFamily="34" charset="0"/>
              <a:buChar char="•"/>
              <a:defRPr/>
            </a:pPr>
            <a:r>
              <a:rPr lang="en-US" dirty="0"/>
              <a:t>The four biggest river basins in the Sacramento Valley have experienced an average decrease of about 11%.</a:t>
            </a:r>
          </a:p>
          <a:p>
            <a:pPr marL="178238" indent="-178238" defTabSz="950770">
              <a:buFont typeface="Arial" panose="020B0604020202020204" pitchFamily="34" charset="0"/>
              <a:buChar char="•"/>
              <a:defRPr/>
            </a:pPr>
            <a:r>
              <a:rPr lang="en-US" dirty="0"/>
              <a:t>That is the kind of results we would expect if the winter high pressure ridge has become more pronounced and persistent during the last 3 decades, reducing the frequency of rain-producing weather types in the southern part of the San Joaquin Valley.</a:t>
            </a:r>
          </a:p>
          <a:p>
            <a:pPr marL="178238" indent="-178238" defTabSz="950770">
              <a:buFont typeface="Arial" panose="020B0604020202020204" pitchFamily="34" charset="0"/>
              <a:buChar char="•"/>
              <a:defRPr/>
            </a:pPr>
            <a:r>
              <a:rPr lang="en-US" dirty="0"/>
              <a:t>Some portion of this decrease in runoff was probably due to increased temperatures and evapotranspiration.</a:t>
            </a:r>
            <a:endParaRPr lang="en-US" baseline="0" dirty="0" smtClean="0"/>
          </a:p>
          <a:p>
            <a:pPr marL="178238" indent="-178238" defTabSz="950770">
              <a:buFont typeface="Arial" panose="020B0604020202020204" pitchFamily="34" charset="0"/>
              <a:buChar char="•"/>
              <a:defRPr/>
            </a:pPr>
            <a:r>
              <a:rPr lang="en-US" baseline="0" dirty="0" smtClean="0"/>
              <a:t>In any case, this suggests that the precipitation and runoff regime for our basin has changed; years prior to the mid-1980s can’t be used when calculating what our current safe yield is.</a:t>
            </a:r>
          </a:p>
          <a:p>
            <a:pPr marL="178270" indent="-178270" defTabSz="950770">
              <a:buFont typeface="Arial" panose="020B0604020202020204" pitchFamily="34" charset="0"/>
              <a:buChar char="•"/>
              <a:defRPr/>
            </a:pPr>
            <a:endParaRPr lang="en-US" dirty="0" smtClean="0"/>
          </a:p>
          <a:p>
            <a:pPr marL="178270" indent="-178270" defTabSz="950770">
              <a:buFont typeface="Arial" panose="020B0604020202020204" pitchFamily="34" charset="0"/>
              <a:buChar char="•"/>
              <a:defRPr/>
            </a:pPr>
            <a:r>
              <a:rPr lang="en-US" dirty="0" smtClean="0"/>
              <a:t>One possibility is that the decrease</a:t>
            </a:r>
            <a:r>
              <a:rPr lang="en-US" baseline="0" dirty="0" smtClean="0"/>
              <a:t> in observed runoff could have been caused by </a:t>
            </a:r>
            <a:r>
              <a:rPr lang="en-US" dirty="0" smtClean="0"/>
              <a:t>rain-producing weather types</a:t>
            </a:r>
            <a:r>
              <a:rPr lang="en-US" baseline="0" dirty="0" smtClean="0"/>
              <a:t> and precipitation. If it weren’t for the NCAR study, we wouldn’t know that our precipitation was decreasing.</a:t>
            </a:r>
          </a:p>
          <a:p>
            <a:pPr marL="178270" indent="-178270" defTabSz="950770">
              <a:buFont typeface="Arial" panose="020B0604020202020204" pitchFamily="34" charset="0"/>
              <a:buChar char="•"/>
              <a:defRPr/>
            </a:pPr>
            <a:endParaRPr lang="en-US" baseline="0" dirty="0" smtClean="0"/>
          </a:p>
          <a:p>
            <a:pPr marL="178270" indent="-178270" defTabSz="950770">
              <a:buFont typeface="Arial" panose="020B0604020202020204" pitchFamily="34" charset="0"/>
              <a:buChar char="•"/>
              <a:defRPr/>
            </a:pPr>
            <a:r>
              <a:rPr lang="en-US" baseline="0" dirty="0" smtClean="0"/>
              <a:t>Another possibility is that the decrease in observed runoff could have been caused by the increase in </a:t>
            </a:r>
            <a:r>
              <a:rPr lang="en-US" dirty="0" smtClean="0"/>
              <a:t>potential evapotranspiration. Potential evapotranspiration has been increasing steadily, especially since the mid-1980s. But nobody has shown that this can cause decreased runoff in California.</a:t>
            </a:r>
          </a:p>
          <a:p>
            <a:pPr marL="178270" indent="-178270" defTabSz="950770">
              <a:buFont typeface="Arial" panose="020B0604020202020204" pitchFamily="34" charset="0"/>
              <a:buChar char="•"/>
              <a:defRPr/>
            </a:pPr>
            <a:endParaRPr lang="en-US" dirty="0" smtClean="0"/>
          </a:p>
          <a:p>
            <a:pPr marL="178270" indent="-178270" defTabSz="950770">
              <a:buFont typeface="Arial" panose="020B0604020202020204" pitchFamily="34" charset="0"/>
              <a:buChar char="•"/>
              <a:defRPr/>
            </a:pPr>
            <a:r>
              <a:rPr lang="en-US" dirty="0" smtClean="0"/>
              <a:t>There is a third possibility; we could be experiencing a statistical oddity. </a:t>
            </a:r>
          </a:p>
          <a:p>
            <a:pPr marL="178270" indent="-178270" defTabSz="950770">
              <a:buFont typeface="Arial" panose="020B0604020202020204" pitchFamily="34" charset="0"/>
              <a:buChar char="•"/>
              <a:defRPr/>
            </a:pPr>
            <a:r>
              <a:rPr lang="en-US" dirty="0" smtClean="0"/>
              <a:t>So I did the calculations. </a:t>
            </a:r>
          </a:p>
          <a:p>
            <a:pPr marL="178270" indent="-178270" defTabSz="950770">
              <a:buFont typeface="Arial" panose="020B0604020202020204" pitchFamily="34" charset="0"/>
              <a:buChar char="•"/>
              <a:defRPr/>
            </a:pPr>
            <a:r>
              <a:rPr lang="en-US" dirty="0" smtClean="0"/>
              <a:t>If, say, the next four years (2017-2020) were a repeat of the very wet 4-year spell that we experienced in 1995-1998, this would wipe out about three-quarters of the negative trend that began in the mid-1980s. </a:t>
            </a:r>
          </a:p>
          <a:p>
            <a:pPr marL="178270" indent="-178270" defTabSz="950770">
              <a:buFont typeface="Arial" panose="020B0604020202020204" pitchFamily="34" charset="0"/>
              <a:buChar char="•"/>
              <a:defRPr/>
            </a:pPr>
            <a:r>
              <a:rPr lang="en-US" dirty="0" smtClean="0"/>
              <a:t>(It would only be half in the Kern River Basin.) </a:t>
            </a:r>
          </a:p>
          <a:p>
            <a:pPr marL="178270" indent="-178270" defTabSz="950770">
              <a:buFont typeface="Arial" panose="020B0604020202020204" pitchFamily="34" charset="0"/>
              <a:buChar char="•"/>
              <a:defRPr/>
            </a:pPr>
            <a:r>
              <a:rPr lang="en-US" dirty="0" smtClean="0"/>
              <a:t>Many residents in our area are hopeful that something like this will occur; the sooner the better. </a:t>
            </a:r>
          </a:p>
          <a:p>
            <a:pPr marL="178270" indent="-178270" defTabSz="950770">
              <a:buFont typeface="Arial" panose="020B0604020202020204" pitchFamily="34" charset="0"/>
              <a:buChar char="•"/>
              <a:defRPr/>
            </a:pPr>
            <a:r>
              <a:rPr lang="en-US" dirty="0" smtClean="0"/>
              <a:t>Me, too. But I don’t think we should plan on it.</a:t>
            </a:r>
          </a:p>
          <a:p>
            <a:pPr marL="178270" indent="-178270" defTabSz="950770">
              <a:buFont typeface="Arial" panose="020B0604020202020204" pitchFamily="34" charset="0"/>
              <a:buChar char="•"/>
              <a:defRPr/>
            </a:pPr>
            <a:r>
              <a:rPr lang="en-US" dirty="0" smtClean="0"/>
              <a:t>Removing the preceding nine-year wet period (1978-1986) from the analysis would reduce the amount of the observed change by about a third.</a:t>
            </a:r>
          </a:p>
        </p:txBody>
      </p:sp>
      <p:sp>
        <p:nvSpPr>
          <p:cNvPr id="4" name="Slide Number Placeholder 3"/>
          <p:cNvSpPr>
            <a:spLocks noGrp="1"/>
          </p:cNvSpPr>
          <p:nvPr>
            <p:ph type="sldNum" sz="quarter" idx="10"/>
          </p:nvPr>
        </p:nvSpPr>
        <p:spPr/>
        <p:txBody>
          <a:bodyPr/>
          <a:lstStyle/>
          <a:p>
            <a:fld id="{5E0C3846-8D4C-4326-8BC7-9B455A03629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a:buFont typeface="Arial" panose="020B0604020202020204" pitchFamily="34" charset="0"/>
              <a:buChar char="•"/>
            </a:pPr>
            <a:r>
              <a:rPr lang="en-US" b="1" dirty="0"/>
              <a:t>Number 1.</a:t>
            </a:r>
            <a:r>
              <a:rPr lang="en-US" dirty="0"/>
              <a:t> We understand what is going on with #1; the cause and effect.</a:t>
            </a:r>
          </a:p>
          <a:p>
            <a:endParaRPr lang="en-US" dirty="0"/>
          </a:p>
          <a:p>
            <a:pPr marL="178270" indent="-178270">
              <a:buFont typeface="Arial" panose="020B0604020202020204" pitchFamily="34" charset="0"/>
              <a:buChar char="•"/>
            </a:pPr>
            <a:r>
              <a:rPr lang="en-US" b="1" dirty="0"/>
              <a:t>Number 2 and 3.</a:t>
            </a:r>
            <a:r>
              <a:rPr lang="en-US" dirty="0"/>
              <a:t> These are just observations of what is occurring.</a:t>
            </a:r>
          </a:p>
          <a:p>
            <a:pPr marL="178270" indent="-178270">
              <a:buFont typeface="Arial" panose="020B0604020202020204" pitchFamily="34" charset="0"/>
              <a:buChar char="•"/>
            </a:pPr>
            <a:r>
              <a:rPr lang="en-US" dirty="0"/>
              <a:t>These changes were not predicted by any of the climate models. </a:t>
            </a:r>
          </a:p>
          <a:p>
            <a:pPr marL="178270" indent="-178270">
              <a:buFont typeface="Arial" panose="020B0604020202020204" pitchFamily="34" charset="0"/>
              <a:buChar char="•"/>
            </a:pPr>
            <a:r>
              <a:rPr lang="en-US" dirty="0"/>
              <a:t>Neither of these big observed changes (the winter high pressure ridge becoming more pronounced and persistent, the decrease in the frequency of rain-producing weather types) are predicted by the climate models. </a:t>
            </a:r>
          </a:p>
          <a:p>
            <a:pPr marL="178270" indent="-178270">
              <a:buFont typeface="Arial" panose="020B0604020202020204" pitchFamily="34" charset="0"/>
              <a:buChar char="•"/>
            </a:pPr>
            <a:r>
              <a:rPr lang="en-US" dirty="0"/>
              <a:t>They just seem to be happening. Scientists are scrambling to figure out the causes. </a:t>
            </a:r>
          </a:p>
          <a:p>
            <a:pPr marL="178270" indent="-178270">
              <a:buFont typeface="Arial" panose="020B0604020202020204" pitchFamily="34" charset="0"/>
              <a:buChar char="•"/>
            </a:pPr>
            <a:r>
              <a:rPr lang="en-US" dirty="0"/>
              <a:t>There is more room for uncertainty whenever the cause of an observed effect is not understood.</a:t>
            </a:r>
          </a:p>
          <a:p>
            <a:pPr marL="178270" indent="-178270">
              <a:buFont typeface="Arial" panose="020B0604020202020204" pitchFamily="34" charset="0"/>
              <a:buChar char="•"/>
            </a:pPr>
            <a:endParaRPr lang="en-US" dirty="0"/>
          </a:p>
          <a:p>
            <a:pPr marL="178270" indent="-178270"/>
            <a:r>
              <a:rPr lang="en-US" b="1" dirty="0"/>
              <a:t>Number 3.</a:t>
            </a:r>
            <a:r>
              <a:rPr lang="en-US" dirty="0"/>
              <a:t> The possible causes of reduced runoff (reduced storm frequency and increased PET) are not mutually exclusive</a:t>
            </a:r>
            <a:r>
              <a:rPr lang="en-US" dirty="0" smtClean="0"/>
              <a:t>.</a:t>
            </a:r>
          </a:p>
          <a:p>
            <a:pPr defTabSz="950715">
              <a:defRPr/>
            </a:pPr>
            <a:endParaRPr lang="en-US" dirty="0" smtClean="0"/>
          </a:p>
          <a:p>
            <a:pPr defTabSz="950715">
              <a:defRPr/>
            </a:pPr>
            <a:r>
              <a:rPr lang="en-US" b="1" dirty="0" smtClean="0"/>
              <a:t>Time check: 25 minutes</a:t>
            </a:r>
            <a:endParaRPr lang="en-US" dirty="0" smtClean="0"/>
          </a:p>
          <a:p>
            <a:pPr marL="178270" indent="-178270"/>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pPr/>
              <a:t>22</a:t>
            </a:fld>
            <a:endParaRPr lang="en-US"/>
          </a:p>
        </p:txBody>
      </p:sp>
    </p:spTree>
    <p:extLst>
      <p:ext uri="{BB962C8B-B14F-4D97-AF65-F5344CB8AC3E}">
        <p14:creationId xmlns:p14="http://schemas.microsoft.com/office/powerpoint/2010/main" val="283350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16" marR="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Second, drought can be viewed as a period of time when our dedicated and developed water supplies are inadequate to meet the water demand of humans, the amount of water we chose to apply.</a:t>
            </a:r>
          </a:p>
          <a:p>
            <a:pPr marL="171416" marR="0" indent="-17141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If we’ve got enough water supply to meet our needs, our water demand, then we aren’t in drought.</a:t>
            </a:r>
          </a:p>
          <a:p>
            <a:pPr marL="171420" marR="0" indent="-1714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Dedicated and developed water supplies are the sustainable component of applied water.</a:t>
            </a:r>
          </a:p>
          <a:p>
            <a:pPr marL="171420" indent="-171420">
              <a:buFont typeface="Arial" panose="020B0604020202020204" pitchFamily="34" charset="0"/>
              <a:buChar char="•"/>
            </a:pPr>
            <a:r>
              <a:rPr lang="en-US" baseline="0" dirty="0" smtClean="0"/>
              <a:t>When our sustainable water supplies are inadequate to meet our demand, we routinely turn to our groundwater reserves.</a:t>
            </a:r>
          </a:p>
          <a:p>
            <a:pPr marL="171420" indent="-171420">
              <a:buFont typeface="Arial" panose="020B0604020202020204" pitchFamily="34" charset="0"/>
              <a:buChar char="•"/>
            </a:pPr>
            <a:r>
              <a:rPr lang="en-US" baseline="0" dirty="0" smtClean="0"/>
              <a:t>We have been doing this since the 1880s (and the discovery of the </a:t>
            </a:r>
            <a:r>
              <a:rPr lang="en-US" sz="1200" kern="1200" dirty="0" smtClean="0">
                <a:solidFill>
                  <a:schemeClr val="tx1"/>
                </a:solidFill>
                <a:effectLst/>
                <a:latin typeface="+mn-lt"/>
                <a:ea typeface="+mn-ea"/>
                <a:cs typeface="+mn-cs"/>
              </a:rPr>
              <a:t>Artesian Belt)</a:t>
            </a:r>
            <a:r>
              <a:rPr lang="en-US" baseline="0" dirty="0" smtClean="0"/>
              <a:t> when we first learned how to tap our groundwater reserves.</a:t>
            </a:r>
          </a:p>
          <a:p>
            <a:pPr marL="171420" indent="-171420">
              <a:buFont typeface="Arial" panose="020B0604020202020204" pitchFamily="34" charset="0"/>
              <a:buChar char="•"/>
            </a:pPr>
            <a:r>
              <a:rPr lang="en-US" baseline="0" dirty="0" smtClean="0"/>
              <a:t>This repeated turning to groundwater to make up for our unmet needs has resulted in a significant draining of our groundwater aquifer.</a:t>
            </a:r>
          </a:p>
          <a:p>
            <a:pPr marL="178243" indent="-178243" defTabSz="950793">
              <a:buFont typeface="Arial" panose="020B0604020202020204" pitchFamily="34" charset="0"/>
              <a:buChar char="•"/>
              <a:defRPr/>
            </a:pPr>
            <a:r>
              <a:rPr lang="en-US" dirty="0" smtClean="0"/>
              <a:t>Basin-wide, our groundwater aquifer has been going down an average of 2–4 feet per year in recent years. </a:t>
            </a:r>
          </a:p>
          <a:p>
            <a:pPr marL="178243" indent="-178243">
              <a:buFont typeface="Arial" panose="020B0604020202020204" pitchFamily="34" charset="0"/>
              <a:buChar char="•"/>
            </a:pPr>
            <a:r>
              <a:rPr lang="en-US" dirty="0"/>
              <a:t>When groundwater first began to be used for irrigation, it was commonly believed that the supply was inexhaustible.</a:t>
            </a:r>
          </a:p>
          <a:p>
            <a:pPr marL="178243" indent="-178243">
              <a:buFont typeface="Arial" panose="020B0604020202020204" pitchFamily="34" charset="0"/>
              <a:buChar char="•"/>
            </a:pPr>
            <a:r>
              <a:rPr lang="en-US" dirty="0"/>
              <a:t>But as the draft on the groundwater increased, that soon changed.</a:t>
            </a:r>
          </a:p>
          <a:p>
            <a:pPr marL="185331" indent="-185331" defTabSz="988600">
              <a:buFont typeface="Arial" panose="020B0604020202020204" pitchFamily="34" charset="0"/>
              <a:buChar char="•"/>
              <a:defRPr/>
            </a:pPr>
            <a:r>
              <a:rPr lang="en-US" dirty="0" smtClean="0"/>
              <a:t>The artesian belt covered over one million acres.</a:t>
            </a:r>
          </a:p>
          <a:p>
            <a:pPr marL="185331" indent="-185331" defTabSz="950793">
              <a:buFont typeface="Arial" panose="020B0604020202020204" pitchFamily="34" charset="0"/>
              <a:buChar char="•"/>
              <a:defRPr/>
            </a:pPr>
            <a:r>
              <a:rPr lang="en-US" dirty="0" smtClean="0"/>
              <a:t>The artesian wells stopped flowing in the first few years of the 1900s.</a:t>
            </a:r>
          </a:p>
          <a:p>
            <a:pPr marL="185331" indent="-185331">
              <a:buFont typeface="Arial" panose="020B0604020202020204" pitchFamily="34" charset="0"/>
              <a:buChar char="•"/>
            </a:pPr>
            <a:r>
              <a:rPr lang="en-US" dirty="0" smtClean="0"/>
              <a:t>A lowering of the water table was noted in many areas by the mid-1920s, 90 years ago.</a:t>
            </a:r>
          </a:p>
          <a:p>
            <a:pPr marL="185331" indent="-185331">
              <a:buFont typeface="Arial" panose="020B0604020202020204" pitchFamily="34" charset="0"/>
              <a:buChar char="•"/>
            </a:pPr>
            <a:r>
              <a:rPr lang="en-US" dirty="0" smtClean="0"/>
              <a:t>Groundwater began dropping in</a:t>
            </a:r>
            <a:r>
              <a:rPr lang="en-US" baseline="0" dirty="0" smtClean="0"/>
              <a:t> earnest in the 1930s with the introduction of rural electricity and affordable pumps. </a:t>
            </a:r>
          </a:p>
          <a:p>
            <a:pPr marL="178243" indent="-178243">
              <a:buFont typeface="Arial" panose="020B0604020202020204" pitchFamily="34" charset="0"/>
              <a:buChar char="•"/>
            </a:pPr>
            <a:r>
              <a:rPr lang="en-US" dirty="0" smtClean="0"/>
              <a:t>Over </a:t>
            </a:r>
            <a:r>
              <a:rPr lang="en-US" dirty="0"/>
              <a:t>the past 150 years (since the 1860s), the Central Valley has lost about 38 cubic miles of groundwater. </a:t>
            </a:r>
            <a:endParaRPr lang="en-US" dirty="0" smtClean="0"/>
          </a:p>
          <a:p>
            <a:pPr marL="178243" indent="-178243">
              <a:buFont typeface="Arial" panose="020B0604020202020204" pitchFamily="34" charset="0"/>
              <a:buChar char="•"/>
            </a:pPr>
            <a:r>
              <a:rPr lang="en-US" dirty="0" smtClean="0"/>
              <a:t>Most </a:t>
            </a:r>
            <a:r>
              <a:rPr lang="en-US" dirty="0"/>
              <a:t>of that volume came out of the Tulare Lake Basin. </a:t>
            </a:r>
          </a:p>
          <a:p>
            <a:pPr marL="178243" indent="-178243">
              <a:buFont typeface="Arial" panose="020B0604020202020204" pitchFamily="34" charset="0"/>
              <a:buChar char="•"/>
            </a:pPr>
            <a:r>
              <a:rPr lang="en-US" dirty="0"/>
              <a:t>That is a huge volume of water, equivalent to 130 million acre-feet — more than the volume of Lake Tahoe. </a:t>
            </a:r>
          </a:p>
          <a:p>
            <a:pPr marL="178243" indent="-178243">
              <a:buFont typeface="Arial" panose="020B0604020202020204" pitchFamily="34" charset="0"/>
              <a:buChar char="•"/>
            </a:pPr>
            <a:r>
              <a:rPr lang="en-US" dirty="0" smtClean="0"/>
              <a:t>That </a:t>
            </a:r>
            <a:r>
              <a:rPr lang="en-US" dirty="0"/>
              <a:t>could cover the entire state of California to a depth of 15 inches. </a:t>
            </a:r>
          </a:p>
          <a:p>
            <a:pPr marL="178243" indent="-178243">
              <a:buFont typeface="Arial" panose="020B0604020202020204" pitchFamily="34" charset="0"/>
              <a:buChar char="•"/>
            </a:pPr>
            <a:r>
              <a:rPr lang="en-US" dirty="0" smtClean="0"/>
              <a:t>More than half of that (about 73 million acre-feet) has been lost during the last 52 years (1962-2014).</a:t>
            </a:r>
            <a:endParaRPr lang="en-US" baseline="0" dirty="0" smtClean="0"/>
          </a:p>
          <a:p>
            <a:pPr marL="178243" indent="-178243">
              <a:buFont typeface="Arial" panose="020B0604020202020204" pitchFamily="34" charset="0"/>
              <a:buChar char="•"/>
            </a:pPr>
            <a:r>
              <a:rPr lang="en-US" baseline="0" dirty="0" smtClean="0"/>
              <a:t>In recent years, our basin has been overdrawing the groundwater aquifer by about 1.2 million acre-feet per year.</a:t>
            </a:r>
          </a:p>
          <a:p>
            <a:pPr marL="178243" indent="-178243" defTabSz="950629">
              <a:buFont typeface="Arial" panose="020B0604020202020204" pitchFamily="34" charset="0"/>
              <a:buChar char="•"/>
              <a:defRPr/>
            </a:pPr>
            <a:r>
              <a:rPr lang="en-US" dirty="0"/>
              <a:t>For perspective, </a:t>
            </a:r>
            <a:r>
              <a:rPr lang="en-US" dirty="0" smtClean="0"/>
              <a:t>that is equal to the average </a:t>
            </a:r>
            <a:r>
              <a:rPr lang="en-US" baseline="0" dirty="0" smtClean="0"/>
              <a:t>flows of the Kaweah, Tule, and Kern Rivers, combined. </a:t>
            </a:r>
          </a:p>
          <a:p>
            <a:pPr marL="178243" indent="-178243" defTabSz="950629">
              <a:buFont typeface="Arial" panose="020B0604020202020204" pitchFamily="34" charset="0"/>
              <a:buChar char="•"/>
              <a:defRPr/>
            </a:pPr>
            <a:r>
              <a:rPr lang="en-US" dirty="0" smtClean="0"/>
              <a:t>That </a:t>
            </a:r>
            <a:r>
              <a:rPr lang="en-US" dirty="0"/>
              <a:t>is a very big problem</a:t>
            </a:r>
            <a:r>
              <a:rPr lang="en-US" dirty="0" smtClean="0"/>
              <a:t>.</a:t>
            </a:r>
          </a:p>
          <a:p>
            <a:pPr marL="178243" indent="-178243" defTabSz="950629">
              <a:buFont typeface="Arial" panose="020B0604020202020204" pitchFamily="34" charset="0"/>
              <a:buChar char="•"/>
              <a:defRPr/>
            </a:pPr>
            <a:r>
              <a:rPr lang="en-US" dirty="0"/>
              <a:t>That is not sustainable in the long run.</a:t>
            </a:r>
          </a:p>
          <a:p>
            <a:pPr marL="178243" indent="-17824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third way of looking at drought is a period of time when our water supplies are inadequate to meet the water demand of plants.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Water demand, from a plant’s point of view, is the supply it needs to avoid stress.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Plants lose water vapor through their leaves and needles; they are natural vaporizers.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term for this is transpiration or, more generally, evapotranspiration (ET).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Water vapor is invisible, but it constitutes an enormous amount of water.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Tulare Lake Basin loses 23 million acre-feet of water through evapotranspiration in an average year.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the water we use each year is converted to ET and sent over the Sierra; that’s why we are not immersed under a giant lake.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Think of evapotranspiration like a straw that runs from the canopy to the roots.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suction in that straw is called potential evapotranspiration (PET).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Potential in this sense is how much water would be sucked back up that straw to the canopy if supply were readily available down in the root zone.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hotter the temperature, the greater the suction in that straw.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 a hot day, PET is like a giant sucking sound.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higher the temperature, the more water plants need to avoid water stress. Just like humans.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water supply that comes up that straw in response to PET, gets vaporized through the leaves and needles.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plenty of water comes up that straw, the plant is happy.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But in drought conditions, plants may not be able to get all the water that they need.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there isn’t enough water supply available in the root zone to meet demand (PET), the plant is under water stress.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difference between demand (PET), and supply (actual ET), is how much water stress the plant is under.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That is how much additional water supply would be needed to make up for the water deficiency.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That difference between PET and actual ET is the size of the drought from the viewpoint of plants.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37" indent="-178237">
              <a:buFont typeface="Arial" panose="020B0604020202020204" pitchFamily="34" charset="0"/>
              <a:buChar char="•"/>
            </a:pPr>
            <a:r>
              <a:rPr lang="en-US" baseline="0" dirty="0" smtClean="0"/>
              <a:t>From the viewpoint of plants, there are two sides of the drought equation, which is called the Palmer Drought Severity Index.</a:t>
            </a:r>
          </a:p>
          <a:p>
            <a:pPr marL="178237" indent="-178237">
              <a:buFont typeface="Arial" panose="020B0604020202020204" pitchFamily="34" charset="0"/>
              <a:buChar char="•"/>
            </a:pPr>
            <a:r>
              <a:rPr lang="en-US" baseline="0" dirty="0" smtClean="0"/>
              <a:t>If PDSI is 0, plants are happy; they have all the water they can use.</a:t>
            </a:r>
          </a:p>
          <a:p>
            <a:pPr marL="178237" indent="-178237">
              <a:buFont typeface="Arial" panose="020B0604020202020204" pitchFamily="34" charset="0"/>
              <a:buChar char="•"/>
            </a:pPr>
            <a:r>
              <a:rPr lang="en-US" baseline="0" dirty="0" smtClean="0"/>
              <a:t>It PDSI is positive; plants have a greater supply of water than they can use.</a:t>
            </a:r>
          </a:p>
          <a:p>
            <a:pPr marL="178237" marR="0" indent="-1782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PDSI is negative, plants experience a water deficiency and are in drought; they are in water stress.</a:t>
            </a:r>
          </a:p>
          <a:p>
            <a:pPr marL="178237" marR="0" indent="-17823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bigger the negative number, the more severe the drought is from the viewpoint of plants.</a:t>
            </a:r>
          </a:p>
          <a:p>
            <a:pPr marL="178237" indent="-178237">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270" indent="-178270">
              <a:buFont typeface="Arial" panose="020B0604020202020204" pitchFamily="34" charset="0"/>
              <a:buChar char="•"/>
            </a:pPr>
            <a:r>
              <a:rPr lang="en-US" dirty="0"/>
              <a:t>I’ll be moving these topics pretty fast to cover everything in </a:t>
            </a:r>
            <a:r>
              <a:rPr lang="en-US" dirty="0" smtClean="0"/>
              <a:t>the available time.</a:t>
            </a:r>
            <a:endParaRPr lang="en-US" dirty="0"/>
          </a:p>
          <a:p>
            <a:pPr marL="178270" indent="-178270">
              <a:buFont typeface="Arial" panose="020B0604020202020204" pitchFamily="34" charset="0"/>
              <a:buChar char="•"/>
            </a:pPr>
            <a:r>
              <a:rPr lang="en-US" dirty="0"/>
              <a:t>There will be time at the end of my presentation for questions.</a:t>
            </a:r>
          </a:p>
          <a:p>
            <a:pPr marL="178270" indent="-178270">
              <a:buFont typeface="Arial" panose="020B0604020202020204" pitchFamily="34" charset="0"/>
              <a:buChar char="•"/>
            </a:pPr>
            <a:r>
              <a:rPr lang="en-US" dirty="0"/>
              <a:t>If I slip by a topic too quickly before I explain it adequately, stop me right then</a:t>
            </a:r>
          </a:p>
          <a:p>
            <a:pPr marL="178270" indent="-178270">
              <a:buFont typeface="Arial" panose="020B0604020202020204" pitchFamily="34" charset="0"/>
              <a:buChar char="•"/>
            </a:pPr>
            <a:r>
              <a:rPr lang="en-US" dirty="0"/>
              <a:t>That’s the time to address those questions.</a:t>
            </a:r>
          </a:p>
          <a:p>
            <a:pPr marL="178270" indent="-178270">
              <a:buFont typeface="Arial" panose="020B0604020202020204" pitchFamily="34" charset="0"/>
              <a:buChar char="•"/>
            </a:pPr>
            <a:r>
              <a:rPr lang="en-US" dirty="0"/>
              <a:t>These are complex issues; my goal is to explain them clearly, not just run through them. </a:t>
            </a:r>
          </a:p>
          <a:p>
            <a:pPr marL="178270" indent="-1782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8238" marR="0" indent="-178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Runoff is a reflection of precipitation</a:t>
            </a:r>
          </a:p>
          <a:p>
            <a:pPr marL="178238" marR="0" indent="-1782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a:t>
            </a:r>
            <a:r>
              <a:rPr lang="en-US" sz="1200" kern="1200" dirty="0" smtClean="0">
                <a:solidFill>
                  <a:schemeClr val="tx1"/>
                </a:solidFill>
                <a:effectLst/>
                <a:latin typeface="+mn-lt"/>
                <a:ea typeface="+mn-ea"/>
                <a:cs typeface="+mn-cs"/>
              </a:rPr>
              <a:t>nly about 24% of the 13.6 million acre-feet that falls as average total precipitation becomes</a:t>
            </a:r>
            <a:r>
              <a:rPr lang="en-US" sz="1200" kern="1200" baseline="0" dirty="0" smtClean="0">
                <a:solidFill>
                  <a:schemeClr val="tx1"/>
                </a:solidFill>
                <a:effectLst/>
                <a:latin typeface="+mn-lt"/>
                <a:ea typeface="+mn-ea"/>
                <a:cs typeface="+mn-cs"/>
              </a:rPr>
              <a:t> runoff</a:t>
            </a:r>
            <a:r>
              <a:rPr lang="en-US" baseline="0" dirty="0" smtClean="0"/>
              <a:t>.</a:t>
            </a:r>
          </a:p>
          <a:p>
            <a:pPr marL="178238" indent="-178238">
              <a:buFont typeface="Arial" panose="020B0604020202020204" pitchFamily="34" charset="0"/>
              <a:buChar char="•"/>
            </a:pPr>
            <a:r>
              <a:rPr lang="en-US" baseline="0" dirty="0" smtClean="0"/>
              <a:t>This chart shows r</a:t>
            </a:r>
            <a:r>
              <a:rPr lang="en-US" dirty="0" smtClean="0"/>
              <a:t>unoff of our 4 big rivers, stacked</a:t>
            </a:r>
            <a:r>
              <a:rPr lang="en-US" baseline="0" dirty="0" smtClean="0"/>
              <a:t> one on top of the other.</a:t>
            </a:r>
          </a:p>
          <a:p>
            <a:pPr marL="178238" indent="-178238" defTabSz="950770">
              <a:buFont typeface="Arial" panose="020B0604020202020204" pitchFamily="34" charset="0"/>
              <a:buChar char="•"/>
              <a:defRPr/>
            </a:pPr>
            <a:r>
              <a:rPr lang="en-US" dirty="0" smtClean="0"/>
              <a:t>The long-term average flow is 2.9 million acre-feet per year.</a:t>
            </a:r>
          </a:p>
          <a:p>
            <a:pPr marL="178238" indent="-178238" defTabSz="950770">
              <a:buFont typeface="Arial" panose="020B0604020202020204" pitchFamily="34" charset="0"/>
              <a:buChar char="•"/>
              <a:defRPr/>
            </a:pPr>
            <a:r>
              <a:rPr lang="en-US" dirty="0" smtClean="0"/>
              <a:t>Precipitation and runoff in our area are extremely variable; we seldom</a:t>
            </a:r>
            <a:r>
              <a:rPr lang="en-US" baseline="0" dirty="0" smtClean="0"/>
              <a:t> have “normal.”</a:t>
            </a:r>
          </a:p>
          <a:p>
            <a:pPr defTabSz="950770">
              <a:defRPr/>
            </a:pPr>
            <a:endParaRPr lang="en-US" baseline="0" dirty="0" smtClean="0"/>
          </a:p>
          <a:p>
            <a:pPr marL="178238" indent="-178238" defTabSz="950770">
              <a:buFont typeface="Arial" panose="020B0604020202020204" pitchFamily="34" charset="0"/>
              <a:buChar char="•"/>
              <a:defRPr/>
            </a:pPr>
            <a:r>
              <a:rPr lang="en-US" dirty="0" smtClean="0"/>
              <a:t>Point out the 17-year-long megadrought of 1918–34. </a:t>
            </a:r>
          </a:p>
          <a:p>
            <a:pPr marL="178238" indent="-178238" defTabSz="950770">
              <a:buFont typeface="Arial" panose="020B0604020202020204" pitchFamily="34" charset="0"/>
              <a:buChar char="•"/>
              <a:defRPr/>
            </a:pPr>
            <a:r>
              <a:rPr lang="en-US" dirty="0" smtClean="0"/>
              <a:t>Point out the 2000–04, 2007–09, and 2012–15+ droughts.</a:t>
            </a:r>
          </a:p>
          <a:p>
            <a:pPr marL="178238" indent="-178238" defTabSz="950770">
              <a:buFont typeface="Arial" panose="020B0604020202020204" pitchFamily="34" charset="0"/>
              <a:buChar char="•"/>
              <a:defRPr/>
            </a:pPr>
            <a:r>
              <a:rPr lang="en-US" dirty="0" smtClean="0"/>
              <a:t>These last 3 droughts can be thought of as a 16-year</a:t>
            </a:r>
            <a:r>
              <a:rPr lang="en-US" baseline="0" dirty="0" smtClean="0"/>
              <a:t> dry spell, interrupted by two </a:t>
            </a:r>
            <a:r>
              <a:rPr lang="en-US" dirty="0" smtClean="0"/>
              <a:t>short bursts of intense rainfall</a:t>
            </a:r>
            <a:r>
              <a:rPr lang="en-US" baseline="0" dirty="0" smtClean="0"/>
              <a:t>.</a:t>
            </a:r>
          </a:p>
          <a:p>
            <a:pPr marL="178238" indent="-178238" defTabSz="950770">
              <a:buFont typeface="Arial" panose="020B0604020202020204" pitchFamily="34" charset="0"/>
              <a:buChar char="•"/>
              <a:defRPr/>
            </a:pPr>
            <a:r>
              <a:rPr lang="en-US" baseline="0" dirty="0" smtClean="0"/>
              <a:t>Those wet periods occurred because our precipitation has high variability.</a:t>
            </a:r>
          </a:p>
          <a:p>
            <a:pPr marL="178243" marR="0" indent="-178243" algn="l" defTabSz="9506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Just like in the 1920s, we keep wondering if the drought has really ended.</a:t>
            </a:r>
          </a:p>
          <a:p>
            <a:pPr marL="178243" marR="0" indent="-178243" algn="l" defTabSz="9506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mtClean="0"/>
              <a:t>If </a:t>
            </a:r>
            <a:r>
              <a:rPr lang="en-US" dirty="0" smtClean="0"/>
              <a:t>we look at this from California’s perspective, we have experienced 3 droughts of relatively average duration: the 2000–04, 2007–09, and the 2012–15+ droughts.</a:t>
            </a:r>
          </a:p>
          <a:p>
            <a:pPr marL="178243" indent="-178243" defTabSz="950629">
              <a:buFont typeface="Arial" panose="020B0604020202020204" pitchFamily="34" charset="0"/>
              <a:buChar char="•"/>
              <a:defRPr/>
            </a:pPr>
            <a:r>
              <a:rPr lang="en-US" dirty="0" smtClean="0"/>
              <a:t>However, if we were to step back and look at the bigger picture, we are really on the edge of a record-setting megadrought.</a:t>
            </a:r>
          </a:p>
          <a:p>
            <a:pPr marL="178243" indent="-178243" defTabSz="950629">
              <a:buFont typeface="Arial" panose="020B0604020202020204" pitchFamily="34" charset="0"/>
              <a:buChar char="•"/>
              <a:defRPr/>
            </a:pPr>
            <a:r>
              <a:rPr lang="en-US" dirty="0" smtClean="0"/>
              <a:t>More area in the Western U.S. has persistently been in drought during the 16-year period from 2000–15 than in any other 16-year period since recordkeeping began in 1895.</a:t>
            </a:r>
          </a:p>
          <a:p>
            <a:pPr marL="178243" indent="-178243" defTabSz="950629">
              <a:buFont typeface="Arial" panose="020B0604020202020204" pitchFamily="34" charset="0"/>
              <a:buChar char="•"/>
              <a:defRPr/>
            </a:pPr>
            <a:r>
              <a:rPr lang="en-US" dirty="0" smtClean="0"/>
              <a:t>It is probably the worst</a:t>
            </a:r>
            <a:r>
              <a:rPr lang="en-US" baseline="0" dirty="0" smtClean="0"/>
              <a:t> </a:t>
            </a:r>
            <a:r>
              <a:rPr lang="en-US" dirty="0" smtClean="0"/>
              <a:t>16-year period in more than 850 years, since about the 1150s.</a:t>
            </a:r>
          </a:p>
          <a:p>
            <a:pPr marL="178238" indent="-178238" defTabSz="950770">
              <a:buFont typeface="Arial" panose="020B0604020202020204" pitchFamily="34" charset="0"/>
              <a:buChar char="•"/>
              <a:defRPr/>
            </a:pPr>
            <a:endParaRPr lang="en-US" baseline="0" dirty="0" smtClean="0"/>
          </a:p>
          <a:p>
            <a:pPr marL="178238" indent="-178238" defTabSz="950770">
              <a:buFont typeface="Arial" panose="020B0604020202020204" pitchFamily="34" charset="0"/>
              <a:buChar char="•"/>
              <a:defRPr/>
            </a:pPr>
            <a:r>
              <a:rPr lang="en-US" baseline="0" dirty="0" smtClean="0"/>
              <a:t>1987 marked a big change in our precipitation. </a:t>
            </a:r>
          </a:p>
          <a:p>
            <a:pPr marL="178238" indent="-178238" defTabSz="950770">
              <a:buFont typeface="Arial" panose="020B0604020202020204" pitchFamily="34" charset="0"/>
              <a:buChar char="•"/>
              <a:defRPr/>
            </a:pPr>
            <a:r>
              <a:rPr lang="en-US" baseline="0" dirty="0" smtClean="0"/>
              <a:t>P</a:t>
            </a:r>
            <a:r>
              <a:rPr lang="en-US" dirty="0"/>
              <a:t>recipitation during the previous nine-year period (1978-1986) had been 39% above the long-term average.</a:t>
            </a:r>
          </a:p>
          <a:p>
            <a:pPr marL="178238" indent="-178238" defTabSz="950770">
              <a:buFont typeface="Arial" panose="020B0604020202020204" pitchFamily="34" charset="0"/>
              <a:buChar char="•"/>
              <a:defRPr/>
            </a:pPr>
            <a:endParaRPr lang="en-US" baseline="0" dirty="0" smtClean="0"/>
          </a:p>
          <a:p>
            <a:pPr marL="178238" indent="-178238" defTabSz="950770">
              <a:buFont typeface="Arial" panose="020B0604020202020204" pitchFamily="34" charset="0"/>
              <a:buChar char="•"/>
              <a:defRPr/>
            </a:pPr>
            <a:r>
              <a:rPr lang="en-US" dirty="0" smtClean="0"/>
              <a:t>In 1987, we </a:t>
            </a:r>
            <a:r>
              <a:rPr lang="en-US" baseline="0" dirty="0" smtClean="0"/>
              <a:t>entered a three-decade-long period of relatively dry years.</a:t>
            </a:r>
          </a:p>
          <a:p>
            <a:pPr marL="178238" indent="-178238" defTabSz="950770">
              <a:buFont typeface="Arial" panose="020B0604020202020204" pitchFamily="34" charset="0"/>
              <a:buChar char="•"/>
              <a:defRPr/>
            </a:pPr>
            <a:r>
              <a:rPr lang="en-US" baseline="0" dirty="0" smtClean="0"/>
              <a:t>It began with the six-year drought of </a:t>
            </a:r>
            <a:r>
              <a:rPr lang="en-US" dirty="0"/>
              <a:t>1987–92.</a:t>
            </a:r>
          </a:p>
          <a:p>
            <a:pPr marL="178238" indent="-178238" defTabSz="950770">
              <a:buFont typeface="Arial" panose="020B0604020202020204" pitchFamily="34" charset="0"/>
              <a:buChar char="•"/>
              <a:defRPr/>
            </a:pPr>
            <a:r>
              <a:rPr lang="en-US" dirty="0"/>
              <a:t>We are only aware of 10 droughts in the last 11 centuries that have lasted 6 or more years.</a:t>
            </a:r>
            <a:endParaRPr lang="en-US" baseline="0" dirty="0" smtClean="0"/>
          </a:p>
          <a:p>
            <a:pPr marL="178238" indent="-178238" defTabSz="950770">
              <a:buFont typeface="Arial" panose="020B0604020202020204" pitchFamily="34" charset="0"/>
              <a:buChar char="•"/>
              <a:defRPr/>
            </a:pPr>
            <a:r>
              <a:rPr lang="en-US" baseline="0" dirty="0" smtClean="0"/>
              <a:t>Ranchers during this period made insurance claims from SCC because precipitation was less than 50% of what they thought was average. But what really was average precipitation?</a:t>
            </a:r>
          </a:p>
          <a:p>
            <a:pPr defTabSz="950770">
              <a:defRPr/>
            </a:pPr>
            <a:endParaRPr lang="en-US" dirty="0" smtClean="0"/>
          </a:p>
          <a:p>
            <a:pPr marL="178238" indent="-178238" defTabSz="950770">
              <a:buFont typeface="Arial" panose="020B0604020202020204" pitchFamily="34" charset="0"/>
              <a:buChar char="•"/>
              <a:defRPr/>
            </a:pPr>
            <a:r>
              <a:rPr lang="en-US" baseline="0" dirty="0" smtClean="0"/>
              <a:t>1983 was 297% of the long-term average. The national park chose that year to determine safe yield for Giant Forest’s surface water system.</a:t>
            </a:r>
          </a:p>
          <a:p>
            <a:pPr marL="178238" indent="-178238" defTabSz="950770">
              <a:buFont typeface="Arial" panose="020B0604020202020204" pitchFamily="34" charset="0"/>
              <a:buChar char="•"/>
              <a:defRPr/>
            </a:pPr>
            <a:r>
              <a:rPr lang="en-US" baseline="0" dirty="0" smtClean="0"/>
              <a:t>We built the new water plant and began operating it for this supposed safe yield. What did we get? We got </a:t>
            </a:r>
            <a:r>
              <a:rPr lang="en-US" dirty="0"/>
              <a:t>OOPS — an Outcome Outside Planned Scenario.</a:t>
            </a:r>
          </a:p>
          <a:p>
            <a:pPr marL="178238" indent="-178238" defTabSz="950770">
              <a:buFont typeface="Arial" panose="020B0604020202020204" pitchFamily="34" charset="0"/>
              <a:buChar char="•"/>
              <a:defRPr/>
            </a:pPr>
            <a:r>
              <a:rPr lang="en-US" dirty="0"/>
              <a:t>It was a good lesson about the importance of identifying what average really is.</a:t>
            </a:r>
            <a:endParaRPr lang="en-US" baseline="0" dirty="0" smtClean="0"/>
          </a:p>
          <a:p>
            <a:pPr defTabSz="950770">
              <a:defRPr/>
            </a:pPr>
            <a:endParaRPr lang="en-US" dirty="0" smtClean="0"/>
          </a:p>
          <a:p>
            <a:pPr marL="178238" indent="-178238" defTabSz="950770">
              <a:buFont typeface="Arial" panose="020B0604020202020204" pitchFamily="34" charset="0"/>
              <a:buChar char="•"/>
              <a:defRPr/>
            </a:pPr>
            <a:r>
              <a:rPr lang="en-US" dirty="0" smtClean="0"/>
              <a:t>I’ll be talking about 3 big changes</a:t>
            </a:r>
            <a:r>
              <a:rPr lang="en-US" baseline="0" dirty="0" smtClean="0"/>
              <a:t> that </a:t>
            </a:r>
            <a:r>
              <a:rPr lang="en-US" dirty="0" smtClean="0"/>
              <a:t>have occurred since the mid-1980s.</a:t>
            </a:r>
          </a:p>
          <a:p>
            <a:pPr marL="178238" indent="-178238" defTabSz="950770">
              <a:buFont typeface="Arial" panose="020B0604020202020204" pitchFamily="34" charset="0"/>
              <a:buChar char="•"/>
              <a:defRPr/>
            </a:pPr>
            <a:r>
              <a:rPr lang="en-US" dirty="0" smtClean="0"/>
              <a:t>But that doesn’t mean</a:t>
            </a:r>
            <a:r>
              <a:rPr lang="en-US" baseline="0" dirty="0" smtClean="0"/>
              <a:t> that a climate change </a:t>
            </a:r>
            <a:r>
              <a:rPr lang="en-US" dirty="0" smtClean="0"/>
              <a:t>necessarily occurred </a:t>
            </a:r>
            <a:r>
              <a:rPr lang="en-US" baseline="0" dirty="0" smtClean="0"/>
              <a:t>at that point.</a:t>
            </a:r>
          </a:p>
          <a:p>
            <a:pPr marL="178238" indent="-178238" defTabSz="950770">
              <a:buFont typeface="Arial" panose="020B0604020202020204" pitchFamily="34" charset="0"/>
              <a:buChar char="•"/>
              <a:defRPr/>
            </a:pPr>
            <a:r>
              <a:rPr lang="en-US" baseline="0" dirty="0" smtClean="0"/>
              <a:t>It could be that the last 3 decades are different than previous decades.</a:t>
            </a:r>
          </a:p>
          <a:p>
            <a:pPr marL="178238" indent="-178238" defTabSz="950770">
              <a:buFont typeface="Arial" panose="020B0604020202020204" pitchFamily="34" charset="0"/>
              <a:buChar char="•"/>
              <a:defRPr/>
            </a:pPr>
            <a:r>
              <a:rPr lang="en-US" baseline="0" dirty="0" smtClean="0"/>
              <a:t>It could be that a long-term trend first became noticeable in </a:t>
            </a:r>
            <a:r>
              <a:rPr lang="en-US" dirty="0" smtClean="0"/>
              <a:t>the mid-1980s and is getting more severe</a:t>
            </a:r>
            <a:r>
              <a:rPr lang="en-US" baseline="0" dirty="0" smtClean="0"/>
              <a:t>.</a:t>
            </a:r>
          </a:p>
          <a:p>
            <a:pPr marL="178238" indent="-178238" defTabSz="950770">
              <a:buFont typeface="Arial" panose="020B0604020202020204" pitchFamily="34" charset="0"/>
              <a:buChar char="•"/>
              <a:defRPr/>
            </a:pPr>
            <a:r>
              <a:rPr lang="en-US" baseline="0" dirty="0" smtClean="0"/>
              <a:t>It could be both.</a:t>
            </a:r>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8238" indent="-178238">
              <a:buFont typeface="Arial" panose="020B0604020202020204" pitchFamily="34" charset="0"/>
              <a:buChar char="•"/>
            </a:pPr>
            <a:r>
              <a:rPr lang="en-US" dirty="0" smtClean="0"/>
              <a:t>This picture of pine mortality due to western pine beetle attack was taken in the Sierra National Forest.</a:t>
            </a:r>
          </a:p>
          <a:p>
            <a:pPr marL="178238" indent="-178238">
              <a:buFont typeface="Arial" panose="020B0604020202020204" pitchFamily="34" charset="0"/>
              <a:buChar char="•"/>
            </a:pPr>
            <a:r>
              <a:rPr lang="en-US" dirty="0" smtClean="0"/>
              <a:t>Sustained</a:t>
            </a:r>
            <a:r>
              <a:rPr lang="en-US" baseline="0" dirty="0" smtClean="0"/>
              <a:t> high PDSI levels during the </a:t>
            </a:r>
            <a:r>
              <a:rPr lang="en-US" dirty="0"/>
              <a:t>2007–09 and 2012–15+ droughts severely stressed conifers throughout the Southern Sierra. </a:t>
            </a:r>
          </a:p>
          <a:p>
            <a:pPr marL="178238" indent="-178238">
              <a:buFont typeface="Arial" panose="020B0604020202020204" pitchFamily="34" charset="0"/>
              <a:buChar char="•"/>
            </a:pPr>
            <a:r>
              <a:rPr lang="en-US" dirty="0"/>
              <a:t>Drought-related moisture stress predisposes white firs and pines to successful attack by bark beetles</a:t>
            </a:r>
            <a:r>
              <a:rPr lang="en-US" i="1" dirty="0"/>
              <a:t>.</a:t>
            </a:r>
          </a:p>
          <a:p>
            <a:pPr marL="178238" indent="-178238" defTabSz="950770">
              <a:buFont typeface="Arial" panose="020B0604020202020204" pitchFamily="34" charset="0"/>
              <a:buChar char="•"/>
              <a:defRPr/>
            </a:pPr>
            <a:r>
              <a:rPr lang="en-US" dirty="0"/>
              <a:t>Conifer mortality was particularly apparent in the lower montane zone (3000–6000 foot elevation), involving virtually all conifer species except giant sequoia.</a:t>
            </a:r>
          </a:p>
          <a:p>
            <a:pPr defTabSz="950770">
              <a:defRPr/>
            </a:pPr>
            <a:r>
              <a:rPr lang="en-US" i="1" dirty="0"/>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US Forest Service estimated that over 100 million trees died in California between 2010-2016.</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62 million of those died in 2016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despite average rain the previous winter.</a:t>
            </a:r>
            <a:endParaRPr lang="en-US" baseline="0" dirty="0" smtClean="0"/>
          </a:p>
          <a:p>
            <a:pPr marL="178270" indent="-178270" defTabSz="950770">
              <a:buFont typeface="Arial" panose="020B0604020202020204" pitchFamily="34" charset="0"/>
              <a:buChar char="•"/>
              <a:defRPr/>
            </a:pPr>
            <a:r>
              <a:rPr lang="en-US" baseline="0" dirty="0" smtClean="0"/>
              <a:t>Among other things, this has raised fuel loads and the risk of large wildfires.</a:t>
            </a:r>
          </a:p>
          <a:p>
            <a:pPr marL="178270" indent="-178270" defTabSz="950770">
              <a:buFont typeface="Arial" panose="020B0604020202020204" pitchFamily="34" charset="0"/>
              <a:buChar char="•"/>
              <a:defRPr/>
            </a:pPr>
            <a:r>
              <a:rPr lang="en-US" dirty="0"/>
              <a:t>The current episode of beetle-caused mortality is much higher than what occurred in the 1918-34 and 1976–77 droughts.</a:t>
            </a:r>
          </a:p>
          <a:p>
            <a:endParaRPr lang="en-US" dirty="0"/>
          </a:p>
          <a:p>
            <a:pPr marL="178238" indent="-178238">
              <a:buFont typeface="Arial" panose="020B0604020202020204" pitchFamily="34" charset="0"/>
              <a:buChar char="•"/>
            </a:pPr>
            <a:r>
              <a:rPr lang="en-US" dirty="0"/>
              <a:t>From an ecological perspective, this mortality event is roughly equivalent to a hot, patchy fire. </a:t>
            </a:r>
          </a:p>
          <a:p>
            <a:pPr marL="178238" indent="-178238">
              <a:buFont typeface="Arial" panose="020B0604020202020204" pitchFamily="34" charset="0"/>
              <a:buChar char="•"/>
            </a:pPr>
            <a:r>
              <a:rPr lang="en-US" dirty="0"/>
              <a:t>Bark beetles, under epidemic population levels, are not very selective thinning agents. </a:t>
            </a:r>
          </a:p>
          <a:p>
            <a:pPr marL="178238" indent="-178238">
              <a:buFont typeface="Arial" panose="020B0604020202020204" pitchFamily="34" charset="0"/>
              <a:buChar char="•"/>
            </a:pPr>
            <a:r>
              <a:rPr lang="en-US" dirty="0"/>
              <a:t>They are a crude tool, but the result is more or less what land managers want to accomplish, especially in the face of global climate change. </a:t>
            </a:r>
          </a:p>
          <a:p>
            <a:pPr marL="178238" indent="-178238">
              <a:buFont typeface="Arial" panose="020B0604020202020204" pitchFamily="34" charset="0"/>
              <a:buChar char="•"/>
            </a:pPr>
            <a:r>
              <a:rPr lang="en-US" dirty="0"/>
              <a:t>The mortality significantly reduces stand density in a mosaic </a:t>
            </a:r>
            <a:r>
              <a:rPr lang="en-US" dirty="0" smtClean="0"/>
              <a:t>patchwork.</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8238" marR="0" indent="-178238" algn="l" defTabSz="9507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 what is putting all the water</a:t>
            </a:r>
            <a:r>
              <a:rPr lang="en-US" baseline="0" dirty="0" smtClean="0"/>
              <a:t> stress on plants; what is driving up PDSI?</a:t>
            </a:r>
            <a:endParaRPr lang="en-US" dirty="0" smtClean="0"/>
          </a:p>
          <a:p>
            <a:pPr marL="178238" indent="-178238" defTabSz="950770">
              <a:buFont typeface="Arial" panose="020B0604020202020204" pitchFamily="34" charset="0"/>
              <a:buChar char="•"/>
              <a:defRPr/>
            </a:pPr>
            <a:r>
              <a:rPr lang="en-US" dirty="0" smtClean="0"/>
              <a:t>Let’s start with the history of precipitation.</a:t>
            </a:r>
          </a:p>
          <a:p>
            <a:pPr marL="178238" indent="-178238">
              <a:buFont typeface="Arial" panose="020B0604020202020204" pitchFamily="34" charset="0"/>
              <a:buChar char="•"/>
            </a:pPr>
            <a:r>
              <a:rPr lang="en-US" dirty="0" smtClean="0"/>
              <a:t>This is based on tree-ring reconstruction.</a:t>
            </a:r>
          </a:p>
          <a:p>
            <a:pPr marL="178238" indent="-178238">
              <a:buFont typeface="Arial" panose="020B0604020202020204" pitchFamily="34" charset="0"/>
              <a:buChar char="•"/>
            </a:pPr>
            <a:r>
              <a:rPr lang="en-US" dirty="0" smtClean="0"/>
              <a:t>This</a:t>
            </a:r>
            <a:r>
              <a:rPr lang="en-US" baseline="0" dirty="0" smtClean="0"/>
              <a:t> is the REALLY big picture. The graph is way too busy to read from a distance.</a:t>
            </a:r>
          </a:p>
          <a:p>
            <a:pPr marL="178238" indent="-178238">
              <a:buFont typeface="Arial" panose="020B0604020202020204" pitchFamily="34" charset="0"/>
              <a:buChar char="•"/>
            </a:pPr>
            <a:r>
              <a:rPr lang="en-US" baseline="0" dirty="0" smtClean="0"/>
              <a:t>But it shows you what kind of data is available.</a:t>
            </a:r>
            <a:endParaRPr lang="en-US" dirty="0" smtClean="0"/>
          </a:p>
          <a:p>
            <a:pPr marL="178238" indent="-178238">
              <a:buFont typeface="Arial" panose="020B0604020202020204" pitchFamily="34" charset="0"/>
              <a:buChar char="•"/>
            </a:pPr>
            <a:r>
              <a:rPr lang="en-US" dirty="0" smtClean="0"/>
              <a:t>The biggest drought year during this period was 1580. </a:t>
            </a:r>
          </a:p>
          <a:p>
            <a:pPr marL="178238" indent="-178238">
              <a:buFont typeface="Arial" panose="020B0604020202020204" pitchFamily="34" charset="0"/>
              <a:buChar char="•"/>
            </a:pPr>
            <a:r>
              <a:rPr lang="en-US" dirty="0"/>
              <a:t>The tree ring for that year is barely detectable. </a:t>
            </a:r>
          </a:p>
          <a:p>
            <a:pPr marL="178238" indent="-178238">
              <a:buFont typeface="Arial" panose="020B0604020202020204" pitchFamily="34" charset="0"/>
              <a:buChar char="•"/>
            </a:pPr>
            <a:r>
              <a:rPr lang="en-US" dirty="0"/>
              <a:t>That year is the low flow-of-record on every river in the Southern Sierra.</a:t>
            </a:r>
          </a:p>
          <a:p>
            <a:pPr marL="178238" indent="-178238">
              <a:buFont typeface="Arial" panose="020B0604020202020204" pitchFamily="34" charset="0"/>
              <a:buChar char="•"/>
            </a:pPr>
            <a:r>
              <a:rPr lang="en-US" dirty="0"/>
              <a:t>When we set a record low </a:t>
            </a:r>
            <a:r>
              <a:rPr lang="en-US" dirty="0" smtClean="0"/>
              <a:t>flow in </a:t>
            </a:r>
            <a:r>
              <a:rPr lang="en-US" dirty="0"/>
              <a:t>2015; that </a:t>
            </a:r>
            <a:r>
              <a:rPr lang="en-US" dirty="0" smtClean="0"/>
              <a:t>was #</a:t>
            </a:r>
            <a:r>
              <a:rPr lang="en-US" dirty="0"/>
              <a:t>2 to the year </a:t>
            </a:r>
            <a:r>
              <a:rPr lang="en-US" dirty="0" smtClean="0"/>
              <a:t>1580.</a:t>
            </a:r>
          </a:p>
          <a:p>
            <a:pPr marL="178238" indent="-178238">
              <a:buFont typeface="Arial" panose="020B0604020202020204" pitchFamily="34" charset="0"/>
              <a:buChar char="•"/>
            </a:pPr>
            <a:r>
              <a:rPr lang="en-US" dirty="0" smtClean="0"/>
              <a:t>When you look at the top dozen drought years, only three of our droughts since 1894 make that list: 2015,</a:t>
            </a:r>
            <a:r>
              <a:rPr lang="en-US" baseline="0" dirty="0" smtClean="0"/>
              <a:t> </a:t>
            </a:r>
            <a:r>
              <a:rPr lang="en-US" dirty="0" smtClean="0"/>
              <a:t>1977, and 1924. It is a reminder of how severe a drought can be in a given year.</a:t>
            </a:r>
          </a:p>
          <a:p>
            <a:pPr marL="178238" indent="-178238" defTabSz="950723">
              <a:buFont typeface="Arial" panose="020B0604020202020204" pitchFamily="34" charset="0"/>
              <a:buChar char="•"/>
              <a:defRPr/>
            </a:pPr>
            <a:r>
              <a:rPr lang="en-US" dirty="0" smtClean="0"/>
              <a:t>Studies show that although our precipitation is very variable, there is no long-term tend</a:t>
            </a:r>
            <a:r>
              <a:rPr lang="en-US" baseline="0" dirty="0" smtClean="0"/>
              <a:t>, and no repeating pattern.</a:t>
            </a:r>
          </a:p>
          <a:p>
            <a:pPr marL="171420" indent="-171420" defTabSz="914356">
              <a:buFont typeface="Arial" panose="020B0604020202020204" pitchFamily="34" charset="0"/>
              <a:buChar char="•"/>
              <a:defRPr/>
            </a:pPr>
            <a:r>
              <a:rPr lang="en-US" baseline="0" dirty="0" smtClean="0"/>
              <a:t>There were two megadroughts in </a:t>
            </a:r>
            <a:r>
              <a:rPr lang="en-US" sz="1200" kern="1200" dirty="0" smtClean="0">
                <a:solidFill>
                  <a:schemeClr val="tx1"/>
                </a:solidFill>
                <a:effectLst/>
                <a:latin typeface="+mn-lt"/>
                <a:ea typeface="+mn-ea"/>
                <a:cs typeface="+mn-cs"/>
              </a:rPr>
              <a:t>the Great Basin and Merced River Basin </a:t>
            </a:r>
            <a:r>
              <a:rPr lang="en-US" baseline="0" dirty="0" smtClean="0"/>
              <a:t>before the Little Ice Age</a:t>
            </a:r>
            <a:r>
              <a:rPr lang="en-US" sz="1200" kern="1200" dirty="0" smtClean="0">
                <a:solidFill>
                  <a:schemeClr val="tx1"/>
                </a:solidFill>
                <a:effectLst/>
                <a:latin typeface="+mn-lt"/>
                <a:ea typeface="+mn-ea"/>
                <a:cs typeface="+mn-cs"/>
              </a:rPr>
              <a:t>:</a:t>
            </a:r>
          </a:p>
          <a:p>
            <a:pPr marL="628620" lvl="1" indent="-171420" defTabSz="914356">
              <a:buFont typeface="Arial" panose="020B0604020202020204" pitchFamily="34" charset="0"/>
              <a:buChar char="•"/>
              <a:defRPr/>
            </a:pPr>
            <a:r>
              <a:rPr lang="en-US" baseline="0" dirty="0" smtClean="0"/>
              <a:t>A </a:t>
            </a:r>
            <a:r>
              <a:rPr lang="en-US" sz="1200" kern="1200" dirty="0" smtClean="0">
                <a:solidFill>
                  <a:schemeClr val="tx1"/>
                </a:solidFill>
                <a:effectLst/>
                <a:latin typeface="+mn-lt"/>
                <a:ea typeface="+mn-ea"/>
                <a:cs typeface="+mn-cs"/>
              </a:rPr>
              <a:t>243-year megadrought that lasted from AD 832–1074.</a:t>
            </a:r>
          </a:p>
          <a:p>
            <a:pPr marL="628620" lvl="1" indent="-171420" defTabSz="914356">
              <a:buFont typeface="Arial" panose="020B0604020202020204" pitchFamily="34" charset="0"/>
              <a:buChar char="•"/>
              <a:defRPr/>
            </a:pPr>
            <a:r>
              <a:rPr lang="en-US" sz="1200" kern="1200" baseline="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178-year megadrought that lasted from AD 1122–1299. </a:t>
            </a:r>
          </a:p>
          <a:p>
            <a:pPr marL="171420" indent="-171420" defTabSz="914356">
              <a:buFont typeface="Arial" panose="020B0604020202020204" pitchFamily="34" charset="0"/>
              <a:buChar char="•"/>
              <a:defRPr/>
            </a:pPr>
            <a:r>
              <a:rPr lang="en-US" sz="1200" kern="1200" dirty="0" smtClean="0">
                <a:solidFill>
                  <a:schemeClr val="tx1"/>
                </a:solidFill>
                <a:effectLst/>
                <a:latin typeface="+mn-lt"/>
                <a:ea typeface="+mn-ea"/>
                <a:cs typeface="+mn-cs"/>
              </a:rPr>
              <a:t>There is no evidence</a:t>
            </a:r>
            <a:r>
              <a:rPr lang="en-US" sz="1200" kern="1200" baseline="0" dirty="0" smtClean="0">
                <a:solidFill>
                  <a:schemeClr val="tx1"/>
                </a:solidFill>
                <a:effectLst/>
                <a:latin typeface="+mn-lt"/>
                <a:ea typeface="+mn-ea"/>
                <a:cs typeface="+mn-cs"/>
              </a:rPr>
              <a:t> that those droughts were in t</a:t>
            </a:r>
            <a:r>
              <a:rPr lang="en-US" sz="1200" kern="1200" dirty="0" smtClean="0">
                <a:solidFill>
                  <a:schemeClr val="tx1"/>
                </a:solidFill>
                <a:effectLst/>
                <a:latin typeface="+mn-lt"/>
                <a:ea typeface="+mn-ea"/>
                <a:cs typeface="+mn-cs"/>
              </a:rPr>
              <a:t>he San Joaquin River Basin.</a:t>
            </a:r>
            <a:endParaRPr lang="en-US" dirty="0" smtClean="0"/>
          </a:p>
          <a:p>
            <a:pPr marL="178238" indent="-178238" defTabSz="950723">
              <a:buFont typeface="Arial" panose="020B0604020202020204" pitchFamily="34" charset="0"/>
              <a:buChar char="•"/>
              <a:defRPr/>
            </a:pPr>
            <a:r>
              <a:rPr lang="en-US" baseline="0" dirty="0" smtClean="0"/>
              <a:t>The trend in precipitation has been relatively steady since 1300, and probably since 900.</a:t>
            </a:r>
          </a:p>
          <a:p>
            <a:pPr marL="178238" indent="-178238" defTabSz="950723">
              <a:buFont typeface="Arial" panose="020B0604020202020204" pitchFamily="34" charset="0"/>
              <a:buChar char="•"/>
              <a:defRPr/>
            </a:pPr>
            <a:r>
              <a:rPr lang="en-US" baseline="0" dirty="0" smtClean="0"/>
              <a:t>There may have been a decrease in precipitation in the last three decades.</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pPr/>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Drought and a Changing Climate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 y="1676400"/>
            <a:ext cx="8471382" cy="4754562"/>
          </a:xfrm>
        </p:spPr>
      </p:pic>
    </p:spTree>
    <p:custDataLst>
      <p:tags r:id="rId1"/>
    </p:custDataLst>
    <p:extLst>
      <p:ext uri="{BB962C8B-B14F-4D97-AF65-F5344CB8AC3E}">
        <p14:creationId xmlns:p14="http://schemas.microsoft.com/office/powerpoint/2010/main" val="68510056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 in global temperature </a:t>
            </a:r>
            <a:br>
              <a:rPr lang="en-US" dirty="0" smtClean="0"/>
            </a:br>
            <a:r>
              <a:rPr lang="en-US" dirty="0" smtClean="0"/>
              <a:t>for 11,000 years</a:t>
            </a:r>
            <a:endParaRPr lang="en-US" dirty="0"/>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609600" y="1828800"/>
            <a:ext cx="8153400" cy="4297363"/>
          </a:xfrm>
        </p:spPr>
      </p:pic>
    </p:spTree>
    <p:custDataLst>
      <p:tags r:id="rId1"/>
    </p:custDataLst>
    <p:extLst>
      <p:ext uri="{BB962C8B-B14F-4D97-AF65-F5344CB8AC3E}">
        <p14:creationId xmlns:p14="http://schemas.microsoft.com/office/powerpoint/2010/main" val="362683298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Melting of Sierra glaciers</a:t>
            </a:r>
            <a:br>
              <a:rPr lang="en-US" dirty="0" smtClean="0"/>
            </a:br>
            <a:r>
              <a:rPr lang="en-US" dirty="0" smtClean="0"/>
              <a:t>Lyell Glacier 1883 - 2015</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981200"/>
            <a:ext cx="9144000" cy="4876800"/>
          </a:xfrm>
        </p:spPr>
      </p:pic>
    </p:spTree>
    <p:custDataLst>
      <p:tags r:id="rId1"/>
    </p:custDataLst>
    <p:extLst>
      <p:ext uri="{BB962C8B-B14F-4D97-AF65-F5344CB8AC3E}">
        <p14:creationId xmlns:p14="http://schemas.microsoft.com/office/powerpoint/2010/main" val="372416813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Changes in California average temperature</a:t>
            </a:r>
            <a:br>
              <a:rPr lang="en-US" dirty="0" smtClean="0"/>
            </a:br>
            <a:r>
              <a:rPr lang="en-US" dirty="0"/>
              <a:t>for </a:t>
            </a:r>
            <a:r>
              <a:rPr lang="en-US" dirty="0" smtClean="0"/>
              <a:t>120 </a:t>
            </a:r>
            <a:r>
              <a:rPr lang="en-US" dirty="0"/>
              <a:t>years: </a:t>
            </a:r>
            <a:r>
              <a:rPr lang="en-US" dirty="0" smtClean="0"/>
              <a:t>1895–2015</a:t>
            </a:r>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304800" y="1984630"/>
            <a:ext cx="8534400" cy="4720970"/>
          </a:xfrm>
        </p:spPr>
      </p:pic>
    </p:spTree>
    <p:custDataLst>
      <p:tags r:id="rId1"/>
    </p:custDataLst>
    <p:extLst>
      <p:ext uri="{BB962C8B-B14F-4D97-AF65-F5344CB8AC3E}">
        <p14:creationId xmlns:p14="http://schemas.microsoft.com/office/powerpoint/2010/main" val="348971762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Changes in California drought severity</a:t>
            </a:r>
            <a:br>
              <a:rPr lang="en-US" dirty="0" smtClean="0"/>
            </a:br>
            <a:r>
              <a:rPr lang="en-US" dirty="0"/>
              <a:t>for 120 years: 1896–2015</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1981200"/>
            <a:ext cx="8229600" cy="4419600"/>
          </a:xfrm>
        </p:spPr>
      </p:pic>
    </p:spTree>
    <p:custDataLst>
      <p:tags r:id="rId1"/>
    </p:custDataLst>
    <p:extLst>
      <p:ext uri="{BB962C8B-B14F-4D97-AF65-F5344CB8AC3E}">
        <p14:creationId xmlns:p14="http://schemas.microsoft.com/office/powerpoint/2010/main" val="79544705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Changes in California precipitation and PET</a:t>
            </a:r>
            <a:br>
              <a:rPr lang="en-US" dirty="0" smtClean="0"/>
            </a:br>
            <a:r>
              <a:rPr lang="en-US" dirty="0"/>
              <a:t>for </a:t>
            </a:r>
            <a:r>
              <a:rPr lang="en-US" dirty="0" smtClean="0"/>
              <a:t>115 </a:t>
            </a:r>
            <a:r>
              <a:rPr lang="en-US" dirty="0"/>
              <a:t>years: </a:t>
            </a:r>
            <a:r>
              <a:rPr lang="en-US" dirty="0" smtClean="0"/>
              <a:t>1901–2015</a:t>
            </a:r>
            <a:endParaRPr lang="en-US" dirty="0"/>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304800" y="1828800"/>
            <a:ext cx="8382000" cy="4572000"/>
          </a:xfrm>
        </p:spPr>
      </p:pic>
    </p:spTree>
    <p:custDataLst>
      <p:tags r:id="rId1"/>
    </p:custDataLst>
    <p:extLst>
      <p:ext uri="{BB962C8B-B14F-4D97-AF65-F5344CB8AC3E}">
        <p14:creationId xmlns:p14="http://schemas.microsoft.com/office/powerpoint/2010/main" val="17613677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California drought severity </a:t>
            </a:r>
            <a:r>
              <a:rPr lang="en-US" dirty="0" smtClean="0"/>
              <a:t>for </a:t>
            </a:r>
            <a:br>
              <a:rPr lang="en-US" dirty="0" smtClean="0"/>
            </a:br>
            <a:r>
              <a:rPr lang="en-US" dirty="0" smtClean="0"/>
              <a:t>past </a:t>
            </a:r>
            <a:r>
              <a:rPr lang="en-US" dirty="0"/>
              <a:t>119 years: 1896–2014</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800" y="2133600"/>
            <a:ext cx="8382000" cy="4038600"/>
          </a:xfrm>
        </p:spPr>
      </p:pic>
    </p:spTree>
    <p:custDataLst>
      <p:tags r:id="rId1"/>
    </p:custDataLst>
    <p:extLst>
      <p:ext uri="{BB962C8B-B14F-4D97-AF65-F5344CB8AC3E}">
        <p14:creationId xmlns:p14="http://schemas.microsoft.com/office/powerpoint/2010/main" val="286954679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Changes in California PET</a:t>
            </a:r>
            <a:br>
              <a:rPr lang="en-US" dirty="0" smtClean="0"/>
            </a:br>
            <a:r>
              <a:rPr lang="en-US" dirty="0" smtClean="0"/>
              <a:t>1901–2080</a:t>
            </a:r>
            <a:endParaRPr lang="en-US" dirty="0"/>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57200" y="1828800"/>
            <a:ext cx="8229600" cy="4648200"/>
          </a:xfrm>
        </p:spPr>
      </p:pic>
    </p:spTree>
    <p:custDataLst>
      <p:tags r:id="rId1"/>
    </p:custDataLst>
    <p:extLst>
      <p:ext uri="{BB962C8B-B14F-4D97-AF65-F5344CB8AC3E}">
        <p14:creationId xmlns:p14="http://schemas.microsoft.com/office/powerpoint/2010/main" val="358820015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High pressure ridge</a:t>
            </a:r>
            <a:br>
              <a:rPr lang="en-US" dirty="0" smtClean="0"/>
            </a:br>
            <a:r>
              <a:rPr lang="en-US" dirty="0" smtClean="0"/>
              <a:t>The cause of our biggest droughts</a:t>
            </a:r>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0" y="2057400"/>
            <a:ext cx="9144000" cy="4800600"/>
          </a:xfrm>
        </p:spPr>
      </p:pic>
    </p:spTree>
    <p:custDataLst>
      <p:tags r:id="rId1"/>
    </p:custDataLst>
    <p:extLst>
      <p:ext uri="{BB962C8B-B14F-4D97-AF65-F5344CB8AC3E}">
        <p14:creationId xmlns:p14="http://schemas.microsoft.com/office/powerpoint/2010/main" val="266514078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Change in </a:t>
            </a:r>
            <a:r>
              <a:rPr lang="en-US" dirty="0"/>
              <a:t>frequency of rain-producing weather types</a:t>
            </a:r>
            <a:br>
              <a:rPr lang="en-US" dirty="0"/>
            </a:br>
            <a:r>
              <a:rPr lang="en-US" dirty="0"/>
              <a:t>(1980-2010)</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6611" y="2057399"/>
            <a:ext cx="7828158" cy="4114801"/>
          </a:xfrm>
        </p:spPr>
      </p:pic>
    </p:spTree>
    <p:custDataLst>
      <p:tags r:id="rId1"/>
    </p:custDataLst>
    <p:extLst>
      <p:ext uri="{BB962C8B-B14F-4D97-AF65-F5344CB8AC3E}">
        <p14:creationId xmlns:p14="http://schemas.microsoft.com/office/powerpoint/2010/main" val="270085224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Change in frequency of rain-producing weather types</a:t>
            </a:r>
            <a:r>
              <a:rPr lang="en-US" dirty="0" smtClean="0"/>
              <a:t/>
            </a:r>
            <a:br>
              <a:rPr lang="en-US" dirty="0" smtClean="0"/>
            </a:br>
            <a:r>
              <a:rPr lang="en-US" dirty="0" smtClean="0"/>
              <a:t>Pacific Southwest Subregion (</a:t>
            </a:r>
            <a:r>
              <a:rPr lang="en-US" dirty="0"/>
              <a:t>1980-2010</a:t>
            </a:r>
            <a:r>
              <a:rPr lang="en-US" dirty="0" smtClean="0"/>
              <a:t>)</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67000" y="2133600"/>
            <a:ext cx="3973187" cy="4549299"/>
          </a:xfrm>
        </p:spPr>
      </p:pic>
    </p:spTree>
    <p:custDataLst>
      <p:tags r:id="rId1"/>
    </p:custDataLst>
    <p:extLst>
      <p:ext uri="{BB962C8B-B14F-4D97-AF65-F5344CB8AC3E}">
        <p14:creationId xmlns:p14="http://schemas.microsoft.com/office/powerpoint/2010/main" val="246739571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Three ways to think about drought:</a:t>
            </a:r>
            <a:br>
              <a:rPr lang="en-US" dirty="0" smtClean="0"/>
            </a:br>
            <a:r>
              <a:rPr lang="en-US" dirty="0" smtClean="0"/>
              <a:t>1. A period of less than average precipitation</a:t>
            </a:r>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057400"/>
            <a:ext cx="9144000" cy="4800600"/>
          </a:xfrm>
        </p:spPr>
      </p:pic>
    </p:spTree>
    <p:custDataLst>
      <p:tags r:id="rId1"/>
    </p:custDataLst>
    <p:extLst>
      <p:ext uri="{BB962C8B-B14F-4D97-AF65-F5344CB8AC3E}">
        <p14:creationId xmlns:p14="http://schemas.microsoft.com/office/powerpoint/2010/main" val="205989127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838200"/>
          </a:xfrm>
        </p:spPr>
        <p:txBody>
          <a:bodyPr>
            <a:normAutofit fontScale="90000"/>
          </a:bodyPr>
          <a:lstStyle/>
          <a:p>
            <a:pPr algn="ctr"/>
            <a:r>
              <a:rPr lang="en-US" sz="4000" dirty="0" smtClean="0"/>
              <a:t>Decrease </a:t>
            </a:r>
            <a:r>
              <a:rPr lang="en-US" sz="4000" dirty="0"/>
              <a:t>in </a:t>
            </a:r>
            <a:r>
              <a:rPr lang="en-US" sz="4000" dirty="0" smtClean="0"/>
              <a:t>runoff — last three decades</a:t>
            </a:r>
            <a:endParaRPr lang="en-US" sz="4000"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533400" y="1828800"/>
            <a:ext cx="8153400" cy="4648200"/>
          </a:xfrm>
        </p:spPr>
      </p:pic>
    </p:spTree>
    <p:custDataLst>
      <p:tags r:id="rId1"/>
    </p:custDataLst>
    <p:extLst>
      <p:ext uri="{BB962C8B-B14F-4D97-AF65-F5344CB8AC3E}">
        <p14:creationId xmlns:p14="http://schemas.microsoft.com/office/powerpoint/2010/main" val="222538520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Take-away messages</a:t>
            </a:r>
            <a:br>
              <a:rPr lang="en-US" dirty="0" smtClean="0"/>
            </a:br>
            <a:r>
              <a:rPr lang="en-US" dirty="0" smtClean="0"/>
              <a:t>Current drought from the perspective of plants</a:t>
            </a:r>
            <a:endParaRPr lang="en-US" dirty="0"/>
          </a:p>
        </p:txBody>
      </p:sp>
      <p:sp>
        <p:nvSpPr>
          <p:cNvPr id="5" name="Content Placeholder 4"/>
          <p:cNvSpPr>
            <a:spLocks noGrp="1"/>
          </p:cNvSpPr>
          <p:nvPr>
            <p:ph idx="1"/>
          </p:nvPr>
        </p:nvSpPr>
        <p:spPr/>
        <p:txBody>
          <a:bodyPr>
            <a:normAutofit fontScale="85000" lnSpcReduction="10000"/>
          </a:bodyPr>
          <a:lstStyle/>
          <a:p>
            <a:pPr>
              <a:spcBef>
                <a:spcPts val="3000"/>
              </a:spcBef>
            </a:pPr>
            <a:endParaRPr lang="en-US" dirty="0" smtClean="0"/>
          </a:p>
          <a:p>
            <a:pPr marL="457200" indent="-457200">
              <a:buFont typeface="+mj-lt"/>
              <a:buAutoNum type="arabicPeriod"/>
            </a:pPr>
            <a:r>
              <a:rPr lang="en-US" dirty="0" smtClean="0"/>
              <a:t>Plants have required more water to avoid stress since </a:t>
            </a:r>
            <a:r>
              <a:rPr lang="en-US" dirty="0"/>
              <a:t>the </a:t>
            </a:r>
            <a:r>
              <a:rPr lang="en-US" dirty="0" smtClean="0"/>
              <a:t>mid-1980s. Increase in PET driving increase in significant droughts</a:t>
            </a:r>
            <a:r>
              <a:rPr lang="en-US" dirty="0"/>
              <a:t>. Trend seems bad.</a:t>
            </a:r>
            <a:endParaRPr lang="en-US" dirty="0" smtClean="0"/>
          </a:p>
          <a:p>
            <a:pPr marL="457200" indent="-457200">
              <a:spcBef>
                <a:spcPts val="3000"/>
              </a:spcBef>
              <a:buFont typeface="+mj-lt"/>
              <a:buAutoNum type="arabicPeriod"/>
            </a:pPr>
            <a:r>
              <a:rPr lang="en-US" dirty="0" smtClean="0"/>
              <a:t>Apparent decrease in frequency of </a:t>
            </a:r>
            <a:r>
              <a:rPr lang="en-US" dirty="0"/>
              <a:t>rain-producing weather types </a:t>
            </a:r>
            <a:r>
              <a:rPr lang="en-US" dirty="0" smtClean="0"/>
              <a:t>and precipitation since the mid-1980s. Trend seems bad.</a:t>
            </a:r>
          </a:p>
          <a:p>
            <a:pPr marL="457200" indent="-457200">
              <a:spcBef>
                <a:spcPts val="3000"/>
              </a:spcBef>
              <a:buFont typeface="+mj-lt"/>
              <a:buAutoNum type="arabicPeriod"/>
            </a:pPr>
            <a:r>
              <a:rPr lang="en-US" dirty="0" smtClean="0"/>
              <a:t>Runoff has been reduced since </a:t>
            </a:r>
            <a:r>
              <a:rPr lang="en-US" dirty="0"/>
              <a:t>the </a:t>
            </a:r>
            <a:r>
              <a:rPr lang="en-US" dirty="0" smtClean="0"/>
              <a:t>mid-1980s. Three plausible explanations. </a:t>
            </a:r>
          </a:p>
          <a:p>
            <a:pPr marL="457200" indent="-457200">
              <a:spcBef>
                <a:spcPts val="3000"/>
              </a:spcBef>
              <a:buFont typeface="+mj-lt"/>
              <a:buAutoNum type="arabicPeriod"/>
            </a:pPr>
            <a:r>
              <a:rPr lang="en-US" dirty="0" smtClean="0"/>
              <a:t>Current drought began in 2000. Two brief interruptions caused by </a:t>
            </a:r>
            <a:r>
              <a:rPr lang="en-US" dirty="0"/>
              <a:t>short bursts of intense rainfall.</a:t>
            </a:r>
            <a:endParaRPr lang="en-US" dirty="0" smtClean="0"/>
          </a:p>
          <a:p>
            <a:pPr>
              <a:spcBef>
                <a:spcPts val="3000"/>
              </a:spcBef>
            </a:pPr>
            <a:endParaRPr lang="en-US" dirty="0" smtClean="0"/>
          </a:p>
          <a:p>
            <a:pPr>
              <a:lnSpc>
                <a:spcPct val="150000"/>
              </a:lnSpc>
            </a:pPr>
            <a:endParaRPr lang="en-US" dirty="0"/>
          </a:p>
          <a:p>
            <a:pPr>
              <a:lnSpc>
                <a:spcPct val="150000"/>
              </a:lnSpc>
            </a:pPr>
            <a:endParaRPr lang="en-US" dirty="0"/>
          </a:p>
        </p:txBody>
      </p:sp>
    </p:spTree>
    <p:custDataLst>
      <p:tags r:id="rId1"/>
    </p:custDataLst>
    <p:extLst>
      <p:ext uri="{BB962C8B-B14F-4D97-AF65-F5344CB8AC3E}">
        <p14:creationId xmlns:p14="http://schemas.microsoft.com/office/powerpoint/2010/main" val="3741325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10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68846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pPr algn="ctr"/>
            <a:r>
              <a:rPr lang="en-US" sz="2000" dirty="0"/>
              <a:t>2. Water supply is inadequate to meet </a:t>
            </a:r>
            <a:r>
              <a:rPr lang="en-US" sz="2000" dirty="0" smtClean="0"/>
              <a:t>the demand of humans </a:t>
            </a:r>
            <a:r>
              <a:rPr lang="en-US" sz="2000" dirty="0"/>
              <a:t>— </a:t>
            </a:r>
            <a:r>
              <a:rPr lang="en-US" sz="2000" dirty="0" smtClean="0"/>
              <a:t/>
            </a:r>
            <a:br>
              <a:rPr lang="en-US" sz="2000" dirty="0" smtClean="0"/>
            </a:br>
            <a:r>
              <a:rPr lang="en-US" sz="2000" dirty="0" smtClean="0"/>
              <a:t>the </a:t>
            </a:r>
            <a:r>
              <a:rPr lang="en-US" sz="2000" dirty="0"/>
              <a:t>amount </a:t>
            </a:r>
            <a:r>
              <a:rPr lang="en-US" sz="2000" dirty="0" smtClean="0"/>
              <a:t>we </a:t>
            </a:r>
            <a:r>
              <a:rPr lang="en-US" sz="2000" dirty="0"/>
              <a:t>chose to </a:t>
            </a:r>
            <a:r>
              <a:rPr lang="en-US" sz="2000" dirty="0" smtClean="0"/>
              <a:t>apply</a:t>
            </a:r>
            <a:endParaRPr lang="en-US" sz="2300" dirty="0"/>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533400" y="1676400"/>
            <a:ext cx="8153400" cy="5029200"/>
          </a:xfrm>
        </p:spPr>
      </p:pic>
    </p:spTree>
    <p:custDataLst>
      <p:tags r:id="rId1"/>
    </p:custDataLst>
    <p:extLst>
      <p:ext uri="{BB962C8B-B14F-4D97-AF65-F5344CB8AC3E}">
        <p14:creationId xmlns:p14="http://schemas.microsoft.com/office/powerpoint/2010/main" val="57765999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50" dirty="0"/>
              <a:t>3. </a:t>
            </a:r>
            <a:r>
              <a:rPr lang="en-US" sz="2450" dirty="0" smtClean="0"/>
              <a:t>Water </a:t>
            </a:r>
            <a:r>
              <a:rPr lang="en-US" sz="2450" dirty="0"/>
              <a:t>supply is inadequate to meet </a:t>
            </a:r>
            <a:r>
              <a:rPr lang="en-US" sz="2450" dirty="0" smtClean="0"/>
              <a:t>demand of plants — to avoid water stress</a:t>
            </a:r>
            <a:endParaRPr lang="en-US" sz="2450" dirty="0"/>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447800" y="2015067"/>
            <a:ext cx="6189474" cy="4876800"/>
          </a:xfrm>
        </p:spPr>
      </p:pic>
    </p:spTree>
    <p:custDataLst>
      <p:tags r:id="rId1"/>
    </p:custDataLst>
    <p:extLst>
      <p:ext uri="{BB962C8B-B14F-4D97-AF65-F5344CB8AC3E}">
        <p14:creationId xmlns:p14="http://schemas.microsoft.com/office/powerpoint/2010/main" val="24290418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Plants view drought like a mathematician</a:t>
            </a:r>
            <a:endParaRPr lang="en-US" dirty="0"/>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381000" y="1676400"/>
            <a:ext cx="8458200" cy="5185144"/>
          </a:xfrm>
        </p:spPr>
      </p:pic>
    </p:spTree>
    <p:custDataLst>
      <p:tags r:id="rId1"/>
    </p:custDataLst>
    <p:extLst>
      <p:ext uri="{BB962C8B-B14F-4D97-AF65-F5344CB8AC3E}">
        <p14:creationId xmlns:p14="http://schemas.microsoft.com/office/powerpoint/2010/main" val="371930893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914400"/>
          </a:xfrm>
        </p:spPr>
        <p:txBody>
          <a:bodyPr>
            <a:normAutofit/>
          </a:bodyPr>
          <a:lstStyle/>
          <a:p>
            <a:pPr algn="ctr"/>
            <a:r>
              <a:rPr lang="en-US" dirty="0" smtClean="0"/>
              <a:t>Topics </a:t>
            </a:r>
            <a:r>
              <a:rPr lang="en-US" dirty="0"/>
              <a:t>to be addressed</a:t>
            </a:r>
          </a:p>
        </p:txBody>
      </p:sp>
      <p:sp>
        <p:nvSpPr>
          <p:cNvPr id="5" name="Content Placeholder 4"/>
          <p:cNvSpPr>
            <a:spLocks noGrp="1"/>
          </p:cNvSpPr>
          <p:nvPr>
            <p:ph idx="1"/>
          </p:nvPr>
        </p:nvSpPr>
        <p:spPr/>
        <p:txBody>
          <a:bodyPr>
            <a:normAutofit/>
          </a:bodyPr>
          <a:lstStyle/>
          <a:p>
            <a:pPr marL="457200" indent="-457200">
              <a:spcBef>
                <a:spcPts val="3000"/>
              </a:spcBef>
              <a:buFont typeface="+mj-lt"/>
              <a:buAutoNum type="arabicPeriod"/>
            </a:pPr>
            <a:r>
              <a:rPr lang="en-US" b="1" dirty="0" smtClean="0"/>
              <a:t>Water demand.</a:t>
            </a:r>
            <a:r>
              <a:rPr lang="en-US" dirty="0" smtClean="0"/>
              <a:t> Increase in temperature, potential evapotranspiration, and frequency of severe droughts since the mid-1980s.</a:t>
            </a:r>
          </a:p>
          <a:p>
            <a:pPr marL="457200" indent="-457200">
              <a:spcBef>
                <a:spcPts val="3000"/>
              </a:spcBef>
              <a:buFont typeface="+mj-lt"/>
              <a:buAutoNum type="arabicPeriod"/>
            </a:pPr>
            <a:r>
              <a:rPr lang="en-US" b="1" dirty="0" smtClean="0"/>
              <a:t>Water supply.</a:t>
            </a:r>
            <a:r>
              <a:rPr lang="en-US" dirty="0" smtClean="0"/>
              <a:t> Apparent decrease in </a:t>
            </a:r>
            <a:r>
              <a:rPr lang="en-US" dirty="0"/>
              <a:t>frequency of rain-producing weather types</a:t>
            </a:r>
            <a:r>
              <a:rPr lang="en-US" dirty="0" smtClean="0"/>
              <a:t> and precipitation since the mid-1980s.</a:t>
            </a:r>
          </a:p>
          <a:p>
            <a:pPr marL="457200" indent="-457200">
              <a:spcBef>
                <a:spcPts val="3000"/>
              </a:spcBef>
              <a:buFont typeface="+mj-lt"/>
              <a:buAutoNum type="arabicPeriod"/>
            </a:pPr>
            <a:r>
              <a:rPr lang="en-US" b="1" dirty="0" smtClean="0"/>
              <a:t>Water supply.</a:t>
            </a:r>
            <a:r>
              <a:rPr lang="en-US" dirty="0" smtClean="0"/>
              <a:t> Decrease in average runoff since the mid-1980s.</a:t>
            </a:r>
          </a:p>
        </p:txBody>
      </p:sp>
    </p:spTree>
    <p:custDataLst>
      <p:tags r:id="rId1"/>
    </p:custDataLst>
    <p:extLst>
      <p:ext uri="{BB962C8B-B14F-4D97-AF65-F5344CB8AC3E}">
        <p14:creationId xmlns:p14="http://schemas.microsoft.com/office/powerpoint/2010/main" val="2122009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Variation in runoff over past 123 years: 1894–2016</a:t>
            </a:r>
            <a:br>
              <a:rPr lang="en-US" dirty="0"/>
            </a:br>
            <a:r>
              <a:rPr lang="en-US" dirty="0" smtClean="0"/>
              <a:t>Conditions changed 30 </a:t>
            </a:r>
            <a:r>
              <a:rPr lang="en-US" dirty="0"/>
              <a:t>years ago</a:t>
            </a:r>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381000" y="2057400"/>
            <a:ext cx="8382000" cy="4191000"/>
          </a:xfrm>
        </p:spPr>
      </p:pic>
    </p:spTree>
    <p:custDataLst>
      <p:tags r:id="rId1"/>
    </p:custDataLst>
    <p:extLst>
      <p:ext uri="{BB962C8B-B14F-4D97-AF65-F5344CB8AC3E}">
        <p14:creationId xmlns:p14="http://schemas.microsoft.com/office/powerpoint/2010/main" val="32826600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Conifer mortality</a:t>
            </a:r>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0" y="1828800"/>
            <a:ext cx="9144000" cy="5029200"/>
          </a:xfrm>
        </p:spPr>
      </p:pic>
    </p:spTree>
    <p:custDataLst>
      <p:tags r:id="rId1"/>
    </p:custDataLst>
    <p:extLst>
      <p:ext uri="{BB962C8B-B14F-4D97-AF65-F5344CB8AC3E}">
        <p14:creationId xmlns:p14="http://schemas.microsoft.com/office/powerpoint/2010/main" val="383033923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Variation in runoff over 1113 years: 900–2012</a:t>
            </a:r>
            <a:br>
              <a:rPr lang="en-US" dirty="0" smtClean="0"/>
            </a:br>
            <a:r>
              <a:rPr lang="en-US" dirty="0" smtClean="0"/>
              <a:t>Upper San Joaquin River — Millerton Lake</a:t>
            </a:r>
            <a:endParaRPr lang="en-US" dirty="0"/>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57200" y="2166656"/>
            <a:ext cx="8229600" cy="3621650"/>
          </a:xfrm>
        </p:spPr>
      </p:pic>
    </p:spTree>
    <p:custDataLst>
      <p:tags r:id="rId1"/>
    </p:custDataLst>
    <p:extLst>
      <p:ext uri="{BB962C8B-B14F-4D97-AF65-F5344CB8AC3E}">
        <p14:creationId xmlns:p14="http://schemas.microsoft.com/office/powerpoint/2010/main" val="943497189"/>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4.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3.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4.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8.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4963</Words>
  <Application>Microsoft Office PowerPoint</Application>
  <PresentationFormat>On-screen Show (4:3)</PresentationFormat>
  <Paragraphs>307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Project Status Report</vt:lpstr>
      <vt:lpstr>Drought and a Changing Climate</vt:lpstr>
      <vt:lpstr>Three ways to think about drought: 1. A period of less than average precipitation</vt:lpstr>
      <vt:lpstr>2. Water supply is inadequate to meet the demand of humans —  the amount we chose to apply</vt:lpstr>
      <vt:lpstr>3. Water supply is inadequate to meet demand of plants — to avoid water stress</vt:lpstr>
      <vt:lpstr>Plants view drought like a mathematician</vt:lpstr>
      <vt:lpstr>Topics to be addressed</vt:lpstr>
      <vt:lpstr>Variation in runoff over past 123 years: 1894–2016 Conditions changed 30 years ago</vt:lpstr>
      <vt:lpstr>Conifer mortality</vt:lpstr>
      <vt:lpstr>Variation in runoff over 1113 years: 900–2012 Upper San Joaquin River — Millerton Lake</vt:lpstr>
      <vt:lpstr>Change in global temperature  for 11,000 years</vt:lpstr>
      <vt:lpstr>Melting of Sierra glaciers Lyell Glacier 1883 - 2015</vt:lpstr>
      <vt:lpstr>Changes in California average temperature for 120 years: 1895–2015</vt:lpstr>
      <vt:lpstr>Changes in California drought severity for 120 years: 1896–2015</vt:lpstr>
      <vt:lpstr>Changes in California precipitation and PET for 115 years: 1901–2015</vt:lpstr>
      <vt:lpstr>California drought severity for  past 119 years: 1896–2014</vt:lpstr>
      <vt:lpstr>Changes in California PET 1901–2080</vt:lpstr>
      <vt:lpstr>High pressure ridge The cause of our biggest droughts</vt:lpstr>
      <vt:lpstr>Change in frequency of rain-producing weather types (1980-2010)</vt:lpstr>
      <vt:lpstr>Change in frequency of rain-producing weather types Pacific Southwest Subregion (1980-2010)</vt:lpstr>
      <vt:lpstr>Decrease in runoff — last three decades</vt:lpstr>
      <vt:lpstr>Take-away messages Current drought from the perspective of plants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2012-09-30T19:05:05Z</dcterms:created>
  <dcterms:modified xsi:type="dcterms:W3CDTF">2017-02-21T00:11:37Z</dcterms:modified>
</cp:coreProperties>
</file>