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200" y="-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6C360-E869-4957-AB8B-1B2F92156BB8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34194-FCD0-4A2B-A443-93B57911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29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A34194-FCD0-4A2B-A443-93B5791104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29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7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1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5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8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9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8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6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5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8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D314A-0B4D-46AB-A53B-831BABDA7A8E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91358-8387-45F0-AFFD-D4BBE4EC3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7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171950"/>
            <a:ext cx="914400" cy="9052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Myriad Pro" pitchFamily="34" charset="0"/>
              </a:rPr>
              <a:t>Presented by the Water Association of Kern County</a:t>
            </a:r>
            <a:endParaRPr lang="en-US" sz="1100" dirty="0">
              <a:latin typeface="Myriad Pro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936"/>
            <a:ext cx="8229600" cy="857250"/>
          </a:xfrm>
        </p:spPr>
        <p:txBody>
          <a:bodyPr/>
          <a:lstStyle/>
          <a:p>
            <a:r>
              <a:rPr lang="en-US" u="sng" dirty="0" smtClean="0"/>
              <a:t>SGMA – A Farmer’s Perspective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43314"/>
            <a:ext cx="8763000" cy="3751309"/>
          </a:xfrm>
        </p:spPr>
        <p:txBody>
          <a:bodyPr>
            <a:normAutofit fontScale="92500" lnSpcReduction="20000"/>
          </a:bodyPr>
          <a:lstStyle/>
          <a:p>
            <a:r>
              <a:rPr lang="en-US" sz="2200" u="sng" dirty="0" smtClean="0"/>
              <a:t>Farming Goals</a:t>
            </a:r>
          </a:p>
          <a:p>
            <a:pPr lvl="1"/>
            <a:r>
              <a:rPr lang="en-US" sz="1800" dirty="0" smtClean="0"/>
              <a:t>Produce more with less.</a:t>
            </a:r>
          </a:p>
          <a:p>
            <a:pPr lvl="1"/>
            <a:r>
              <a:rPr lang="en-US" sz="1800" dirty="0" smtClean="0"/>
              <a:t>Mitigate the risks you can control.</a:t>
            </a:r>
            <a:endParaRPr lang="en-US" sz="1800" u="sng" dirty="0" smtClean="0"/>
          </a:p>
          <a:p>
            <a:r>
              <a:rPr lang="en-US" sz="2200" u="sng" dirty="0" smtClean="0"/>
              <a:t>Land Development Implications:</a:t>
            </a:r>
          </a:p>
          <a:p>
            <a:pPr lvl="1"/>
            <a:r>
              <a:rPr lang="en-US" sz="2000" dirty="0" smtClean="0"/>
              <a:t>Past decisions (prior to 2014):  now what?</a:t>
            </a:r>
          </a:p>
          <a:p>
            <a:pPr lvl="1"/>
            <a:r>
              <a:rPr lang="en-US" sz="2000" dirty="0" smtClean="0"/>
              <a:t>New development:  how much – only as good as our assumptions.</a:t>
            </a:r>
          </a:p>
          <a:p>
            <a:pPr lvl="1"/>
            <a:r>
              <a:rPr lang="en-US" sz="2000" dirty="0" smtClean="0"/>
              <a:t>Redevelopment decisions:  ability to coordinate timing.</a:t>
            </a:r>
          </a:p>
          <a:p>
            <a:r>
              <a:rPr lang="en-US" sz="2200" u="sng" dirty="0" smtClean="0"/>
              <a:t>Cash Flow Implications:</a:t>
            </a:r>
          </a:p>
          <a:p>
            <a:pPr lvl="1"/>
            <a:r>
              <a:rPr lang="en-US" sz="2000" dirty="0" smtClean="0"/>
              <a:t>Less acres farmed or redeveloped:  what are the impacts?</a:t>
            </a:r>
          </a:p>
          <a:p>
            <a:pPr lvl="1"/>
            <a:r>
              <a:rPr lang="en-US" sz="2000" dirty="0" smtClean="0"/>
              <a:t>Increased Costs:  new open land carrying costs, new fees from GSA’s, etc.</a:t>
            </a:r>
          </a:p>
          <a:p>
            <a:r>
              <a:rPr lang="en-US" sz="2200" u="sng" dirty="0" smtClean="0"/>
              <a:t>Land Value Implications:</a:t>
            </a:r>
          </a:p>
          <a:p>
            <a:pPr lvl="1"/>
            <a:r>
              <a:rPr lang="en-US" sz="2000" dirty="0" smtClean="0"/>
              <a:t>What will change and how quickly?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46156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171950"/>
            <a:ext cx="914400" cy="9052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Myriad Pro" pitchFamily="34" charset="0"/>
              </a:rPr>
              <a:t>Presented by the Water Association of Kern County</a:t>
            </a:r>
            <a:endParaRPr lang="en-US" sz="1100" dirty="0">
              <a:latin typeface="Myriad Pro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936"/>
            <a:ext cx="8382000" cy="857250"/>
          </a:xfrm>
        </p:spPr>
        <p:txBody>
          <a:bodyPr>
            <a:normAutofit/>
          </a:bodyPr>
          <a:lstStyle/>
          <a:p>
            <a:r>
              <a:rPr lang="en-US" u="sng" dirty="0" smtClean="0"/>
              <a:t>SGMA – Practical Implication </a:t>
            </a:r>
            <a:endParaRPr lang="en-US" u="sng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408604"/>
              </p:ext>
            </p:extLst>
          </p:nvPr>
        </p:nvGraphicFramePr>
        <p:xfrm>
          <a:off x="457200" y="1276350"/>
          <a:ext cx="8229601" cy="2652450"/>
        </p:xfrm>
        <a:graphic>
          <a:graphicData uri="http://schemas.openxmlformats.org/drawingml/2006/table">
            <a:tbl>
              <a:tblPr/>
              <a:tblGrid>
                <a:gridCol w="1129199"/>
                <a:gridCol w="1102098"/>
                <a:gridCol w="1002729"/>
                <a:gridCol w="984661"/>
                <a:gridCol w="704620"/>
                <a:gridCol w="767855"/>
                <a:gridCol w="1047896"/>
                <a:gridCol w="912393"/>
                <a:gridCol w="578150"/>
              </a:tblGrid>
              <a:tr h="22894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"Kern County Grower A" - Water Budget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"Kern County Grower A" - Crop Mix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8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Crop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Acres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AF/AC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AF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Crop Type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Acres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62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Almonds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300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4.00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1,200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Permanent Crops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600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Pistachios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300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3.50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1,050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Crops - Irrigated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300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Alfalfa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150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4.00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600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Crops - Fallow/Dry Land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300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Tomatoes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150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3.00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450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1,200 </a:t>
                      </a: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Fallow/Dry Land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300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597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1,200 </a:t>
                      </a: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2.75 </a:t>
                      </a: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3,300 </a:t>
                      </a: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8" marR="6188" marT="6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93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171950"/>
            <a:ext cx="914400" cy="9052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Myriad Pro" pitchFamily="34" charset="0"/>
              </a:rPr>
              <a:t>Presented by the Water Association of Kern County</a:t>
            </a:r>
            <a:endParaRPr lang="en-US" sz="1100" dirty="0">
              <a:latin typeface="Myriad Pro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SGMA - Practical Implication Cont.</a:t>
            </a:r>
            <a:endParaRPr lang="en-US" u="sng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8682469"/>
              </p:ext>
            </p:extLst>
          </p:nvPr>
        </p:nvGraphicFramePr>
        <p:xfrm>
          <a:off x="5466874" y="1123944"/>
          <a:ext cx="3219927" cy="3588869"/>
        </p:xfrm>
        <a:graphic>
          <a:graphicData uri="http://schemas.openxmlformats.org/drawingml/2006/table">
            <a:tbl>
              <a:tblPr/>
              <a:tblGrid>
                <a:gridCol w="1575916"/>
                <a:gridCol w="651768"/>
                <a:gridCol w="214014"/>
                <a:gridCol w="778229"/>
              </a:tblGrid>
              <a:tr h="5083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Historical Allocations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SWP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2" marR="5772" marT="57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SWP Allocation's - Long Term Averages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83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Year Average ('13 - '17):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Year Average ('08 - '17):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3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since 2006: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5772" marR="5772" marT="57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81047710"/>
              </p:ext>
            </p:extLst>
          </p:nvPr>
        </p:nvGraphicFramePr>
        <p:xfrm>
          <a:off x="228596" y="1123944"/>
          <a:ext cx="5105404" cy="3159950"/>
        </p:xfrm>
        <a:graphic>
          <a:graphicData uri="http://schemas.openxmlformats.org/drawingml/2006/table">
            <a:tbl>
              <a:tblPr/>
              <a:tblGrid>
                <a:gridCol w="1050777"/>
                <a:gridCol w="947983"/>
                <a:gridCol w="936562"/>
                <a:gridCol w="445438"/>
                <a:gridCol w="730974"/>
                <a:gridCol w="993670"/>
              </a:tblGrid>
              <a:tr h="20703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"Kern County Gower A" - Water Balance Analysis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Term Avg. Allocation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SWP Contract Surface AF/AC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Supplemental* (AF/AC)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(AF)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Shortfall (AF)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Water Needs** (AF/AC)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218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3.00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0.25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3,900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US" sz="11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2.28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0.25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3,030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(270)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0.23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2.10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0.25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2,820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(480)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0.40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1.93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0.25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2,610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(690)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0.58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1.75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0.25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2,400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(900)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0.75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1.58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0.25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2,190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(1,110)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0.93 </a:t>
                      </a:r>
                    </a:p>
                  </a:txBody>
                  <a:tcPr marL="4517" marR="4517" marT="45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69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*New surface water supplies, in-district recharge, or groundwater banking leave behind </a:t>
                      </a:r>
                    </a:p>
                  </a:txBody>
                  <a:tcPr marL="4517" marR="4517" marT="45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2269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**Needs could be additional surface water supplies or groundwater pumping credits</a:t>
                      </a:r>
                    </a:p>
                  </a:txBody>
                  <a:tcPr marL="4517" marR="4517" marT="45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735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 summit template</Template>
  <TotalTime>310</TotalTime>
  <Words>447</Words>
  <Application>Microsoft Office PowerPoint</Application>
  <PresentationFormat>On-screen Show (16:9)</PresentationFormat>
  <Paragraphs>139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Myriad Pro</vt:lpstr>
      <vt:lpstr>Office Theme</vt:lpstr>
      <vt:lpstr>SGMA – A Farmer’s Perspective</vt:lpstr>
      <vt:lpstr>SGMA – Practical Implication </vt:lpstr>
      <vt:lpstr>SGMA - Practical Implication Cont.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SGMA – A Farmer’s Perspective</dc:title>
  <dc:creator>Jason Pucheu</dc:creator>
  <cp:lastModifiedBy>Jason Pucheu</cp:lastModifiedBy>
  <cp:revision>6</cp:revision>
  <dcterms:created xsi:type="dcterms:W3CDTF">2017-02-17T16:11:51Z</dcterms:created>
  <dcterms:modified xsi:type="dcterms:W3CDTF">2017-02-17T21:22:16Z</dcterms:modified>
</cp:coreProperties>
</file>