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5143500" type="screen16x9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774" y="2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Century Gothic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City Water</c:v>
                </c:pt>
                <c:pt idx="1">
                  <c:v>Other Purveyors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11900</c:v>
                </c:pt>
                <c:pt idx="1">
                  <c:v>70100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48-4BBC-9766-247AB2A770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City Water</c:v>
                </c:pt>
                <c:pt idx="1">
                  <c:v>Other Purveyors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0.14512195121951219</c:v>
                </c:pt>
                <c:pt idx="1">
                  <c:v>0.85487804878048779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48-4BBC-9766-247AB2A770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000">
              <a:latin typeface="Century Gothic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Century Gothic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City Water</c:v>
                </c:pt>
                <c:pt idx="1">
                  <c:v>Other Purveyors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146134</c:v>
                </c:pt>
                <c:pt idx="1">
                  <c:v>223371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0F-43C4-AFAB-12EE427774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City Water</c:v>
                </c:pt>
                <c:pt idx="1">
                  <c:v>Other Purveyors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0.39548585269482145</c:v>
                </c:pt>
                <c:pt idx="1">
                  <c:v>0.6045141473051785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0F-43C4-AFAB-12EE427774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000">
              <a:latin typeface="Century Gothic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0.30546</cdr:x>
      <cdr:y>0.32441</cdr:y>
    </cdr:from>
    <cdr:to>
      <cdr:x>0.47951</cdr:x>
      <cdr:y>0.40734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9815" y="944119"/>
          <a:ext cx="609600" cy="241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 smtClean="0">
              <a:latin typeface="Century Gothic" panose="020B0502020202020204" pitchFamily="34" charset="0"/>
            </a:rPr>
            <a:t>(15%)</a:t>
          </a:r>
          <a:endParaRPr lang="en-US" sz="1000" dirty="0">
            <a:latin typeface="Century Gothic" panose="020B0502020202020204" pitchFamily="34" charset="0"/>
          </a:endParaRPr>
        </a:p>
      </cdr:txBody>
    </cdr:sp>
  </cdr:relSizeAnchor>
  <cdr:relSizeAnchor xmlns:cdr="http://schemas.openxmlformats.org/drawingml/2006/chartDrawing">
    <cdr:from>
      <cdr:x>0.1451</cdr:x>
      <cdr:y>0.65822</cdr:y>
    </cdr:from>
    <cdr:to>
      <cdr:x>0.31915</cdr:x>
      <cdr:y>0.74114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8186" y="1915603"/>
          <a:ext cx="609600" cy="241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 smtClean="0">
              <a:latin typeface="Century Gothic" panose="020B0502020202020204" pitchFamily="34" charset="0"/>
            </a:rPr>
            <a:t>(85%)</a:t>
          </a:r>
          <a:endParaRPr lang="en-US" sz="1000" dirty="0">
            <a:latin typeface="Century Gothic" panose="020B0502020202020204" pitchFamily="34" charset="0"/>
          </a:endParaRPr>
        </a:p>
      </cdr:txBody>
    </cdr:sp>
  </cdr:relSizeAnchor>
  <cdr:relSizeAnchor xmlns:cdr="http://schemas.openxmlformats.org/drawingml/2006/chartDrawing">
    <cdr:from>
      <cdr:x>0.20573</cdr:x>
      <cdr:y>0.06594</cdr:y>
    </cdr:from>
    <cdr:to>
      <cdr:x>0.46681</cdr:x>
      <cdr:y>0.38013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0534" y="19189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 smtClean="0">
              <a:latin typeface="Century Gothic" panose="020B0502020202020204" pitchFamily="34" charset="0"/>
            </a:rPr>
            <a:t>Total City Population = 82,000</a:t>
          </a:r>
          <a:endParaRPr lang="en-US" sz="1200" dirty="0">
            <a:latin typeface="Century Gothic" panose="020B0502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0.13551</cdr:x>
      <cdr:y>0.59323</cdr:y>
    </cdr:from>
    <cdr:to>
      <cdr:x>0.26833</cdr:x>
      <cdr:y>0.67671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6436" y="1652287"/>
          <a:ext cx="457200" cy="232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000" dirty="0">
            <a:latin typeface="Century Gothic" panose="020B0502020202020204" pitchFamily="34" charset="0"/>
          </a:endParaRPr>
        </a:p>
      </cdr:txBody>
    </cdr:sp>
  </cdr:relSizeAnchor>
  <cdr:relSizeAnchor xmlns:cdr="http://schemas.openxmlformats.org/drawingml/2006/chartDrawing">
    <cdr:from>
      <cdr:x>0.09123</cdr:x>
      <cdr:y>0.57095</cdr:y>
    </cdr:from>
    <cdr:to>
      <cdr:x>0.26833</cdr:x>
      <cdr:y>0.64488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4036" y="1590226"/>
          <a:ext cx="609600" cy="2059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(60%)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0.38012</cdr:x>
      <cdr:y>0.45352</cdr:y>
    </cdr:from>
    <cdr:to>
      <cdr:x>0.53659</cdr:x>
      <cdr:y>0.52634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08409" y="1263162"/>
          <a:ext cx="538596" cy="2028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 smtClean="0">
              <a:latin typeface="Century Gothic" panose="020B0502020202020204" pitchFamily="34" charset="0"/>
            </a:rPr>
            <a:t>(40%)</a:t>
          </a:r>
        </a:p>
      </cdr:txBody>
    </cdr:sp>
  </cdr:relSizeAnchor>
  <cdr:relSizeAnchor xmlns:cdr="http://schemas.openxmlformats.org/drawingml/2006/chartDrawing">
    <cdr:from>
      <cdr:x>0.22272</cdr:x>
      <cdr:y>0.04522</cdr:y>
    </cdr:from>
    <cdr:to>
      <cdr:x>0.48837</cdr:x>
      <cdr:y>0.37352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66618" y="1259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 smtClean="0">
              <a:latin typeface="Century Gothic" panose="020B0502020202020204" pitchFamily="34" charset="0"/>
            </a:rPr>
            <a:t>Total City Population = 369,505</a:t>
          </a:r>
          <a:endParaRPr lang="en-US" sz="1200" dirty="0">
            <a:latin typeface="Century Gothic" panose="020B0502020202020204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67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1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85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7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88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9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7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387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860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5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488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D314A-0B4D-46AB-A53B-831BABDA7A8E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91358-8387-45F0-AFFD-D4BBE4EC38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27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chart" Target="../charts/char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1950"/>
            <a:ext cx="914400" cy="9052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4815595"/>
            <a:ext cx="541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Myriad Pro" pitchFamily="34" charset="0"/>
              </a:rPr>
              <a:t>Presented by the Water Association of Kern County</a:t>
            </a:r>
            <a:endParaRPr lang="en-US" sz="1100" dirty="0">
              <a:latin typeface="Myriad Pro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" r="12818"/>
          <a:stretch/>
        </p:blipFill>
        <p:spPr>
          <a:xfrm>
            <a:off x="1524000" y="209550"/>
            <a:ext cx="6190352" cy="467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56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1950"/>
            <a:ext cx="914400" cy="9052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4815595"/>
            <a:ext cx="541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Myriad Pro" pitchFamily="34" charset="0"/>
              </a:rPr>
              <a:t>Presented by the Water Association of Kern County</a:t>
            </a:r>
            <a:endParaRPr lang="en-US" sz="1100" dirty="0">
              <a:latin typeface="Myriad Pro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17" b="17517"/>
          <a:stretch/>
        </p:blipFill>
        <p:spPr>
          <a:xfrm>
            <a:off x="761998" y="708421"/>
            <a:ext cx="3280490" cy="1823197"/>
          </a:xfrm>
          <a:prstGeom prst="rect">
            <a:avLst/>
          </a:prstGeom>
        </p:spPr>
      </p:pic>
      <p:graphicFrame>
        <p:nvGraphicFramePr>
          <p:cNvPr id="8" name="Chart 7"/>
          <p:cNvGraphicFramePr/>
          <p:nvPr>
            <p:extLst/>
          </p:nvPr>
        </p:nvGraphicFramePr>
        <p:xfrm>
          <a:off x="651066" y="2343150"/>
          <a:ext cx="3502353" cy="2910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08421"/>
            <a:ext cx="3280490" cy="1825433"/>
          </a:xfrm>
          <a:prstGeom prst="rect">
            <a:avLst/>
          </a:prstGeom>
        </p:spPr>
      </p:pic>
      <p:graphicFrame>
        <p:nvGraphicFramePr>
          <p:cNvPr id="10" name="Chart 9"/>
          <p:cNvGraphicFramePr/>
          <p:nvPr>
            <p:extLst/>
          </p:nvPr>
        </p:nvGraphicFramePr>
        <p:xfrm>
          <a:off x="4795982" y="2405682"/>
          <a:ext cx="3442126" cy="2785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71098" y="2162286"/>
            <a:ext cx="2075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1977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81800" y="2171194"/>
            <a:ext cx="2075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2017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248657"/>
            <a:ext cx="5151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 Years of City Domestic Water Service Area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01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1950"/>
            <a:ext cx="914400" cy="9052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4815595"/>
            <a:ext cx="541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Myriad Pro" pitchFamily="34" charset="0"/>
              </a:rPr>
              <a:t>Presented by the Water Association of Kern County</a:t>
            </a:r>
            <a:endParaRPr lang="en-US" sz="1100" dirty="0"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194469"/>
            <a:ext cx="5428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City of </a:t>
            </a:r>
            <a:r>
              <a:rPr lang="en-US" sz="2400" dirty="0" smtClean="0">
                <a:latin typeface="Century Gothic" panose="020B0502020202020204" pitchFamily="34" charset="0"/>
              </a:rPr>
              <a:t>Bakersfield Sources </a:t>
            </a:r>
            <a:r>
              <a:rPr lang="en-US" sz="2400" dirty="0" smtClean="0">
                <a:latin typeface="Century Gothic" panose="020B0502020202020204" pitchFamily="34" charset="0"/>
              </a:rPr>
              <a:t>of </a:t>
            </a:r>
            <a:r>
              <a:rPr lang="en-US" sz="2400" dirty="0" smtClean="0">
                <a:latin typeface="Century Gothic" panose="020B0502020202020204" pitchFamily="34" charset="0"/>
              </a:rPr>
              <a:t>Water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180" y="692642"/>
            <a:ext cx="2402293" cy="18017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7" t="8219" r="8133" b="8390"/>
          <a:stretch/>
        </p:blipFill>
        <p:spPr bwMode="auto">
          <a:xfrm>
            <a:off x="5245833" y="692642"/>
            <a:ext cx="1363001" cy="1335368"/>
          </a:xfrm>
          <a:prstGeom prst="ellipse">
            <a:avLst/>
          </a:prstGeom>
          <a:ln w="38100" cap="sq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5153" y="2843076"/>
            <a:ext cx="1398023" cy="1280015"/>
          </a:xfrm>
          <a:prstGeom prst="ellipse">
            <a:avLst/>
          </a:prstGeom>
          <a:ln w="38100" cap="sq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2802">
            <a:off x="295612" y="755095"/>
            <a:ext cx="1389977" cy="1280344"/>
          </a:xfrm>
          <a:prstGeom prst="ellipse">
            <a:avLst/>
          </a:prstGeom>
          <a:ln w="38100" cap="sq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1917" y="2019505"/>
            <a:ext cx="137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Precipitation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7031" y="4078854"/>
            <a:ext cx="1994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Groundwater from </a:t>
            </a:r>
            <a:endParaRPr lang="en-US" dirty="0"/>
          </a:p>
          <a:p>
            <a:pPr algn="ctr"/>
            <a:r>
              <a:rPr lang="en-US" dirty="0" smtClean="0"/>
              <a:t>Water Banking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59092" y="2464604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Kern River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08834" y="1037160"/>
            <a:ext cx="1344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State Water </a:t>
            </a:r>
          </a:p>
          <a:p>
            <a:pPr algn="ctr"/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78349" y="2300037"/>
            <a:ext cx="25609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Other Supplies: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Tertiary Treated Water From WWTP 3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Seepage From </a:t>
            </a:r>
            <a:r>
              <a:rPr lang="en-US" dirty="0" smtClean="0"/>
              <a:t>Kern River and Canals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Percolation from </a:t>
            </a:r>
            <a:r>
              <a:rPr lang="en-US" dirty="0" smtClean="0"/>
              <a:t>Stormwater Basins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Water Conservation Efforts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716" y="2445558"/>
            <a:ext cx="2701664" cy="2026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4038600" y="4471806"/>
            <a:ext cx="2133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Lake Isabella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624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 summit template</Template>
  <TotalTime>54</TotalTime>
  <Words>98</Words>
  <Application>Microsoft Office PowerPoint</Application>
  <PresentationFormat>On-screen Show (16:9)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Gothic</vt:lpstr>
      <vt:lpstr>Myriad Pro</vt:lpstr>
      <vt:lpstr>Office Theme</vt:lpstr>
      <vt:lpstr>PowerPoint Presentation</vt:lpstr>
      <vt:lpstr>PowerPoint Presentation</vt:lpstr>
      <vt:lpstr>PowerPoint Presentation</vt:lpstr>
    </vt:vector>
  </TitlesOfParts>
  <Company>City of Bakersfield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Meadors</dc:creator>
  <cp:lastModifiedBy>Jason Meadors</cp:lastModifiedBy>
  <cp:revision>4</cp:revision>
  <cp:lastPrinted>2017-02-24T18:24:49Z</cp:lastPrinted>
  <dcterms:created xsi:type="dcterms:W3CDTF">2017-02-24T13:21:01Z</dcterms:created>
  <dcterms:modified xsi:type="dcterms:W3CDTF">2017-02-24T18:54:17Z</dcterms:modified>
</cp:coreProperties>
</file>